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
  </p:notesMasterIdLst>
  <p:sldIdLst>
    <p:sldId id="510" r:id="rId3"/>
    <p:sldId id="513" r:id="rId4"/>
    <p:sldId id="411" r:id="rId5"/>
    <p:sldId id="413" r:id="rId6"/>
    <p:sldId id="514" r:id="rId7"/>
    <p:sldId id="653" r:id="rId8"/>
    <p:sldId id="515" r:id="rId10"/>
    <p:sldId id="415" r:id="rId11"/>
    <p:sldId id="478" r:id="rId12"/>
    <p:sldId id="280" r:id="rId13"/>
    <p:sldId id="479" r:id="rId14"/>
    <p:sldId id="416" r:id="rId15"/>
    <p:sldId id="516" r:id="rId16"/>
    <p:sldId id="417" r:id="rId17"/>
    <p:sldId id="418" r:id="rId18"/>
    <p:sldId id="419" r:id="rId19"/>
    <p:sldId id="349" r:id="rId20"/>
    <p:sldId id="585" r:id="rId21"/>
    <p:sldId id="624" r:id="rId22"/>
    <p:sldId id="626" r:id="rId23"/>
    <p:sldId id="621" r:id="rId24"/>
    <p:sldId id="482" r:id="rId25"/>
    <p:sldId id="485" r:id="rId26"/>
    <p:sldId id="488" r:id="rId27"/>
    <p:sldId id="517" r:id="rId28"/>
    <p:sldId id="518" r:id="rId29"/>
    <p:sldId id="519" r:id="rId30"/>
    <p:sldId id="545" r:id="rId31"/>
    <p:sldId id="493" r:id="rId32"/>
    <p:sldId id="494" r:id="rId33"/>
    <p:sldId id="547" r:id="rId34"/>
    <p:sldId id="549" r:id="rId35"/>
    <p:sldId id="550" r:id="rId36"/>
    <p:sldId id="496" r:id="rId37"/>
    <p:sldId id="551" r:id="rId38"/>
    <p:sldId id="431" r:id="rId39"/>
    <p:sldId id="552" r:id="rId40"/>
    <p:sldId id="651" r:id="rId41"/>
    <p:sldId id="650" r:id="rId42"/>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9F9F9"/>
    <a:srgbClr val="E7F9FF"/>
    <a:srgbClr val="1087F4"/>
    <a:srgbClr val="99BDCB"/>
    <a:srgbClr val="FFA500"/>
    <a:srgbClr val="743CA6"/>
    <a:srgbClr val="F50CB8"/>
    <a:srgbClr val="98A246"/>
    <a:srgbClr val="4D7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2" d="100"/>
          <a:sy n="82" d="100"/>
        </p:scale>
        <p:origin x="672" y="48"/>
      </p:cViewPr>
      <p:guideLst>
        <p:guide orient="horz" pos="216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7" Type="http://schemas.openxmlformats.org/officeDocument/2006/relationships/tags" Target="tags/tag1289.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br>
              <a:rPr lang="en-US" altLang="zh-CN" dirty="0"/>
            </a:b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ttest_ind</a:t>
            </a:r>
            <a:r>
              <a:rPr lang="en-US" altLang="zh-CN"/>
              <a:t>: The test assumes that the populations from which the samples are drawn are normally distributed and have equal variances (homoscedasticity). If these assumptions are not met, the results of the test might be unreliable. There's an argument in the function, equal_var, which can be set to False to perform the test under the assumption of unequal variances (Welch's t-test). For very non-normal distributions or for certain types of data, other non-parametric tests (like the Mann-Whitney U test) might be more appropriate.</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1600"/>
            </a:lvl1pPr>
          </a:lstStyle>
          <a:p>
            <a:fld id="{565CE74E-AB26-4998-AD42-012C4C1AD076}" type="slidenum">
              <a:rPr lang="zh-CN" altLang="en-US" smtClean="0"/>
            </a:fld>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447174" y="6482814"/>
            <a:ext cx="2743200" cy="365125"/>
          </a:xfrm>
          <a:prstGeom prst="rect">
            <a:avLst/>
          </a:prstGeom>
        </p:spPr>
        <p:txBody>
          <a:bodyPr vert="horz" lIns="91440" tIns="45720" rIns="91440" bIns="45720" rtlCol="0" anchor="ctr"/>
          <a:lstStyle>
            <a:lvl1pPr algn="r">
              <a:defRPr sz="1600" b="1" i="0">
                <a:solidFill>
                  <a:schemeClr val="tx1"/>
                </a:solidFill>
              </a:defRPr>
            </a:lvl1pPr>
          </a:lstStyle>
          <a:p>
            <a:fld id="{565CE74E-AB26-4998-AD42-012C4C1AD076}"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8" Type="http://schemas.openxmlformats.org/officeDocument/2006/relationships/slideLayout" Target="../slideLayouts/slideLayout2.xml"/><Relationship Id="rId37" Type="http://schemas.openxmlformats.org/officeDocument/2006/relationships/tags" Target="../tags/tag144.xml"/><Relationship Id="rId36" Type="http://schemas.openxmlformats.org/officeDocument/2006/relationships/tags" Target="../tags/tag143.xml"/><Relationship Id="rId35" Type="http://schemas.openxmlformats.org/officeDocument/2006/relationships/tags" Target="../tags/tag142.xml"/><Relationship Id="rId34" Type="http://schemas.openxmlformats.org/officeDocument/2006/relationships/tags" Target="../tags/tag141.xml"/><Relationship Id="rId33" Type="http://schemas.openxmlformats.org/officeDocument/2006/relationships/tags" Target="../tags/tag140.xml"/><Relationship Id="rId32" Type="http://schemas.openxmlformats.org/officeDocument/2006/relationships/tags" Target="../tags/tag139.xml"/><Relationship Id="rId31" Type="http://schemas.openxmlformats.org/officeDocument/2006/relationships/tags" Target="../tags/tag138.xml"/><Relationship Id="rId30" Type="http://schemas.openxmlformats.org/officeDocument/2006/relationships/tags" Target="../tags/tag137.xml"/><Relationship Id="rId3" Type="http://schemas.openxmlformats.org/officeDocument/2006/relationships/tags" Target="../tags/tag110.xml"/><Relationship Id="rId29" Type="http://schemas.openxmlformats.org/officeDocument/2006/relationships/tags" Target="../tags/tag136.xml"/><Relationship Id="rId28" Type="http://schemas.openxmlformats.org/officeDocument/2006/relationships/tags" Target="../tags/tag135.xml"/><Relationship Id="rId27" Type="http://schemas.openxmlformats.org/officeDocument/2006/relationships/tags" Target="../tags/tag134.xml"/><Relationship Id="rId26" Type="http://schemas.openxmlformats.org/officeDocument/2006/relationships/tags" Target="../tags/tag133.xml"/><Relationship Id="rId25" Type="http://schemas.openxmlformats.org/officeDocument/2006/relationships/tags" Target="../tags/tag132.xml"/><Relationship Id="rId24" Type="http://schemas.openxmlformats.org/officeDocument/2006/relationships/tags" Target="../tags/tag131.xml"/><Relationship Id="rId23" Type="http://schemas.openxmlformats.org/officeDocument/2006/relationships/tags" Target="../tags/tag130.xml"/><Relationship Id="rId22" Type="http://schemas.openxmlformats.org/officeDocument/2006/relationships/tags" Target="../tags/tag129.xml"/><Relationship Id="rId21" Type="http://schemas.openxmlformats.org/officeDocument/2006/relationships/tags" Target="../tags/tag128.xml"/><Relationship Id="rId20" Type="http://schemas.openxmlformats.org/officeDocument/2006/relationships/tags" Target="../tags/tag127.xml"/><Relationship Id="rId2" Type="http://schemas.openxmlformats.org/officeDocument/2006/relationships/image" Target="../media/image22.png"/><Relationship Id="rId19" Type="http://schemas.openxmlformats.org/officeDocument/2006/relationships/tags" Target="../tags/tag126.xml"/><Relationship Id="rId18" Type="http://schemas.openxmlformats.org/officeDocument/2006/relationships/tags" Target="../tags/tag125.xml"/><Relationship Id="rId17" Type="http://schemas.openxmlformats.org/officeDocument/2006/relationships/tags" Target="../tags/tag124.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9.xml"/></Relationships>
</file>

<file path=ppt/slides/_rels/slide1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3" Type="http://schemas.openxmlformats.org/officeDocument/2006/relationships/slideLayout" Target="../slideLayouts/slideLayout2.xml"/><Relationship Id="rId62" Type="http://schemas.openxmlformats.org/officeDocument/2006/relationships/tags" Target="../tags/tag204.xml"/><Relationship Id="rId61" Type="http://schemas.openxmlformats.org/officeDocument/2006/relationships/tags" Target="../tags/tag203.xml"/><Relationship Id="rId60" Type="http://schemas.openxmlformats.org/officeDocument/2006/relationships/tags" Target="../tags/tag202.xml"/><Relationship Id="rId6" Type="http://schemas.openxmlformats.org/officeDocument/2006/relationships/tags" Target="../tags/tag150.xml"/><Relationship Id="rId59" Type="http://schemas.openxmlformats.org/officeDocument/2006/relationships/tags" Target="../tags/tag201.xml"/><Relationship Id="rId58" Type="http://schemas.openxmlformats.org/officeDocument/2006/relationships/tags" Target="../tags/tag200.xml"/><Relationship Id="rId57" Type="http://schemas.openxmlformats.org/officeDocument/2006/relationships/tags" Target="../tags/tag199.xml"/><Relationship Id="rId56" Type="http://schemas.openxmlformats.org/officeDocument/2006/relationships/tags" Target="../tags/tag198.xml"/><Relationship Id="rId55" Type="http://schemas.openxmlformats.org/officeDocument/2006/relationships/tags" Target="../tags/tag197.xml"/><Relationship Id="rId54" Type="http://schemas.openxmlformats.org/officeDocument/2006/relationships/tags" Target="../tags/tag196.xml"/><Relationship Id="rId53" Type="http://schemas.openxmlformats.org/officeDocument/2006/relationships/tags" Target="../tags/tag195.xml"/><Relationship Id="rId52" Type="http://schemas.openxmlformats.org/officeDocument/2006/relationships/tags" Target="../tags/tag194.xml"/><Relationship Id="rId51" Type="http://schemas.openxmlformats.org/officeDocument/2006/relationships/tags" Target="../tags/tag193.xml"/><Relationship Id="rId50" Type="http://schemas.openxmlformats.org/officeDocument/2006/relationships/tags" Target="../tags/tag192.xml"/><Relationship Id="rId5" Type="http://schemas.openxmlformats.org/officeDocument/2006/relationships/tags" Target="../tags/tag149.xml"/><Relationship Id="rId49" Type="http://schemas.openxmlformats.org/officeDocument/2006/relationships/tags" Target="../tags/tag191.xml"/><Relationship Id="rId48" Type="http://schemas.openxmlformats.org/officeDocument/2006/relationships/tags" Target="../tags/tag190.xml"/><Relationship Id="rId47" Type="http://schemas.openxmlformats.org/officeDocument/2006/relationships/tags" Target="../tags/tag189.xml"/><Relationship Id="rId46" Type="http://schemas.openxmlformats.org/officeDocument/2006/relationships/tags" Target="../tags/tag188.xml"/><Relationship Id="rId45" Type="http://schemas.openxmlformats.org/officeDocument/2006/relationships/image" Target="../media/image24.png"/><Relationship Id="rId44" Type="http://schemas.openxmlformats.org/officeDocument/2006/relationships/tags" Target="../tags/tag187.xml"/><Relationship Id="rId43" Type="http://schemas.openxmlformats.org/officeDocument/2006/relationships/tags" Target="../tags/tag186.xml"/><Relationship Id="rId42" Type="http://schemas.openxmlformats.org/officeDocument/2006/relationships/tags" Target="../tags/tag185.xml"/><Relationship Id="rId41" Type="http://schemas.openxmlformats.org/officeDocument/2006/relationships/tags" Target="../tags/tag184.xml"/><Relationship Id="rId40" Type="http://schemas.openxmlformats.org/officeDocument/2006/relationships/tags" Target="../tags/tag183.xml"/><Relationship Id="rId4" Type="http://schemas.openxmlformats.org/officeDocument/2006/relationships/tags" Target="../tags/tag148.xml"/><Relationship Id="rId39" Type="http://schemas.openxmlformats.org/officeDocument/2006/relationships/tags" Target="../tags/tag182.xml"/><Relationship Id="rId38" Type="http://schemas.openxmlformats.org/officeDocument/2006/relationships/tags" Target="../tags/tag181.xml"/><Relationship Id="rId37" Type="http://schemas.openxmlformats.org/officeDocument/2006/relationships/tags" Target="../tags/tag180.xml"/><Relationship Id="rId36" Type="http://schemas.openxmlformats.org/officeDocument/2006/relationships/tags" Target="../tags/tag179.xml"/><Relationship Id="rId35" Type="http://schemas.openxmlformats.org/officeDocument/2006/relationships/tags" Target="../tags/tag178.xml"/><Relationship Id="rId34" Type="http://schemas.openxmlformats.org/officeDocument/2006/relationships/tags" Target="../tags/tag177.xml"/><Relationship Id="rId33" Type="http://schemas.openxmlformats.org/officeDocument/2006/relationships/tags" Target="../tags/tag176.xml"/><Relationship Id="rId32" Type="http://schemas.openxmlformats.org/officeDocument/2006/relationships/tags" Target="../tags/tag175.xml"/><Relationship Id="rId31" Type="http://schemas.openxmlformats.org/officeDocument/2006/relationships/tags" Target="../tags/tag174.xml"/><Relationship Id="rId30" Type="http://schemas.openxmlformats.org/officeDocument/2006/relationships/tags" Target="../tags/tag173.xml"/><Relationship Id="rId3" Type="http://schemas.openxmlformats.org/officeDocument/2006/relationships/tags" Target="../tags/tag147.xml"/><Relationship Id="rId29" Type="http://schemas.openxmlformats.org/officeDocument/2006/relationships/tags" Target="../tags/tag172.xml"/><Relationship Id="rId28" Type="http://schemas.openxmlformats.org/officeDocument/2006/relationships/tags" Target="../tags/tag171.xml"/><Relationship Id="rId27" Type="http://schemas.openxmlformats.org/officeDocument/2006/relationships/tags" Target="../tags/tag170.xml"/><Relationship Id="rId26" Type="http://schemas.openxmlformats.org/officeDocument/2006/relationships/tags" Target="../tags/tag169.xml"/><Relationship Id="rId25" Type="http://schemas.openxmlformats.org/officeDocument/2006/relationships/tags" Target="../tags/tag168.xml"/><Relationship Id="rId24" Type="http://schemas.openxmlformats.org/officeDocument/2006/relationships/tags" Target="../tags/tag167.xml"/><Relationship Id="rId23" Type="http://schemas.openxmlformats.org/officeDocument/2006/relationships/tags" Target="../tags/tag166.xml"/><Relationship Id="rId22" Type="http://schemas.openxmlformats.org/officeDocument/2006/relationships/tags" Target="../tags/tag165.xml"/><Relationship Id="rId21" Type="http://schemas.openxmlformats.org/officeDocument/2006/relationships/tags" Target="../tags/tag164.xml"/><Relationship Id="rId20" Type="http://schemas.openxmlformats.org/officeDocument/2006/relationships/tags" Target="../tags/tag163.xml"/><Relationship Id="rId2" Type="http://schemas.openxmlformats.org/officeDocument/2006/relationships/tags" Target="../tags/tag146.xml"/><Relationship Id="rId19" Type="http://schemas.openxmlformats.org/officeDocument/2006/relationships/tags" Target="../tags/tag162.xml"/><Relationship Id="rId18" Type="http://schemas.openxmlformats.org/officeDocument/2006/relationships/tags" Target="../tags/tag161.xml"/><Relationship Id="rId17" Type="http://schemas.openxmlformats.org/officeDocument/2006/relationships/image" Target="../media/image23.png"/><Relationship Id="rId16" Type="http://schemas.openxmlformats.org/officeDocument/2006/relationships/tags" Target="../tags/tag160.xml"/><Relationship Id="rId15" Type="http://schemas.openxmlformats.org/officeDocument/2006/relationships/tags" Target="../tags/tag159.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tags" Target="../tags/tag145.xml"/></Relationships>
</file>

<file path=ppt/slides/_rels/slide12.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image" Target="../media/image25.png"/><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2" Type="http://schemas.openxmlformats.org/officeDocument/2006/relationships/slideLayout" Target="../slideLayouts/slideLayout2.xml"/><Relationship Id="rId21" Type="http://schemas.openxmlformats.org/officeDocument/2006/relationships/tags" Target="../tags/tag224.xml"/><Relationship Id="rId20" Type="http://schemas.openxmlformats.org/officeDocument/2006/relationships/tags" Target="../tags/tag223.xml"/><Relationship Id="rId2" Type="http://schemas.openxmlformats.org/officeDocument/2006/relationships/tags" Target="../tags/tag206.xml"/><Relationship Id="rId19" Type="http://schemas.openxmlformats.org/officeDocument/2006/relationships/tags" Target="../tags/tag222.xml"/><Relationship Id="rId18" Type="http://schemas.openxmlformats.org/officeDocument/2006/relationships/tags" Target="../tags/tag221.xml"/><Relationship Id="rId17" Type="http://schemas.openxmlformats.org/officeDocument/2006/relationships/tags" Target="../tags/tag220.xml"/><Relationship Id="rId16" Type="http://schemas.openxmlformats.org/officeDocument/2006/relationships/tags" Target="../tags/tag219.xml"/><Relationship Id="rId15" Type="http://schemas.openxmlformats.org/officeDocument/2006/relationships/tags" Target="../tags/tag218.xml"/><Relationship Id="rId14" Type="http://schemas.openxmlformats.org/officeDocument/2006/relationships/tags" Target="../tags/tag217.xml"/><Relationship Id="rId13" Type="http://schemas.openxmlformats.org/officeDocument/2006/relationships/tags" Target="../tags/tag216.xml"/><Relationship Id="rId12" Type="http://schemas.openxmlformats.org/officeDocument/2006/relationships/tags" Target="../tags/tag215.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tags" Target="../tags/tag20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230.xml"/><Relationship Id="rId7" Type="http://schemas.openxmlformats.org/officeDocument/2006/relationships/image" Target="../media/image27.png"/><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tags" Target="../tags/tag227.xml"/><Relationship Id="rId3" Type="http://schemas.openxmlformats.org/officeDocument/2006/relationships/tags" Target="../tags/tag226.xml"/><Relationship Id="rId2" Type="http://schemas.openxmlformats.org/officeDocument/2006/relationships/image" Target="../media/image26.png"/><Relationship Id="rId18" Type="http://schemas.openxmlformats.org/officeDocument/2006/relationships/slideLayout" Target="../slideLayouts/slideLayout2.xml"/><Relationship Id="rId17" Type="http://schemas.openxmlformats.org/officeDocument/2006/relationships/tags" Target="../tags/tag237.xml"/><Relationship Id="rId16" Type="http://schemas.openxmlformats.org/officeDocument/2006/relationships/tags" Target="../tags/tag236.xml"/><Relationship Id="rId15" Type="http://schemas.openxmlformats.org/officeDocument/2006/relationships/tags" Target="../tags/tag235.xml"/><Relationship Id="rId14" Type="http://schemas.openxmlformats.org/officeDocument/2006/relationships/tags" Target="../tags/tag234.xml"/><Relationship Id="rId13" Type="http://schemas.openxmlformats.org/officeDocument/2006/relationships/tags" Target="../tags/tag233.xml"/><Relationship Id="rId12" Type="http://schemas.openxmlformats.org/officeDocument/2006/relationships/image" Target="../media/image29.png"/><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5.xml"/></Relationships>
</file>

<file path=ppt/slides/_rels/slide15.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243.xml"/><Relationship Id="rId73" Type="http://schemas.openxmlformats.org/officeDocument/2006/relationships/notesSlide" Target="../notesSlides/notesSlide2.xml"/><Relationship Id="rId72" Type="http://schemas.openxmlformats.org/officeDocument/2006/relationships/slideLayout" Target="../slideLayouts/slideLayout2.xml"/><Relationship Id="rId71" Type="http://schemas.openxmlformats.org/officeDocument/2006/relationships/tags" Target="../tags/tag301.xml"/><Relationship Id="rId70" Type="http://schemas.openxmlformats.org/officeDocument/2006/relationships/tags" Target="../tags/tag300.xml"/><Relationship Id="rId7" Type="http://schemas.openxmlformats.org/officeDocument/2006/relationships/tags" Target="../tags/tag242.xml"/><Relationship Id="rId69" Type="http://schemas.openxmlformats.org/officeDocument/2006/relationships/tags" Target="../tags/tag299.xml"/><Relationship Id="rId68" Type="http://schemas.openxmlformats.org/officeDocument/2006/relationships/tags" Target="../tags/tag298.xml"/><Relationship Id="rId67" Type="http://schemas.openxmlformats.org/officeDocument/2006/relationships/tags" Target="../tags/tag297.xml"/><Relationship Id="rId66" Type="http://schemas.openxmlformats.org/officeDocument/2006/relationships/tags" Target="../tags/tag296.xml"/><Relationship Id="rId65" Type="http://schemas.openxmlformats.org/officeDocument/2006/relationships/image" Target="../media/image35.png"/><Relationship Id="rId64" Type="http://schemas.openxmlformats.org/officeDocument/2006/relationships/tags" Target="../tags/tag295.xml"/><Relationship Id="rId63" Type="http://schemas.openxmlformats.org/officeDocument/2006/relationships/tags" Target="../tags/tag294.xml"/><Relationship Id="rId62" Type="http://schemas.openxmlformats.org/officeDocument/2006/relationships/tags" Target="../tags/tag293.xml"/><Relationship Id="rId61" Type="http://schemas.openxmlformats.org/officeDocument/2006/relationships/tags" Target="../tags/tag292.xml"/><Relationship Id="rId60" Type="http://schemas.openxmlformats.org/officeDocument/2006/relationships/tags" Target="../tags/tag291.xml"/><Relationship Id="rId6" Type="http://schemas.openxmlformats.org/officeDocument/2006/relationships/tags" Target="../tags/tag241.xml"/><Relationship Id="rId59" Type="http://schemas.openxmlformats.org/officeDocument/2006/relationships/tags" Target="../tags/tag290.xml"/><Relationship Id="rId58" Type="http://schemas.openxmlformats.org/officeDocument/2006/relationships/tags" Target="../tags/tag289.xml"/><Relationship Id="rId57" Type="http://schemas.openxmlformats.org/officeDocument/2006/relationships/tags" Target="../tags/tag288.xml"/><Relationship Id="rId56" Type="http://schemas.openxmlformats.org/officeDocument/2006/relationships/tags" Target="../tags/tag287.xml"/><Relationship Id="rId55" Type="http://schemas.openxmlformats.org/officeDocument/2006/relationships/tags" Target="../tags/tag286.xml"/><Relationship Id="rId54" Type="http://schemas.openxmlformats.org/officeDocument/2006/relationships/tags" Target="../tags/tag285.xml"/><Relationship Id="rId53" Type="http://schemas.openxmlformats.org/officeDocument/2006/relationships/tags" Target="../tags/tag284.xml"/><Relationship Id="rId52" Type="http://schemas.openxmlformats.org/officeDocument/2006/relationships/tags" Target="../tags/tag283.xml"/><Relationship Id="rId51" Type="http://schemas.openxmlformats.org/officeDocument/2006/relationships/tags" Target="../tags/tag282.xml"/><Relationship Id="rId50" Type="http://schemas.openxmlformats.org/officeDocument/2006/relationships/tags" Target="../tags/tag281.xml"/><Relationship Id="rId5" Type="http://schemas.openxmlformats.org/officeDocument/2006/relationships/image" Target="../media/image30.png"/><Relationship Id="rId49" Type="http://schemas.openxmlformats.org/officeDocument/2006/relationships/tags" Target="../tags/tag280.xml"/><Relationship Id="rId48" Type="http://schemas.openxmlformats.org/officeDocument/2006/relationships/tags" Target="../tags/tag279.xml"/><Relationship Id="rId47" Type="http://schemas.openxmlformats.org/officeDocument/2006/relationships/tags" Target="../tags/tag278.xml"/><Relationship Id="rId46" Type="http://schemas.openxmlformats.org/officeDocument/2006/relationships/tags" Target="../tags/tag277.xml"/><Relationship Id="rId45" Type="http://schemas.openxmlformats.org/officeDocument/2006/relationships/tags" Target="../tags/tag276.xml"/><Relationship Id="rId44" Type="http://schemas.openxmlformats.org/officeDocument/2006/relationships/image" Target="../media/image34.png"/><Relationship Id="rId43" Type="http://schemas.openxmlformats.org/officeDocument/2006/relationships/tags" Target="../tags/tag275.xml"/><Relationship Id="rId42" Type="http://schemas.openxmlformats.org/officeDocument/2006/relationships/tags" Target="../tags/tag274.xml"/><Relationship Id="rId41" Type="http://schemas.openxmlformats.org/officeDocument/2006/relationships/tags" Target="../tags/tag273.xml"/><Relationship Id="rId40" Type="http://schemas.openxmlformats.org/officeDocument/2006/relationships/tags" Target="../tags/tag272.xml"/><Relationship Id="rId4" Type="http://schemas.openxmlformats.org/officeDocument/2006/relationships/tags" Target="../tags/tag240.xml"/><Relationship Id="rId39" Type="http://schemas.openxmlformats.org/officeDocument/2006/relationships/tags" Target="../tags/tag271.xml"/><Relationship Id="rId38" Type="http://schemas.openxmlformats.org/officeDocument/2006/relationships/tags" Target="../tags/tag270.xml"/><Relationship Id="rId37" Type="http://schemas.openxmlformats.org/officeDocument/2006/relationships/tags" Target="../tags/tag269.xml"/><Relationship Id="rId36" Type="http://schemas.openxmlformats.org/officeDocument/2006/relationships/tags" Target="../tags/tag268.xml"/><Relationship Id="rId35" Type="http://schemas.openxmlformats.org/officeDocument/2006/relationships/tags" Target="../tags/tag267.xml"/><Relationship Id="rId34" Type="http://schemas.openxmlformats.org/officeDocument/2006/relationships/tags" Target="../tags/tag266.xml"/><Relationship Id="rId33" Type="http://schemas.openxmlformats.org/officeDocument/2006/relationships/tags" Target="../tags/tag265.xml"/><Relationship Id="rId32" Type="http://schemas.openxmlformats.org/officeDocument/2006/relationships/tags" Target="../tags/tag264.xml"/><Relationship Id="rId31" Type="http://schemas.openxmlformats.org/officeDocument/2006/relationships/image" Target="../media/image33.png"/><Relationship Id="rId30" Type="http://schemas.openxmlformats.org/officeDocument/2006/relationships/tags" Target="../tags/tag263.xml"/><Relationship Id="rId3" Type="http://schemas.openxmlformats.org/officeDocument/2006/relationships/tags" Target="../tags/tag239.xml"/><Relationship Id="rId29" Type="http://schemas.openxmlformats.org/officeDocument/2006/relationships/tags" Target="../tags/tag262.xml"/><Relationship Id="rId28" Type="http://schemas.openxmlformats.org/officeDocument/2006/relationships/tags" Target="../tags/tag261.xml"/><Relationship Id="rId27" Type="http://schemas.openxmlformats.org/officeDocument/2006/relationships/tags" Target="../tags/tag260.xml"/><Relationship Id="rId26" Type="http://schemas.openxmlformats.org/officeDocument/2006/relationships/tags" Target="../tags/tag259.xml"/><Relationship Id="rId25" Type="http://schemas.openxmlformats.org/officeDocument/2006/relationships/tags" Target="../tags/tag258.xml"/><Relationship Id="rId24" Type="http://schemas.openxmlformats.org/officeDocument/2006/relationships/tags" Target="../tags/tag257.xml"/><Relationship Id="rId23" Type="http://schemas.openxmlformats.org/officeDocument/2006/relationships/tags" Target="../tags/tag256.xml"/><Relationship Id="rId22" Type="http://schemas.openxmlformats.org/officeDocument/2006/relationships/image" Target="../media/image32.png"/><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image" Target="../media/image26.png"/><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tags" Target="../tags/tag251.xml"/><Relationship Id="rId16" Type="http://schemas.openxmlformats.org/officeDocument/2006/relationships/tags" Target="../tags/tag250.xml"/><Relationship Id="rId15" Type="http://schemas.openxmlformats.org/officeDocument/2006/relationships/tags" Target="../tags/tag249.xml"/><Relationship Id="rId14" Type="http://schemas.openxmlformats.org/officeDocument/2006/relationships/tags" Target="../tags/tag248.xml"/><Relationship Id="rId13" Type="http://schemas.openxmlformats.org/officeDocument/2006/relationships/tags" Target="../tags/tag247.xml"/><Relationship Id="rId12" Type="http://schemas.openxmlformats.org/officeDocument/2006/relationships/tags" Target="../tags/tag246.xml"/><Relationship Id="rId11" Type="http://schemas.openxmlformats.org/officeDocument/2006/relationships/tags" Target="../tags/tag245.xml"/><Relationship Id="rId10" Type="http://schemas.openxmlformats.org/officeDocument/2006/relationships/tags" Target="../tags/tag244.xml"/><Relationship Id="rId1" Type="http://schemas.openxmlformats.org/officeDocument/2006/relationships/tags" Target="../tags/tag238.xml"/></Relationships>
</file>

<file path=ppt/slides/_rels/slide16.xml.rels><?xml version="1.0" encoding="UTF-8" standalone="yes"?>
<Relationships xmlns="http://schemas.openxmlformats.org/package/2006/relationships"><Relationship Id="rId9" Type="http://schemas.openxmlformats.org/officeDocument/2006/relationships/tags" Target="../tags/tag308.xml"/><Relationship Id="rId87" Type="http://schemas.openxmlformats.org/officeDocument/2006/relationships/slideLayout" Target="../slideLayouts/slideLayout2.xml"/><Relationship Id="rId86" Type="http://schemas.openxmlformats.org/officeDocument/2006/relationships/tags" Target="../tags/tag377.xml"/><Relationship Id="rId85" Type="http://schemas.openxmlformats.org/officeDocument/2006/relationships/tags" Target="../tags/tag376.xml"/><Relationship Id="rId84" Type="http://schemas.openxmlformats.org/officeDocument/2006/relationships/tags" Target="../tags/tag375.xml"/><Relationship Id="rId83" Type="http://schemas.openxmlformats.org/officeDocument/2006/relationships/tags" Target="../tags/tag374.xml"/><Relationship Id="rId82" Type="http://schemas.openxmlformats.org/officeDocument/2006/relationships/tags" Target="../tags/tag373.xml"/><Relationship Id="rId81" Type="http://schemas.openxmlformats.org/officeDocument/2006/relationships/tags" Target="../tags/tag372.xml"/><Relationship Id="rId80" Type="http://schemas.openxmlformats.org/officeDocument/2006/relationships/tags" Target="../tags/tag371.xml"/><Relationship Id="rId8" Type="http://schemas.openxmlformats.org/officeDocument/2006/relationships/tags" Target="../tags/tag307.xml"/><Relationship Id="rId79" Type="http://schemas.openxmlformats.org/officeDocument/2006/relationships/tags" Target="../tags/tag370.xml"/><Relationship Id="rId78" Type="http://schemas.openxmlformats.org/officeDocument/2006/relationships/tags" Target="../tags/tag369.xml"/><Relationship Id="rId77" Type="http://schemas.openxmlformats.org/officeDocument/2006/relationships/tags" Target="../tags/tag368.xml"/><Relationship Id="rId76" Type="http://schemas.openxmlformats.org/officeDocument/2006/relationships/tags" Target="../tags/tag367.xml"/><Relationship Id="rId75" Type="http://schemas.openxmlformats.org/officeDocument/2006/relationships/tags" Target="../tags/tag366.xml"/><Relationship Id="rId74" Type="http://schemas.openxmlformats.org/officeDocument/2006/relationships/tags" Target="../tags/tag365.xml"/><Relationship Id="rId73" Type="http://schemas.openxmlformats.org/officeDocument/2006/relationships/tags" Target="../tags/tag364.xml"/><Relationship Id="rId72" Type="http://schemas.openxmlformats.org/officeDocument/2006/relationships/tags" Target="../tags/tag363.xml"/><Relationship Id="rId71" Type="http://schemas.openxmlformats.org/officeDocument/2006/relationships/tags" Target="../tags/tag362.xml"/><Relationship Id="rId70" Type="http://schemas.openxmlformats.org/officeDocument/2006/relationships/tags" Target="../tags/tag361.xml"/><Relationship Id="rId7" Type="http://schemas.openxmlformats.org/officeDocument/2006/relationships/tags" Target="../tags/tag306.xml"/><Relationship Id="rId69" Type="http://schemas.openxmlformats.org/officeDocument/2006/relationships/tags" Target="../tags/tag360.xml"/><Relationship Id="rId68" Type="http://schemas.openxmlformats.org/officeDocument/2006/relationships/tags" Target="../tags/tag359.xml"/><Relationship Id="rId67" Type="http://schemas.openxmlformats.org/officeDocument/2006/relationships/tags" Target="../tags/tag358.xml"/><Relationship Id="rId66" Type="http://schemas.openxmlformats.org/officeDocument/2006/relationships/tags" Target="../tags/tag357.xml"/><Relationship Id="rId65" Type="http://schemas.openxmlformats.org/officeDocument/2006/relationships/tags" Target="../tags/tag356.xml"/><Relationship Id="rId64" Type="http://schemas.openxmlformats.org/officeDocument/2006/relationships/tags" Target="../tags/tag355.xml"/><Relationship Id="rId63" Type="http://schemas.openxmlformats.org/officeDocument/2006/relationships/tags" Target="../tags/tag354.xml"/><Relationship Id="rId62" Type="http://schemas.openxmlformats.org/officeDocument/2006/relationships/tags" Target="../tags/tag353.xml"/><Relationship Id="rId61" Type="http://schemas.openxmlformats.org/officeDocument/2006/relationships/tags" Target="../tags/tag352.xml"/><Relationship Id="rId60" Type="http://schemas.openxmlformats.org/officeDocument/2006/relationships/tags" Target="../tags/tag351.xml"/><Relationship Id="rId6" Type="http://schemas.openxmlformats.org/officeDocument/2006/relationships/image" Target="../media/image29.png"/><Relationship Id="rId59" Type="http://schemas.openxmlformats.org/officeDocument/2006/relationships/tags" Target="../tags/tag350.xml"/><Relationship Id="rId58" Type="http://schemas.openxmlformats.org/officeDocument/2006/relationships/tags" Target="../tags/tag349.xml"/><Relationship Id="rId57" Type="http://schemas.openxmlformats.org/officeDocument/2006/relationships/image" Target="../media/image43.png"/><Relationship Id="rId56" Type="http://schemas.openxmlformats.org/officeDocument/2006/relationships/tags" Target="../tags/tag348.xml"/><Relationship Id="rId55" Type="http://schemas.openxmlformats.org/officeDocument/2006/relationships/image" Target="../media/image42.png"/><Relationship Id="rId54" Type="http://schemas.openxmlformats.org/officeDocument/2006/relationships/tags" Target="../tags/tag347.xml"/><Relationship Id="rId53" Type="http://schemas.openxmlformats.org/officeDocument/2006/relationships/tags" Target="../tags/tag346.xml"/><Relationship Id="rId52" Type="http://schemas.openxmlformats.org/officeDocument/2006/relationships/tags" Target="../tags/tag345.xml"/><Relationship Id="rId51" Type="http://schemas.openxmlformats.org/officeDocument/2006/relationships/tags" Target="../tags/tag344.xml"/><Relationship Id="rId50" Type="http://schemas.openxmlformats.org/officeDocument/2006/relationships/tags" Target="../tags/tag343.xml"/><Relationship Id="rId5" Type="http://schemas.openxmlformats.org/officeDocument/2006/relationships/tags" Target="../tags/tag305.xml"/><Relationship Id="rId49" Type="http://schemas.openxmlformats.org/officeDocument/2006/relationships/tags" Target="../tags/tag342.xml"/><Relationship Id="rId48" Type="http://schemas.openxmlformats.org/officeDocument/2006/relationships/tags" Target="../tags/tag341.xml"/><Relationship Id="rId47" Type="http://schemas.openxmlformats.org/officeDocument/2006/relationships/image" Target="../media/image41.png"/><Relationship Id="rId46" Type="http://schemas.openxmlformats.org/officeDocument/2006/relationships/tags" Target="../tags/tag340.xml"/><Relationship Id="rId45" Type="http://schemas.openxmlformats.org/officeDocument/2006/relationships/tags" Target="../tags/tag339.xml"/><Relationship Id="rId44" Type="http://schemas.openxmlformats.org/officeDocument/2006/relationships/tags" Target="../tags/tag338.xml"/><Relationship Id="rId43" Type="http://schemas.openxmlformats.org/officeDocument/2006/relationships/tags" Target="../tags/tag337.xml"/><Relationship Id="rId42" Type="http://schemas.openxmlformats.org/officeDocument/2006/relationships/tags" Target="../tags/tag336.xml"/><Relationship Id="rId41" Type="http://schemas.openxmlformats.org/officeDocument/2006/relationships/tags" Target="../tags/tag335.xml"/><Relationship Id="rId40" Type="http://schemas.openxmlformats.org/officeDocument/2006/relationships/tags" Target="../tags/tag334.xml"/><Relationship Id="rId4" Type="http://schemas.openxmlformats.org/officeDocument/2006/relationships/tags" Target="../tags/tag304.xml"/><Relationship Id="rId39" Type="http://schemas.openxmlformats.org/officeDocument/2006/relationships/image" Target="../media/image40.png"/><Relationship Id="rId38" Type="http://schemas.openxmlformats.org/officeDocument/2006/relationships/tags" Target="../tags/tag333.xml"/><Relationship Id="rId37" Type="http://schemas.openxmlformats.org/officeDocument/2006/relationships/tags" Target="../tags/tag332.xml"/><Relationship Id="rId36" Type="http://schemas.openxmlformats.org/officeDocument/2006/relationships/tags" Target="../tags/tag331.xml"/><Relationship Id="rId35" Type="http://schemas.openxmlformats.org/officeDocument/2006/relationships/tags" Target="../tags/tag330.xml"/><Relationship Id="rId34" Type="http://schemas.openxmlformats.org/officeDocument/2006/relationships/tags" Target="../tags/tag329.xml"/><Relationship Id="rId33" Type="http://schemas.openxmlformats.org/officeDocument/2006/relationships/tags" Target="../tags/tag328.xml"/><Relationship Id="rId32" Type="http://schemas.openxmlformats.org/officeDocument/2006/relationships/tags" Target="../tags/tag327.xml"/><Relationship Id="rId31" Type="http://schemas.openxmlformats.org/officeDocument/2006/relationships/tags" Target="../tags/tag326.xml"/><Relationship Id="rId30" Type="http://schemas.openxmlformats.org/officeDocument/2006/relationships/tags" Target="../tags/tag325.xml"/><Relationship Id="rId3" Type="http://schemas.openxmlformats.org/officeDocument/2006/relationships/tags" Target="../tags/tag303.xml"/><Relationship Id="rId29" Type="http://schemas.openxmlformats.org/officeDocument/2006/relationships/tags" Target="../tags/tag324.xml"/><Relationship Id="rId28" Type="http://schemas.openxmlformats.org/officeDocument/2006/relationships/tags" Target="../tags/tag323.xml"/><Relationship Id="rId27" Type="http://schemas.openxmlformats.org/officeDocument/2006/relationships/tags" Target="../tags/tag322.xml"/><Relationship Id="rId26" Type="http://schemas.openxmlformats.org/officeDocument/2006/relationships/tags" Target="../tags/tag321.xml"/><Relationship Id="rId25" Type="http://schemas.openxmlformats.org/officeDocument/2006/relationships/tags" Target="../tags/tag320.xml"/><Relationship Id="rId24" Type="http://schemas.openxmlformats.org/officeDocument/2006/relationships/image" Target="../media/image39.png"/><Relationship Id="rId23" Type="http://schemas.openxmlformats.org/officeDocument/2006/relationships/tags" Target="../tags/tag319.xml"/><Relationship Id="rId22" Type="http://schemas.openxmlformats.org/officeDocument/2006/relationships/tags" Target="../tags/tag318.xml"/><Relationship Id="rId21" Type="http://schemas.openxmlformats.org/officeDocument/2006/relationships/tags" Target="../tags/tag317.xml"/><Relationship Id="rId20" Type="http://schemas.openxmlformats.org/officeDocument/2006/relationships/image" Target="../media/image38.png"/><Relationship Id="rId2" Type="http://schemas.openxmlformats.org/officeDocument/2006/relationships/image" Target="../media/image28.png"/><Relationship Id="rId19" Type="http://schemas.openxmlformats.org/officeDocument/2006/relationships/tags" Target="../tags/tag316.xml"/><Relationship Id="rId18" Type="http://schemas.openxmlformats.org/officeDocument/2006/relationships/tags" Target="../tags/tag315.xml"/><Relationship Id="rId17" Type="http://schemas.openxmlformats.org/officeDocument/2006/relationships/tags" Target="../tags/tag314.xml"/><Relationship Id="rId16" Type="http://schemas.openxmlformats.org/officeDocument/2006/relationships/tags" Target="../tags/tag313.xml"/><Relationship Id="rId15" Type="http://schemas.openxmlformats.org/officeDocument/2006/relationships/tags" Target="../tags/tag312.xml"/><Relationship Id="rId14" Type="http://schemas.openxmlformats.org/officeDocument/2006/relationships/image" Target="../media/image37.png"/><Relationship Id="rId13" Type="http://schemas.openxmlformats.org/officeDocument/2006/relationships/tags" Target="../tags/tag311.xml"/><Relationship Id="rId12" Type="http://schemas.openxmlformats.org/officeDocument/2006/relationships/image" Target="../media/image36.png"/><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tags" Target="../tags/tag302.xml"/></Relationships>
</file>

<file path=ppt/slides/_rels/slide17.xml.rels><?xml version="1.0" encoding="UTF-8" standalone="yes"?>
<Relationships xmlns="http://schemas.openxmlformats.org/package/2006/relationships"><Relationship Id="rId9" Type="http://schemas.openxmlformats.org/officeDocument/2006/relationships/tags" Target="../tags/tag385.xml"/><Relationship Id="rId8" Type="http://schemas.openxmlformats.org/officeDocument/2006/relationships/tags" Target="../tags/tag384.xml"/><Relationship Id="rId7" Type="http://schemas.openxmlformats.org/officeDocument/2006/relationships/tags" Target="../tags/tag383.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9" Type="http://schemas.openxmlformats.org/officeDocument/2006/relationships/slideLayout" Target="../slideLayouts/slideLayout2.xml"/><Relationship Id="rId38" Type="http://schemas.openxmlformats.org/officeDocument/2006/relationships/tags" Target="../tags/tag413.xml"/><Relationship Id="rId37" Type="http://schemas.openxmlformats.org/officeDocument/2006/relationships/tags" Target="../tags/tag412.xml"/><Relationship Id="rId36" Type="http://schemas.openxmlformats.org/officeDocument/2006/relationships/tags" Target="../tags/tag411.xml"/><Relationship Id="rId35" Type="http://schemas.openxmlformats.org/officeDocument/2006/relationships/tags" Target="../tags/tag410.xml"/><Relationship Id="rId34" Type="http://schemas.openxmlformats.org/officeDocument/2006/relationships/tags" Target="../tags/tag409.xml"/><Relationship Id="rId33" Type="http://schemas.openxmlformats.org/officeDocument/2006/relationships/tags" Target="../tags/tag408.xml"/><Relationship Id="rId32" Type="http://schemas.openxmlformats.org/officeDocument/2006/relationships/tags" Target="../tags/tag407.xml"/><Relationship Id="rId31" Type="http://schemas.openxmlformats.org/officeDocument/2006/relationships/tags" Target="../tags/tag406.xml"/><Relationship Id="rId30" Type="http://schemas.openxmlformats.org/officeDocument/2006/relationships/tags" Target="../tags/tag405.xml"/><Relationship Id="rId3" Type="http://schemas.openxmlformats.org/officeDocument/2006/relationships/tags" Target="../tags/tag379.xml"/><Relationship Id="rId29" Type="http://schemas.openxmlformats.org/officeDocument/2006/relationships/tags" Target="../tags/tag404.xml"/><Relationship Id="rId28" Type="http://schemas.openxmlformats.org/officeDocument/2006/relationships/tags" Target="../tags/tag403.xml"/><Relationship Id="rId27" Type="http://schemas.openxmlformats.org/officeDocument/2006/relationships/tags" Target="../tags/tag402.xml"/><Relationship Id="rId26" Type="http://schemas.openxmlformats.org/officeDocument/2006/relationships/tags" Target="../tags/tag401.xml"/><Relationship Id="rId25" Type="http://schemas.openxmlformats.org/officeDocument/2006/relationships/tags" Target="../tags/tag400.xml"/><Relationship Id="rId24" Type="http://schemas.openxmlformats.org/officeDocument/2006/relationships/tags" Target="../tags/tag399.xml"/><Relationship Id="rId23" Type="http://schemas.openxmlformats.org/officeDocument/2006/relationships/image" Target="../media/image45.png"/><Relationship Id="rId22" Type="http://schemas.openxmlformats.org/officeDocument/2006/relationships/tags" Target="../tags/tag398.xml"/><Relationship Id="rId21" Type="http://schemas.openxmlformats.org/officeDocument/2006/relationships/tags" Target="../tags/tag397.xml"/><Relationship Id="rId20" Type="http://schemas.openxmlformats.org/officeDocument/2006/relationships/tags" Target="../tags/tag396.xml"/><Relationship Id="rId2" Type="http://schemas.openxmlformats.org/officeDocument/2006/relationships/image" Target="../media/image44.png"/><Relationship Id="rId19" Type="http://schemas.openxmlformats.org/officeDocument/2006/relationships/tags" Target="../tags/tag395.xml"/><Relationship Id="rId18" Type="http://schemas.openxmlformats.org/officeDocument/2006/relationships/tags" Target="../tags/tag394.xml"/><Relationship Id="rId17" Type="http://schemas.openxmlformats.org/officeDocument/2006/relationships/tags" Target="../tags/tag393.xml"/><Relationship Id="rId16" Type="http://schemas.openxmlformats.org/officeDocument/2006/relationships/tags" Target="../tags/tag392.xml"/><Relationship Id="rId15" Type="http://schemas.openxmlformats.org/officeDocument/2006/relationships/tags" Target="../tags/tag391.xml"/><Relationship Id="rId14" Type="http://schemas.openxmlformats.org/officeDocument/2006/relationships/tags" Target="../tags/tag390.xml"/><Relationship Id="rId13" Type="http://schemas.openxmlformats.org/officeDocument/2006/relationships/tags" Target="../tags/tag389.xml"/><Relationship Id="rId12" Type="http://schemas.openxmlformats.org/officeDocument/2006/relationships/tags" Target="../tags/tag388.xml"/><Relationship Id="rId11" Type="http://schemas.openxmlformats.org/officeDocument/2006/relationships/tags" Target="../tags/tag387.xml"/><Relationship Id="rId10" Type="http://schemas.openxmlformats.org/officeDocument/2006/relationships/tags" Target="../tags/tag386.xml"/><Relationship Id="rId1" Type="http://schemas.openxmlformats.org/officeDocument/2006/relationships/tags" Target="../tags/tag378.xml"/></Relationships>
</file>

<file path=ppt/slides/_rels/slide18.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image" Target="../media/image49.png"/><Relationship Id="rId7" Type="http://schemas.openxmlformats.org/officeDocument/2006/relationships/tags" Target="../tags/tag417.xml"/><Relationship Id="rId6" Type="http://schemas.openxmlformats.org/officeDocument/2006/relationships/image" Target="../media/image48.png"/><Relationship Id="rId5" Type="http://schemas.openxmlformats.org/officeDocument/2006/relationships/tags" Target="../tags/tag416.xml"/><Relationship Id="rId4" Type="http://schemas.openxmlformats.org/officeDocument/2006/relationships/image" Target="../media/image47.png"/><Relationship Id="rId33" Type="http://schemas.openxmlformats.org/officeDocument/2006/relationships/slideLayout" Target="../slideLayouts/slideLayout2.xml"/><Relationship Id="rId32" Type="http://schemas.openxmlformats.org/officeDocument/2006/relationships/tags" Target="../tags/tag441.xml"/><Relationship Id="rId31" Type="http://schemas.openxmlformats.org/officeDocument/2006/relationships/tags" Target="../tags/tag440.xml"/><Relationship Id="rId30" Type="http://schemas.openxmlformats.org/officeDocument/2006/relationships/tags" Target="../tags/tag439.xml"/><Relationship Id="rId3" Type="http://schemas.openxmlformats.org/officeDocument/2006/relationships/tags" Target="../tags/tag415.xml"/><Relationship Id="rId29" Type="http://schemas.openxmlformats.org/officeDocument/2006/relationships/tags" Target="../tags/tag438.xml"/><Relationship Id="rId28" Type="http://schemas.openxmlformats.org/officeDocument/2006/relationships/tags" Target="../tags/tag437.xml"/><Relationship Id="rId27" Type="http://schemas.openxmlformats.org/officeDocument/2006/relationships/tags" Target="../tags/tag436.xml"/><Relationship Id="rId26" Type="http://schemas.openxmlformats.org/officeDocument/2006/relationships/tags" Target="../tags/tag435.xml"/><Relationship Id="rId25" Type="http://schemas.openxmlformats.org/officeDocument/2006/relationships/tags" Target="../tags/tag434.xml"/><Relationship Id="rId24" Type="http://schemas.openxmlformats.org/officeDocument/2006/relationships/tags" Target="../tags/tag433.xml"/><Relationship Id="rId23" Type="http://schemas.openxmlformats.org/officeDocument/2006/relationships/tags" Target="../tags/tag432.xml"/><Relationship Id="rId22" Type="http://schemas.openxmlformats.org/officeDocument/2006/relationships/tags" Target="../tags/tag431.xml"/><Relationship Id="rId21" Type="http://schemas.openxmlformats.org/officeDocument/2006/relationships/tags" Target="../tags/tag430.xml"/><Relationship Id="rId20" Type="http://schemas.openxmlformats.org/officeDocument/2006/relationships/tags" Target="../tags/tag429.xml"/><Relationship Id="rId2" Type="http://schemas.openxmlformats.org/officeDocument/2006/relationships/image" Target="../media/image46.png"/><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tags" Target="../tags/tag426.xml"/><Relationship Id="rId16" Type="http://schemas.openxmlformats.org/officeDocument/2006/relationships/tags" Target="../tags/tag425.xml"/><Relationship Id="rId15" Type="http://schemas.openxmlformats.org/officeDocument/2006/relationships/tags" Target="../tags/tag424.xml"/><Relationship Id="rId14" Type="http://schemas.openxmlformats.org/officeDocument/2006/relationships/tags" Target="../tags/tag423.xml"/><Relationship Id="rId13" Type="http://schemas.openxmlformats.org/officeDocument/2006/relationships/tags" Target="../tags/tag422.xml"/><Relationship Id="rId12" Type="http://schemas.openxmlformats.org/officeDocument/2006/relationships/tags" Target="../tags/tag421.xml"/><Relationship Id="rId11" Type="http://schemas.openxmlformats.org/officeDocument/2006/relationships/tags" Target="../tags/tag420.xml"/><Relationship Id="rId10" Type="http://schemas.openxmlformats.org/officeDocument/2006/relationships/tags" Target="../tags/tag419.xml"/><Relationship Id="rId1" Type="http://schemas.openxmlformats.org/officeDocument/2006/relationships/tags" Target="../tags/tag414.xml"/></Relationships>
</file>

<file path=ppt/slides/_rels/slide19.xml.rels><?xml version="1.0" encoding="UTF-8" standalone="yes"?>
<Relationships xmlns="http://schemas.openxmlformats.org/package/2006/relationships"><Relationship Id="rId9" Type="http://schemas.openxmlformats.org/officeDocument/2006/relationships/tags" Target="../tags/tag448.xml"/><Relationship Id="rId8" Type="http://schemas.openxmlformats.org/officeDocument/2006/relationships/image" Target="../media/image51.png"/><Relationship Id="rId7" Type="http://schemas.openxmlformats.org/officeDocument/2006/relationships/tags" Target="../tags/tag447.xml"/><Relationship Id="rId6" Type="http://schemas.openxmlformats.org/officeDocument/2006/relationships/tags" Target="../tags/tag446.xml"/><Relationship Id="rId5" Type="http://schemas.openxmlformats.org/officeDocument/2006/relationships/tags" Target="../tags/tag445.xml"/><Relationship Id="rId4" Type="http://schemas.openxmlformats.org/officeDocument/2006/relationships/image" Target="../media/image50.png"/><Relationship Id="rId37" Type="http://schemas.openxmlformats.org/officeDocument/2006/relationships/slideLayout" Target="../slideLayouts/slideLayout2.xml"/><Relationship Id="rId36" Type="http://schemas.openxmlformats.org/officeDocument/2006/relationships/tags" Target="../tags/tag471.xml"/><Relationship Id="rId35" Type="http://schemas.openxmlformats.org/officeDocument/2006/relationships/tags" Target="../tags/tag470.xml"/><Relationship Id="rId34" Type="http://schemas.openxmlformats.org/officeDocument/2006/relationships/tags" Target="../tags/tag469.xml"/><Relationship Id="rId33" Type="http://schemas.openxmlformats.org/officeDocument/2006/relationships/tags" Target="../tags/tag468.xml"/><Relationship Id="rId32" Type="http://schemas.openxmlformats.org/officeDocument/2006/relationships/tags" Target="../tags/tag467.xml"/><Relationship Id="rId31" Type="http://schemas.openxmlformats.org/officeDocument/2006/relationships/tags" Target="../tags/tag466.xml"/><Relationship Id="rId30" Type="http://schemas.openxmlformats.org/officeDocument/2006/relationships/image" Target="../media/image55.png"/><Relationship Id="rId3" Type="http://schemas.openxmlformats.org/officeDocument/2006/relationships/tags" Target="../tags/tag444.xml"/><Relationship Id="rId29" Type="http://schemas.openxmlformats.org/officeDocument/2006/relationships/tags" Target="../tags/tag465.xml"/><Relationship Id="rId28" Type="http://schemas.openxmlformats.org/officeDocument/2006/relationships/image" Target="../media/image54.png"/><Relationship Id="rId27" Type="http://schemas.openxmlformats.org/officeDocument/2006/relationships/tags" Target="../tags/tag464.xml"/><Relationship Id="rId26" Type="http://schemas.openxmlformats.org/officeDocument/2006/relationships/tags" Target="../tags/tag463.xml"/><Relationship Id="rId25" Type="http://schemas.openxmlformats.org/officeDocument/2006/relationships/tags" Target="../tags/tag462.xml"/><Relationship Id="rId24" Type="http://schemas.openxmlformats.org/officeDocument/2006/relationships/tags" Target="../tags/tag461.xml"/><Relationship Id="rId23" Type="http://schemas.openxmlformats.org/officeDocument/2006/relationships/image" Target="../media/image53.png"/><Relationship Id="rId22" Type="http://schemas.openxmlformats.org/officeDocument/2006/relationships/tags" Target="../tags/tag460.xml"/><Relationship Id="rId21" Type="http://schemas.openxmlformats.org/officeDocument/2006/relationships/tags" Target="../tags/tag459.xml"/><Relationship Id="rId20" Type="http://schemas.openxmlformats.org/officeDocument/2006/relationships/tags" Target="../tags/tag458.xml"/><Relationship Id="rId2" Type="http://schemas.openxmlformats.org/officeDocument/2006/relationships/tags" Target="../tags/tag443.xml"/><Relationship Id="rId19" Type="http://schemas.openxmlformats.org/officeDocument/2006/relationships/tags" Target="../tags/tag457.xml"/><Relationship Id="rId18" Type="http://schemas.openxmlformats.org/officeDocument/2006/relationships/tags" Target="../tags/tag456.xml"/><Relationship Id="rId17" Type="http://schemas.openxmlformats.org/officeDocument/2006/relationships/tags" Target="../tags/tag455.xml"/><Relationship Id="rId16" Type="http://schemas.openxmlformats.org/officeDocument/2006/relationships/tags" Target="../tags/tag454.xml"/><Relationship Id="rId15" Type="http://schemas.openxmlformats.org/officeDocument/2006/relationships/tags" Target="../tags/tag453.xml"/><Relationship Id="rId14" Type="http://schemas.openxmlformats.org/officeDocument/2006/relationships/tags" Target="../tags/tag452.xml"/><Relationship Id="rId13" Type="http://schemas.openxmlformats.org/officeDocument/2006/relationships/tags" Target="../tags/tag451.xml"/><Relationship Id="rId12" Type="http://schemas.openxmlformats.org/officeDocument/2006/relationships/image" Target="../media/image52.png"/><Relationship Id="rId11" Type="http://schemas.openxmlformats.org/officeDocument/2006/relationships/tags" Target="../tags/tag450.xml"/><Relationship Id="rId10" Type="http://schemas.openxmlformats.org/officeDocument/2006/relationships/tags" Target="../tags/tag449.xml"/><Relationship Id="rId1" Type="http://schemas.openxmlformats.org/officeDocument/2006/relationships/tags" Target="../tags/tag4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479.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tags" Target="../tags/tag476.xml"/><Relationship Id="rId5" Type="http://schemas.openxmlformats.org/officeDocument/2006/relationships/tags" Target="../tags/tag475.xml"/><Relationship Id="rId47" Type="http://schemas.openxmlformats.org/officeDocument/2006/relationships/notesSlide" Target="../notesSlides/notesSlide3.xml"/><Relationship Id="rId46" Type="http://schemas.openxmlformats.org/officeDocument/2006/relationships/slideLayout" Target="../slideLayouts/slideLayout2.xml"/><Relationship Id="rId45" Type="http://schemas.openxmlformats.org/officeDocument/2006/relationships/tags" Target="../tags/tag513.xml"/><Relationship Id="rId44" Type="http://schemas.openxmlformats.org/officeDocument/2006/relationships/tags" Target="../tags/tag512.xml"/><Relationship Id="rId43" Type="http://schemas.openxmlformats.org/officeDocument/2006/relationships/tags" Target="../tags/tag511.xml"/><Relationship Id="rId42" Type="http://schemas.openxmlformats.org/officeDocument/2006/relationships/tags" Target="../tags/tag510.xml"/><Relationship Id="rId41" Type="http://schemas.openxmlformats.org/officeDocument/2006/relationships/tags" Target="../tags/tag509.xml"/><Relationship Id="rId40" Type="http://schemas.openxmlformats.org/officeDocument/2006/relationships/tags" Target="../tags/tag508.xml"/><Relationship Id="rId4" Type="http://schemas.openxmlformats.org/officeDocument/2006/relationships/tags" Target="../tags/tag474.xml"/><Relationship Id="rId39" Type="http://schemas.openxmlformats.org/officeDocument/2006/relationships/tags" Target="../tags/tag507.xml"/><Relationship Id="rId38" Type="http://schemas.openxmlformats.org/officeDocument/2006/relationships/image" Target="../media/image58.png"/><Relationship Id="rId37" Type="http://schemas.openxmlformats.org/officeDocument/2006/relationships/tags" Target="../tags/tag506.xml"/><Relationship Id="rId36" Type="http://schemas.openxmlformats.org/officeDocument/2006/relationships/tags" Target="../tags/tag505.xml"/><Relationship Id="rId35" Type="http://schemas.openxmlformats.org/officeDocument/2006/relationships/tags" Target="../tags/tag504.xml"/><Relationship Id="rId34" Type="http://schemas.openxmlformats.org/officeDocument/2006/relationships/tags" Target="../tags/tag503.xml"/><Relationship Id="rId33" Type="http://schemas.openxmlformats.org/officeDocument/2006/relationships/tags" Target="../tags/tag502.xml"/><Relationship Id="rId32" Type="http://schemas.openxmlformats.org/officeDocument/2006/relationships/tags" Target="../tags/tag501.xml"/><Relationship Id="rId31" Type="http://schemas.openxmlformats.org/officeDocument/2006/relationships/tags" Target="../tags/tag500.xml"/><Relationship Id="rId30" Type="http://schemas.openxmlformats.org/officeDocument/2006/relationships/tags" Target="../tags/tag499.xml"/><Relationship Id="rId3" Type="http://schemas.openxmlformats.org/officeDocument/2006/relationships/tags" Target="../tags/tag473.xml"/><Relationship Id="rId29" Type="http://schemas.openxmlformats.org/officeDocument/2006/relationships/tags" Target="../tags/tag498.xml"/><Relationship Id="rId28" Type="http://schemas.openxmlformats.org/officeDocument/2006/relationships/tags" Target="../tags/tag497.xml"/><Relationship Id="rId27" Type="http://schemas.openxmlformats.org/officeDocument/2006/relationships/tags" Target="../tags/tag496.xml"/><Relationship Id="rId26" Type="http://schemas.openxmlformats.org/officeDocument/2006/relationships/tags" Target="../tags/tag495.xml"/><Relationship Id="rId25" Type="http://schemas.openxmlformats.org/officeDocument/2006/relationships/tags" Target="../tags/tag494.xml"/><Relationship Id="rId24" Type="http://schemas.openxmlformats.org/officeDocument/2006/relationships/tags" Target="../tags/tag493.xml"/><Relationship Id="rId23" Type="http://schemas.openxmlformats.org/officeDocument/2006/relationships/tags" Target="../tags/tag492.xml"/><Relationship Id="rId22" Type="http://schemas.openxmlformats.org/officeDocument/2006/relationships/tags" Target="../tags/tag491.xml"/><Relationship Id="rId21" Type="http://schemas.openxmlformats.org/officeDocument/2006/relationships/tags" Target="../tags/tag490.xml"/><Relationship Id="rId20" Type="http://schemas.openxmlformats.org/officeDocument/2006/relationships/tags" Target="../tags/tag489.xml"/><Relationship Id="rId2" Type="http://schemas.openxmlformats.org/officeDocument/2006/relationships/tags" Target="../tags/tag472.xml"/><Relationship Id="rId19" Type="http://schemas.openxmlformats.org/officeDocument/2006/relationships/tags" Target="../tags/tag488.xml"/><Relationship Id="rId18" Type="http://schemas.openxmlformats.org/officeDocument/2006/relationships/tags" Target="../tags/tag487.xml"/><Relationship Id="rId17" Type="http://schemas.openxmlformats.org/officeDocument/2006/relationships/tags" Target="../tags/tag486.xml"/><Relationship Id="rId16" Type="http://schemas.openxmlformats.org/officeDocument/2006/relationships/tags" Target="../tags/tag485.xml"/><Relationship Id="rId15" Type="http://schemas.openxmlformats.org/officeDocument/2006/relationships/tags" Target="../tags/tag484.xml"/><Relationship Id="rId14" Type="http://schemas.openxmlformats.org/officeDocument/2006/relationships/tags" Target="../tags/tag483.xml"/><Relationship Id="rId13" Type="http://schemas.openxmlformats.org/officeDocument/2006/relationships/tags" Target="../tags/tag482.xml"/><Relationship Id="rId12" Type="http://schemas.openxmlformats.org/officeDocument/2006/relationships/tags" Target="../tags/tag481.xml"/><Relationship Id="rId11" Type="http://schemas.openxmlformats.org/officeDocument/2006/relationships/tags" Target="../tags/tag480.xml"/><Relationship Id="rId10" Type="http://schemas.openxmlformats.org/officeDocument/2006/relationships/image" Target="../media/image57.png"/><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9" Type="http://schemas.openxmlformats.org/officeDocument/2006/relationships/tags" Target="../tags/tag522.xml"/><Relationship Id="rId8" Type="http://schemas.openxmlformats.org/officeDocument/2006/relationships/tags" Target="../tags/tag521.xml"/><Relationship Id="rId7" Type="http://schemas.openxmlformats.org/officeDocument/2006/relationships/tags" Target="../tags/tag520.xml"/><Relationship Id="rId6" Type="http://schemas.openxmlformats.org/officeDocument/2006/relationships/tags" Target="../tags/tag519.xml"/><Relationship Id="rId5" Type="http://schemas.openxmlformats.org/officeDocument/2006/relationships/tags" Target="../tags/tag518.xml"/><Relationship Id="rId45" Type="http://schemas.openxmlformats.org/officeDocument/2006/relationships/notesSlide" Target="../notesSlides/notesSlide4.xml"/><Relationship Id="rId44" Type="http://schemas.openxmlformats.org/officeDocument/2006/relationships/slideLayout" Target="../slideLayouts/slideLayout2.xml"/><Relationship Id="rId43" Type="http://schemas.openxmlformats.org/officeDocument/2006/relationships/tags" Target="../tags/tag550.xml"/><Relationship Id="rId42" Type="http://schemas.openxmlformats.org/officeDocument/2006/relationships/tags" Target="../tags/tag549.xml"/><Relationship Id="rId41" Type="http://schemas.openxmlformats.org/officeDocument/2006/relationships/tags" Target="../tags/tag548.xml"/><Relationship Id="rId40" Type="http://schemas.openxmlformats.org/officeDocument/2006/relationships/tags" Target="../tags/tag547.xml"/><Relationship Id="rId4" Type="http://schemas.openxmlformats.org/officeDocument/2006/relationships/tags" Target="../tags/tag517.xml"/><Relationship Id="rId39" Type="http://schemas.openxmlformats.org/officeDocument/2006/relationships/tags" Target="../tags/tag546.xml"/><Relationship Id="rId38" Type="http://schemas.openxmlformats.org/officeDocument/2006/relationships/tags" Target="../tags/tag545.xml"/><Relationship Id="rId37" Type="http://schemas.openxmlformats.org/officeDocument/2006/relationships/tags" Target="../tags/tag544.xml"/><Relationship Id="rId36" Type="http://schemas.openxmlformats.org/officeDocument/2006/relationships/tags" Target="../tags/tag543.xml"/><Relationship Id="rId35" Type="http://schemas.openxmlformats.org/officeDocument/2006/relationships/tags" Target="../tags/tag542.xml"/><Relationship Id="rId34" Type="http://schemas.openxmlformats.org/officeDocument/2006/relationships/tags" Target="../tags/tag541.xml"/><Relationship Id="rId33" Type="http://schemas.openxmlformats.org/officeDocument/2006/relationships/tags" Target="../tags/tag540.xml"/><Relationship Id="rId32" Type="http://schemas.openxmlformats.org/officeDocument/2006/relationships/tags" Target="../tags/tag539.xml"/><Relationship Id="rId31" Type="http://schemas.openxmlformats.org/officeDocument/2006/relationships/tags" Target="../tags/tag538.xml"/><Relationship Id="rId30" Type="http://schemas.openxmlformats.org/officeDocument/2006/relationships/tags" Target="../tags/tag537.xml"/><Relationship Id="rId3" Type="http://schemas.openxmlformats.org/officeDocument/2006/relationships/tags" Target="../tags/tag516.xml"/><Relationship Id="rId29" Type="http://schemas.openxmlformats.org/officeDocument/2006/relationships/tags" Target="../tags/tag536.xml"/><Relationship Id="rId28" Type="http://schemas.openxmlformats.org/officeDocument/2006/relationships/tags" Target="../tags/tag535.xml"/><Relationship Id="rId27" Type="http://schemas.openxmlformats.org/officeDocument/2006/relationships/tags" Target="../tags/tag534.xml"/><Relationship Id="rId26" Type="http://schemas.openxmlformats.org/officeDocument/2006/relationships/tags" Target="../tags/tag533.xml"/><Relationship Id="rId25" Type="http://schemas.openxmlformats.org/officeDocument/2006/relationships/image" Target="../media/image64.png"/><Relationship Id="rId24" Type="http://schemas.openxmlformats.org/officeDocument/2006/relationships/image" Target="../media/image63.png"/><Relationship Id="rId23" Type="http://schemas.openxmlformats.org/officeDocument/2006/relationships/tags" Target="../tags/tag532.xml"/><Relationship Id="rId22" Type="http://schemas.openxmlformats.org/officeDocument/2006/relationships/tags" Target="../tags/tag531.xml"/><Relationship Id="rId21" Type="http://schemas.openxmlformats.org/officeDocument/2006/relationships/tags" Target="../tags/tag530.xml"/><Relationship Id="rId20" Type="http://schemas.openxmlformats.org/officeDocument/2006/relationships/tags" Target="../tags/tag529.xml"/><Relationship Id="rId2" Type="http://schemas.openxmlformats.org/officeDocument/2006/relationships/tags" Target="../tags/tag515.xml"/><Relationship Id="rId19" Type="http://schemas.openxmlformats.org/officeDocument/2006/relationships/tags" Target="../tags/tag528.xml"/><Relationship Id="rId18" Type="http://schemas.openxmlformats.org/officeDocument/2006/relationships/tags" Target="../tags/tag527.xml"/><Relationship Id="rId17" Type="http://schemas.openxmlformats.org/officeDocument/2006/relationships/tags" Target="../tags/tag526.xml"/><Relationship Id="rId16" Type="http://schemas.openxmlformats.org/officeDocument/2006/relationships/tags" Target="../tags/tag525.xml"/><Relationship Id="rId15" Type="http://schemas.openxmlformats.org/officeDocument/2006/relationships/image" Target="../media/image62.png"/><Relationship Id="rId14" Type="http://schemas.openxmlformats.org/officeDocument/2006/relationships/image" Target="../media/image61.png"/><Relationship Id="rId13" Type="http://schemas.openxmlformats.org/officeDocument/2006/relationships/image" Target="../media/image60.png"/><Relationship Id="rId12" Type="http://schemas.openxmlformats.org/officeDocument/2006/relationships/image" Target="../media/image59.png"/><Relationship Id="rId11" Type="http://schemas.openxmlformats.org/officeDocument/2006/relationships/tags" Target="../tags/tag524.xml"/><Relationship Id="rId10" Type="http://schemas.openxmlformats.org/officeDocument/2006/relationships/tags" Target="../tags/tag523.xml"/><Relationship Id="rId1" Type="http://schemas.openxmlformats.org/officeDocument/2006/relationships/tags" Target="../tags/tag514.xml"/></Relationships>
</file>

<file path=ppt/slides/_rels/slide22.xml.rels><?xml version="1.0" encoding="UTF-8" standalone="yes"?>
<Relationships xmlns="http://schemas.openxmlformats.org/package/2006/relationships"><Relationship Id="rId9" Type="http://schemas.openxmlformats.org/officeDocument/2006/relationships/tags" Target="../tags/tag558.xml"/><Relationship Id="rId8" Type="http://schemas.openxmlformats.org/officeDocument/2006/relationships/tags" Target="../tags/tag557.xml"/><Relationship Id="rId7" Type="http://schemas.openxmlformats.org/officeDocument/2006/relationships/tags" Target="../tags/tag556.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tags" Target="../tags/tag553.xml"/><Relationship Id="rId3" Type="http://schemas.openxmlformats.org/officeDocument/2006/relationships/tags" Target="../tags/tag552.xml"/><Relationship Id="rId22" Type="http://schemas.openxmlformats.org/officeDocument/2006/relationships/slideLayout" Target="../slideLayouts/slideLayout2.xml"/><Relationship Id="rId21" Type="http://schemas.openxmlformats.org/officeDocument/2006/relationships/tags" Target="../tags/tag569.xml"/><Relationship Id="rId20" Type="http://schemas.openxmlformats.org/officeDocument/2006/relationships/tags" Target="../tags/tag568.xml"/><Relationship Id="rId2" Type="http://schemas.openxmlformats.org/officeDocument/2006/relationships/image" Target="../media/image65.png"/><Relationship Id="rId19" Type="http://schemas.openxmlformats.org/officeDocument/2006/relationships/tags" Target="../tags/tag567.xml"/><Relationship Id="rId18" Type="http://schemas.openxmlformats.org/officeDocument/2006/relationships/tags" Target="../tags/tag566.xml"/><Relationship Id="rId17" Type="http://schemas.openxmlformats.org/officeDocument/2006/relationships/image" Target="../media/image66.png"/><Relationship Id="rId16" Type="http://schemas.openxmlformats.org/officeDocument/2006/relationships/tags" Target="../tags/tag565.xml"/><Relationship Id="rId15" Type="http://schemas.openxmlformats.org/officeDocument/2006/relationships/tags" Target="../tags/tag564.xml"/><Relationship Id="rId14" Type="http://schemas.openxmlformats.org/officeDocument/2006/relationships/tags" Target="../tags/tag563.xml"/><Relationship Id="rId13" Type="http://schemas.openxmlformats.org/officeDocument/2006/relationships/tags" Target="../tags/tag562.xml"/><Relationship Id="rId12" Type="http://schemas.openxmlformats.org/officeDocument/2006/relationships/tags" Target="../tags/tag561.xml"/><Relationship Id="rId11" Type="http://schemas.openxmlformats.org/officeDocument/2006/relationships/tags" Target="../tags/tag560.xml"/><Relationship Id="rId10" Type="http://schemas.openxmlformats.org/officeDocument/2006/relationships/tags" Target="../tags/tag559.xml"/><Relationship Id="rId1" Type="http://schemas.openxmlformats.org/officeDocument/2006/relationships/tags" Target="../tags/tag551.xml"/></Relationships>
</file>

<file path=ppt/slides/_rels/slide23.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tags" Target="../tags/tag574.xml"/><Relationship Id="rId44" Type="http://schemas.openxmlformats.org/officeDocument/2006/relationships/slideLayout" Target="../slideLayouts/slideLayout2.xml"/><Relationship Id="rId43" Type="http://schemas.openxmlformats.org/officeDocument/2006/relationships/tags" Target="../tags/tag610.xml"/><Relationship Id="rId42" Type="http://schemas.openxmlformats.org/officeDocument/2006/relationships/tags" Target="../tags/tag609.xml"/><Relationship Id="rId41" Type="http://schemas.openxmlformats.org/officeDocument/2006/relationships/tags" Target="../tags/tag608.xml"/><Relationship Id="rId40" Type="http://schemas.openxmlformats.org/officeDocument/2006/relationships/tags" Target="../tags/tag607.xml"/><Relationship Id="rId4" Type="http://schemas.openxmlformats.org/officeDocument/2006/relationships/tags" Target="../tags/tag573.xml"/><Relationship Id="rId39" Type="http://schemas.openxmlformats.org/officeDocument/2006/relationships/tags" Target="../tags/tag606.xml"/><Relationship Id="rId38" Type="http://schemas.openxmlformats.org/officeDocument/2006/relationships/tags" Target="../tags/tag605.xml"/><Relationship Id="rId37" Type="http://schemas.openxmlformats.org/officeDocument/2006/relationships/tags" Target="../tags/tag604.xml"/><Relationship Id="rId36" Type="http://schemas.openxmlformats.org/officeDocument/2006/relationships/tags" Target="../tags/tag603.xml"/><Relationship Id="rId35" Type="http://schemas.openxmlformats.org/officeDocument/2006/relationships/tags" Target="../tags/tag602.xml"/><Relationship Id="rId34" Type="http://schemas.openxmlformats.org/officeDocument/2006/relationships/tags" Target="../tags/tag601.xml"/><Relationship Id="rId33" Type="http://schemas.openxmlformats.org/officeDocument/2006/relationships/tags" Target="../tags/tag600.xml"/><Relationship Id="rId32" Type="http://schemas.openxmlformats.org/officeDocument/2006/relationships/tags" Target="../tags/tag599.xml"/><Relationship Id="rId31" Type="http://schemas.openxmlformats.org/officeDocument/2006/relationships/tags" Target="../tags/tag598.xml"/><Relationship Id="rId30" Type="http://schemas.openxmlformats.org/officeDocument/2006/relationships/tags" Target="../tags/tag597.xml"/><Relationship Id="rId3" Type="http://schemas.openxmlformats.org/officeDocument/2006/relationships/tags" Target="../tags/tag572.xml"/><Relationship Id="rId29" Type="http://schemas.openxmlformats.org/officeDocument/2006/relationships/tags" Target="../tags/tag596.xml"/><Relationship Id="rId28" Type="http://schemas.openxmlformats.org/officeDocument/2006/relationships/tags" Target="../tags/tag595.xml"/><Relationship Id="rId27" Type="http://schemas.openxmlformats.org/officeDocument/2006/relationships/tags" Target="../tags/tag594.xml"/><Relationship Id="rId26" Type="http://schemas.openxmlformats.org/officeDocument/2006/relationships/tags" Target="../tags/tag593.xml"/><Relationship Id="rId25" Type="http://schemas.openxmlformats.org/officeDocument/2006/relationships/tags" Target="../tags/tag592.xml"/><Relationship Id="rId24" Type="http://schemas.openxmlformats.org/officeDocument/2006/relationships/tags" Target="../tags/tag591.xml"/><Relationship Id="rId23" Type="http://schemas.openxmlformats.org/officeDocument/2006/relationships/tags" Target="../tags/tag590.xml"/><Relationship Id="rId22" Type="http://schemas.openxmlformats.org/officeDocument/2006/relationships/tags" Target="../tags/tag589.xml"/><Relationship Id="rId21" Type="http://schemas.openxmlformats.org/officeDocument/2006/relationships/tags" Target="../tags/tag588.xml"/><Relationship Id="rId20" Type="http://schemas.openxmlformats.org/officeDocument/2006/relationships/tags" Target="../tags/tag587.xml"/><Relationship Id="rId2" Type="http://schemas.openxmlformats.org/officeDocument/2006/relationships/tags" Target="../tags/tag571.xml"/><Relationship Id="rId19" Type="http://schemas.openxmlformats.org/officeDocument/2006/relationships/tags" Target="../tags/tag586.xml"/><Relationship Id="rId18" Type="http://schemas.openxmlformats.org/officeDocument/2006/relationships/tags" Target="../tags/tag585.xml"/><Relationship Id="rId17" Type="http://schemas.openxmlformats.org/officeDocument/2006/relationships/tags" Target="../tags/tag584.xml"/><Relationship Id="rId16" Type="http://schemas.openxmlformats.org/officeDocument/2006/relationships/tags" Target="../tags/tag583.xml"/><Relationship Id="rId15" Type="http://schemas.openxmlformats.org/officeDocument/2006/relationships/tags" Target="../tags/tag582.xml"/><Relationship Id="rId14" Type="http://schemas.openxmlformats.org/officeDocument/2006/relationships/image" Target="../media/image68.png"/><Relationship Id="rId13" Type="http://schemas.openxmlformats.org/officeDocument/2006/relationships/tags" Target="../tags/tag581.xml"/><Relationship Id="rId12" Type="http://schemas.openxmlformats.org/officeDocument/2006/relationships/image" Target="../media/image67.png"/><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tags" Target="../tags/tag570.xml"/></Relationships>
</file>

<file path=ppt/slides/_rels/slide24.xml.rels><?xml version="1.0" encoding="UTF-8" standalone="yes"?>
<Relationships xmlns="http://schemas.openxmlformats.org/package/2006/relationships"><Relationship Id="rId9" Type="http://schemas.openxmlformats.org/officeDocument/2006/relationships/tags" Target="../tags/tag618.xml"/><Relationship Id="rId8" Type="http://schemas.openxmlformats.org/officeDocument/2006/relationships/tags" Target="../tags/tag617.xml"/><Relationship Id="rId7" Type="http://schemas.openxmlformats.org/officeDocument/2006/relationships/tags" Target="../tags/tag616.xml"/><Relationship Id="rId6" Type="http://schemas.openxmlformats.org/officeDocument/2006/relationships/image" Target="../media/image69.png"/><Relationship Id="rId5" Type="http://schemas.openxmlformats.org/officeDocument/2006/relationships/tags" Target="../tags/tag615.xml"/><Relationship Id="rId4" Type="http://schemas.openxmlformats.org/officeDocument/2006/relationships/tags" Target="../tags/tag614.xml"/><Relationship Id="rId3" Type="http://schemas.openxmlformats.org/officeDocument/2006/relationships/tags" Target="../tags/tag613.xml"/><Relationship Id="rId27" Type="http://schemas.openxmlformats.org/officeDocument/2006/relationships/slideLayout" Target="../slideLayouts/slideLayout2.xml"/><Relationship Id="rId26" Type="http://schemas.openxmlformats.org/officeDocument/2006/relationships/image" Target="../media/image70.png"/><Relationship Id="rId25" Type="http://schemas.openxmlformats.org/officeDocument/2006/relationships/tags" Target="../tags/tag634.xml"/><Relationship Id="rId24" Type="http://schemas.openxmlformats.org/officeDocument/2006/relationships/tags" Target="../tags/tag633.xml"/><Relationship Id="rId23" Type="http://schemas.openxmlformats.org/officeDocument/2006/relationships/tags" Target="../tags/tag632.xml"/><Relationship Id="rId22" Type="http://schemas.openxmlformats.org/officeDocument/2006/relationships/tags" Target="../tags/tag631.xml"/><Relationship Id="rId21" Type="http://schemas.openxmlformats.org/officeDocument/2006/relationships/tags" Target="../tags/tag630.xml"/><Relationship Id="rId20" Type="http://schemas.openxmlformats.org/officeDocument/2006/relationships/tags" Target="../tags/tag629.xml"/><Relationship Id="rId2" Type="http://schemas.openxmlformats.org/officeDocument/2006/relationships/tags" Target="../tags/tag612.xml"/><Relationship Id="rId19" Type="http://schemas.openxmlformats.org/officeDocument/2006/relationships/tags" Target="../tags/tag628.xml"/><Relationship Id="rId18" Type="http://schemas.openxmlformats.org/officeDocument/2006/relationships/tags" Target="../tags/tag627.xml"/><Relationship Id="rId17" Type="http://schemas.openxmlformats.org/officeDocument/2006/relationships/tags" Target="../tags/tag626.xml"/><Relationship Id="rId16" Type="http://schemas.openxmlformats.org/officeDocument/2006/relationships/tags" Target="../tags/tag625.xml"/><Relationship Id="rId15" Type="http://schemas.openxmlformats.org/officeDocument/2006/relationships/tags" Target="../tags/tag624.xml"/><Relationship Id="rId14" Type="http://schemas.openxmlformats.org/officeDocument/2006/relationships/tags" Target="../tags/tag623.xml"/><Relationship Id="rId13" Type="http://schemas.openxmlformats.org/officeDocument/2006/relationships/tags" Target="../tags/tag622.xml"/><Relationship Id="rId12" Type="http://schemas.openxmlformats.org/officeDocument/2006/relationships/tags" Target="../tags/tag621.xml"/><Relationship Id="rId11" Type="http://schemas.openxmlformats.org/officeDocument/2006/relationships/tags" Target="../tags/tag620.xml"/><Relationship Id="rId10" Type="http://schemas.openxmlformats.org/officeDocument/2006/relationships/tags" Target="../tags/tag619.xml"/><Relationship Id="rId1" Type="http://schemas.openxmlformats.org/officeDocument/2006/relationships/tags" Target="../tags/tag611.xml"/></Relationships>
</file>

<file path=ppt/slides/_rels/slide25.xml.rels><?xml version="1.0" encoding="UTF-8" standalone="yes"?>
<Relationships xmlns="http://schemas.openxmlformats.org/package/2006/relationships"><Relationship Id="rId9" Type="http://schemas.openxmlformats.org/officeDocument/2006/relationships/tags" Target="../tags/tag643.xml"/><Relationship Id="rId8" Type="http://schemas.openxmlformats.org/officeDocument/2006/relationships/tags" Target="../tags/tag642.xml"/><Relationship Id="rId7" Type="http://schemas.openxmlformats.org/officeDocument/2006/relationships/tags" Target="../tags/tag641.xml"/><Relationship Id="rId6" Type="http://schemas.openxmlformats.org/officeDocument/2006/relationships/tags" Target="../tags/tag640.xml"/><Relationship Id="rId5" Type="http://schemas.openxmlformats.org/officeDocument/2006/relationships/tags" Target="../tags/tag639.xml"/><Relationship Id="rId4" Type="http://schemas.openxmlformats.org/officeDocument/2006/relationships/tags" Target="../tags/tag638.xml"/><Relationship Id="rId3" Type="http://schemas.openxmlformats.org/officeDocument/2006/relationships/tags" Target="../tags/tag637.xml"/><Relationship Id="rId28" Type="http://schemas.openxmlformats.org/officeDocument/2006/relationships/slideLayout" Target="../slideLayouts/slideLayout2.xml"/><Relationship Id="rId27" Type="http://schemas.openxmlformats.org/officeDocument/2006/relationships/tags" Target="../tags/tag659.xml"/><Relationship Id="rId26" Type="http://schemas.openxmlformats.org/officeDocument/2006/relationships/tags" Target="../tags/tag658.xml"/><Relationship Id="rId25" Type="http://schemas.openxmlformats.org/officeDocument/2006/relationships/tags" Target="../tags/tag657.xml"/><Relationship Id="rId24" Type="http://schemas.openxmlformats.org/officeDocument/2006/relationships/tags" Target="../tags/tag656.xml"/><Relationship Id="rId23" Type="http://schemas.openxmlformats.org/officeDocument/2006/relationships/tags" Target="../tags/tag655.xml"/><Relationship Id="rId22" Type="http://schemas.openxmlformats.org/officeDocument/2006/relationships/tags" Target="../tags/tag654.xml"/><Relationship Id="rId21" Type="http://schemas.openxmlformats.org/officeDocument/2006/relationships/tags" Target="../tags/tag653.xml"/><Relationship Id="rId20" Type="http://schemas.openxmlformats.org/officeDocument/2006/relationships/image" Target="../media/image72.png"/><Relationship Id="rId2" Type="http://schemas.openxmlformats.org/officeDocument/2006/relationships/tags" Target="../tags/tag636.xml"/><Relationship Id="rId19" Type="http://schemas.openxmlformats.org/officeDocument/2006/relationships/tags" Target="../tags/tag652.xml"/><Relationship Id="rId18" Type="http://schemas.openxmlformats.org/officeDocument/2006/relationships/image" Target="../media/image71.png"/><Relationship Id="rId17" Type="http://schemas.openxmlformats.org/officeDocument/2006/relationships/tags" Target="../tags/tag651.xml"/><Relationship Id="rId16" Type="http://schemas.openxmlformats.org/officeDocument/2006/relationships/tags" Target="../tags/tag650.xml"/><Relationship Id="rId15" Type="http://schemas.openxmlformats.org/officeDocument/2006/relationships/tags" Target="../tags/tag649.xml"/><Relationship Id="rId14" Type="http://schemas.openxmlformats.org/officeDocument/2006/relationships/tags" Target="../tags/tag648.xml"/><Relationship Id="rId13" Type="http://schemas.openxmlformats.org/officeDocument/2006/relationships/tags" Target="../tags/tag647.xml"/><Relationship Id="rId12" Type="http://schemas.openxmlformats.org/officeDocument/2006/relationships/tags" Target="../tags/tag646.xml"/><Relationship Id="rId11" Type="http://schemas.openxmlformats.org/officeDocument/2006/relationships/tags" Target="../tags/tag645.xml"/><Relationship Id="rId10" Type="http://schemas.openxmlformats.org/officeDocument/2006/relationships/tags" Target="../tags/tag644.xml"/><Relationship Id="rId1" Type="http://schemas.openxmlformats.org/officeDocument/2006/relationships/tags" Target="../tags/tag635.xml"/></Relationships>
</file>

<file path=ppt/slides/_rels/slide26.xml.rels><?xml version="1.0" encoding="UTF-8" standalone="yes"?>
<Relationships xmlns="http://schemas.openxmlformats.org/package/2006/relationships"><Relationship Id="rId9" Type="http://schemas.openxmlformats.org/officeDocument/2006/relationships/tags" Target="../tags/tag668.xml"/><Relationship Id="rId8" Type="http://schemas.openxmlformats.org/officeDocument/2006/relationships/tags" Target="../tags/tag667.xml"/><Relationship Id="rId7" Type="http://schemas.openxmlformats.org/officeDocument/2006/relationships/tags" Target="../tags/tag666.xml"/><Relationship Id="rId6" Type="http://schemas.openxmlformats.org/officeDocument/2006/relationships/tags" Target="../tags/tag665.xml"/><Relationship Id="rId5" Type="http://schemas.openxmlformats.org/officeDocument/2006/relationships/tags" Target="../tags/tag664.xml"/><Relationship Id="rId41" Type="http://schemas.openxmlformats.org/officeDocument/2006/relationships/slideLayout" Target="../slideLayouts/slideLayout2.xml"/><Relationship Id="rId40" Type="http://schemas.openxmlformats.org/officeDocument/2006/relationships/tags" Target="../tags/tag697.xml"/><Relationship Id="rId4" Type="http://schemas.openxmlformats.org/officeDocument/2006/relationships/tags" Target="../tags/tag663.xml"/><Relationship Id="rId39" Type="http://schemas.openxmlformats.org/officeDocument/2006/relationships/tags" Target="../tags/tag696.xml"/><Relationship Id="rId38" Type="http://schemas.openxmlformats.org/officeDocument/2006/relationships/tags" Target="../tags/tag695.xml"/><Relationship Id="rId37" Type="http://schemas.openxmlformats.org/officeDocument/2006/relationships/tags" Target="../tags/tag694.xml"/><Relationship Id="rId36" Type="http://schemas.openxmlformats.org/officeDocument/2006/relationships/tags" Target="../tags/tag693.xml"/><Relationship Id="rId35" Type="http://schemas.openxmlformats.org/officeDocument/2006/relationships/tags" Target="../tags/tag692.xml"/><Relationship Id="rId34" Type="http://schemas.openxmlformats.org/officeDocument/2006/relationships/tags" Target="../tags/tag691.xml"/><Relationship Id="rId33" Type="http://schemas.openxmlformats.org/officeDocument/2006/relationships/tags" Target="../tags/tag690.xml"/><Relationship Id="rId32" Type="http://schemas.openxmlformats.org/officeDocument/2006/relationships/tags" Target="../tags/tag689.xml"/><Relationship Id="rId31" Type="http://schemas.openxmlformats.org/officeDocument/2006/relationships/tags" Target="../tags/tag688.xml"/><Relationship Id="rId30" Type="http://schemas.openxmlformats.org/officeDocument/2006/relationships/tags" Target="../tags/tag687.xml"/><Relationship Id="rId3" Type="http://schemas.openxmlformats.org/officeDocument/2006/relationships/tags" Target="../tags/tag662.xml"/><Relationship Id="rId29" Type="http://schemas.openxmlformats.org/officeDocument/2006/relationships/tags" Target="../tags/tag686.xml"/><Relationship Id="rId28" Type="http://schemas.openxmlformats.org/officeDocument/2006/relationships/image" Target="../media/image74.png"/><Relationship Id="rId27" Type="http://schemas.openxmlformats.org/officeDocument/2006/relationships/tags" Target="../tags/tag685.xml"/><Relationship Id="rId26" Type="http://schemas.openxmlformats.org/officeDocument/2006/relationships/image" Target="../media/image73.png"/><Relationship Id="rId25" Type="http://schemas.openxmlformats.org/officeDocument/2006/relationships/tags" Target="../tags/tag684.xml"/><Relationship Id="rId24" Type="http://schemas.openxmlformats.org/officeDocument/2006/relationships/tags" Target="../tags/tag683.xml"/><Relationship Id="rId23" Type="http://schemas.openxmlformats.org/officeDocument/2006/relationships/tags" Target="../tags/tag682.xml"/><Relationship Id="rId22" Type="http://schemas.openxmlformats.org/officeDocument/2006/relationships/tags" Target="../tags/tag681.xml"/><Relationship Id="rId21" Type="http://schemas.openxmlformats.org/officeDocument/2006/relationships/tags" Target="../tags/tag680.xml"/><Relationship Id="rId20" Type="http://schemas.openxmlformats.org/officeDocument/2006/relationships/tags" Target="../tags/tag679.xml"/><Relationship Id="rId2" Type="http://schemas.openxmlformats.org/officeDocument/2006/relationships/tags" Target="../tags/tag661.xml"/><Relationship Id="rId19" Type="http://schemas.openxmlformats.org/officeDocument/2006/relationships/tags" Target="../tags/tag678.xml"/><Relationship Id="rId18" Type="http://schemas.openxmlformats.org/officeDocument/2006/relationships/tags" Target="../tags/tag677.xml"/><Relationship Id="rId17" Type="http://schemas.openxmlformats.org/officeDocument/2006/relationships/tags" Target="../tags/tag676.xml"/><Relationship Id="rId16" Type="http://schemas.openxmlformats.org/officeDocument/2006/relationships/tags" Target="../tags/tag675.xml"/><Relationship Id="rId15" Type="http://schemas.openxmlformats.org/officeDocument/2006/relationships/tags" Target="../tags/tag674.xml"/><Relationship Id="rId14" Type="http://schemas.openxmlformats.org/officeDocument/2006/relationships/tags" Target="../tags/tag673.xml"/><Relationship Id="rId13" Type="http://schemas.openxmlformats.org/officeDocument/2006/relationships/tags" Target="../tags/tag672.xml"/><Relationship Id="rId12" Type="http://schemas.openxmlformats.org/officeDocument/2006/relationships/tags" Target="../tags/tag671.xml"/><Relationship Id="rId11" Type="http://schemas.openxmlformats.org/officeDocument/2006/relationships/tags" Target="../tags/tag670.xml"/><Relationship Id="rId10" Type="http://schemas.openxmlformats.org/officeDocument/2006/relationships/tags" Target="../tags/tag669.xml"/><Relationship Id="rId1" Type="http://schemas.openxmlformats.org/officeDocument/2006/relationships/tags" Target="../tags/tag660.xml"/></Relationships>
</file>

<file path=ppt/slides/_rels/slide27.xml.rels><?xml version="1.0" encoding="UTF-8" standalone="yes"?>
<Relationships xmlns="http://schemas.openxmlformats.org/package/2006/relationships"><Relationship Id="rId9" Type="http://schemas.openxmlformats.org/officeDocument/2006/relationships/tags" Target="../tags/tag706.xml"/><Relationship Id="rId8" Type="http://schemas.openxmlformats.org/officeDocument/2006/relationships/tags" Target="../tags/tag705.xml"/><Relationship Id="rId7" Type="http://schemas.openxmlformats.org/officeDocument/2006/relationships/tags" Target="../tags/tag704.xml"/><Relationship Id="rId6" Type="http://schemas.openxmlformats.org/officeDocument/2006/relationships/tags" Target="../tags/tag703.xml"/><Relationship Id="rId5" Type="http://schemas.openxmlformats.org/officeDocument/2006/relationships/tags" Target="../tags/tag702.xml"/><Relationship Id="rId42" Type="http://schemas.openxmlformats.org/officeDocument/2006/relationships/slideLayout" Target="../slideLayouts/slideLayout2.xml"/><Relationship Id="rId41" Type="http://schemas.openxmlformats.org/officeDocument/2006/relationships/tags" Target="../tags/tag736.xml"/><Relationship Id="rId40" Type="http://schemas.openxmlformats.org/officeDocument/2006/relationships/tags" Target="../tags/tag735.xml"/><Relationship Id="rId4" Type="http://schemas.openxmlformats.org/officeDocument/2006/relationships/tags" Target="../tags/tag701.xml"/><Relationship Id="rId39" Type="http://schemas.openxmlformats.org/officeDocument/2006/relationships/tags" Target="../tags/tag734.xml"/><Relationship Id="rId38" Type="http://schemas.openxmlformats.org/officeDocument/2006/relationships/tags" Target="../tags/tag733.xml"/><Relationship Id="rId37" Type="http://schemas.openxmlformats.org/officeDocument/2006/relationships/tags" Target="../tags/tag732.xml"/><Relationship Id="rId36" Type="http://schemas.openxmlformats.org/officeDocument/2006/relationships/tags" Target="../tags/tag731.xml"/><Relationship Id="rId35" Type="http://schemas.openxmlformats.org/officeDocument/2006/relationships/tags" Target="../tags/tag730.xml"/><Relationship Id="rId34" Type="http://schemas.openxmlformats.org/officeDocument/2006/relationships/tags" Target="../tags/tag729.xml"/><Relationship Id="rId33" Type="http://schemas.openxmlformats.org/officeDocument/2006/relationships/tags" Target="../tags/tag728.xml"/><Relationship Id="rId32" Type="http://schemas.openxmlformats.org/officeDocument/2006/relationships/tags" Target="../tags/tag727.xml"/><Relationship Id="rId31" Type="http://schemas.openxmlformats.org/officeDocument/2006/relationships/tags" Target="../tags/tag726.xml"/><Relationship Id="rId30" Type="http://schemas.openxmlformats.org/officeDocument/2006/relationships/tags" Target="../tags/tag725.xml"/><Relationship Id="rId3" Type="http://schemas.openxmlformats.org/officeDocument/2006/relationships/tags" Target="../tags/tag700.xml"/><Relationship Id="rId29" Type="http://schemas.openxmlformats.org/officeDocument/2006/relationships/tags" Target="../tags/tag724.xml"/><Relationship Id="rId28" Type="http://schemas.openxmlformats.org/officeDocument/2006/relationships/tags" Target="../tags/tag723.xml"/><Relationship Id="rId27" Type="http://schemas.openxmlformats.org/officeDocument/2006/relationships/tags" Target="../tags/tag722.xml"/><Relationship Id="rId26" Type="http://schemas.openxmlformats.org/officeDocument/2006/relationships/tags" Target="../tags/tag721.xml"/><Relationship Id="rId25" Type="http://schemas.openxmlformats.org/officeDocument/2006/relationships/tags" Target="../tags/tag720.xml"/><Relationship Id="rId24" Type="http://schemas.openxmlformats.org/officeDocument/2006/relationships/tags" Target="../tags/tag719.xml"/><Relationship Id="rId23" Type="http://schemas.openxmlformats.org/officeDocument/2006/relationships/tags" Target="../tags/tag718.xml"/><Relationship Id="rId22" Type="http://schemas.openxmlformats.org/officeDocument/2006/relationships/tags" Target="../tags/tag717.xml"/><Relationship Id="rId21" Type="http://schemas.openxmlformats.org/officeDocument/2006/relationships/tags" Target="../tags/tag716.xml"/><Relationship Id="rId20" Type="http://schemas.openxmlformats.org/officeDocument/2006/relationships/tags" Target="../tags/tag715.xml"/><Relationship Id="rId2" Type="http://schemas.openxmlformats.org/officeDocument/2006/relationships/tags" Target="../tags/tag699.xml"/><Relationship Id="rId19" Type="http://schemas.openxmlformats.org/officeDocument/2006/relationships/tags" Target="../tags/tag714.xml"/><Relationship Id="rId18" Type="http://schemas.openxmlformats.org/officeDocument/2006/relationships/image" Target="../media/image76.png"/><Relationship Id="rId17" Type="http://schemas.openxmlformats.org/officeDocument/2006/relationships/tags" Target="../tags/tag713.xml"/><Relationship Id="rId16" Type="http://schemas.openxmlformats.org/officeDocument/2006/relationships/image" Target="../media/image75.png"/><Relationship Id="rId15" Type="http://schemas.openxmlformats.org/officeDocument/2006/relationships/tags" Target="../tags/tag712.xml"/><Relationship Id="rId14" Type="http://schemas.openxmlformats.org/officeDocument/2006/relationships/tags" Target="../tags/tag711.xml"/><Relationship Id="rId13" Type="http://schemas.openxmlformats.org/officeDocument/2006/relationships/tags" Target="../tags/tag710.xml"/><Relationship Id="rId12" Type="http://schemas.openxmlformats.org/officeDocument/2006/relationships/tags" Target="../tags/tag709.xml"/><Relationship Id="rId11" Type="http://schemas.openxmlformats.org/officeDocument/2006/relationships/tags" Target="../tags/tag708.xml"/><Relationship Id="rId10" Type="http://schemas.openxmlformats.org/officeDocument/2006/relationships/tags" Target="../tags/tag707.xml"/><Relationship Id="rId1" Type="http://schemas.openxmlformats.org/officeDocument/2006/relationships/tags" Target="../tags/tag698.xml"/></Relationships>
</file>

<file path=ppt/slides/_rels/slide28.xml.rels><?xml version="1.0" encoding="UTF-8" standalone="yes"?>
<Relationships xmlns="http://schemas.openxmlformats.org/package/2006/relationships"><Relationship Id="rId9" Type="http://schemas.openxmlformats.org/officeDocument/2006/relationships/tags" Target="../tags/tag744.xml"/><Relationship Id="rId8" Type="http://schemas.openxmlformats.org/officeDocument/2006/relationships/tags" Target="../tags/tag743.xml"/><Relationship Id="rId7" Type="http://schemas.openxmlformats.org/officeDocument/2006/relationships/tags" Target="../tags/tag742.xml"/><Relationship Id="rId6" Type="http://schemas.openxmlformats.org/officeDocument/2006/relationships/image" Target="../media/image77.png"/><Relationship Id="rId5" Type="http://schemas.openxmlformats.org/officeDocument/2006/relationships/tags" Target="../tags/tag741.xml"/><Relationship Id="rId4" Type="http://schemas.openxmlformats.org/officeDocument/2006/relationships/tags" Target="../tags/tag740.xml"/><Relationship Id="rId36" Type="http://schemas.openxmlformats.org/officeDocument/2006/relationships/slideLayout" Target="../slideLayouts/slideLayout2.xml"/><Relationship Id="rId35" Type="http://schemas.openxmlformats.org/officeDocument/2006/relationships/tags" Target="../tags/tag769.xml"/><Relationship Id="rId34" Type="http://schemas.openxmlformats.org/officeDocument/2006/relationships/tags" Target="../tags/tag768.xml"/><Relationship Id="rId33" Type="http://schemas.openxmlformats.org/officeDocument/2006/relationships/tags" Target="../tags/tag767.xml"/><Relationship Id="rId32" Type="http://schemas.openxmlformats.org/officeDocument/2006/relationships/tags" Target="../tags/tag766.xml"/><Relationship Id="rId31" Type="http://schemas.openxmlformats.org/officeDocument/2006/relationships/tags" Target="../tags/tag765.xml"/><Relationship Id="rId30" Type="http://schemas.openxmlformats.org/officeDocument/2006/relationships/tags" Target="../tags/tag764.xml"/><Relationship Id="rId3" Type="http://schemas.openxmlformats.org/officeDocument/2006/relationships/tags" Target="../tags/tag739.xml"/><Relationship Id="rId29" Type="http://schemas.openxmlformats.org/officeDocument/2006/relationships/tags" Target="../tags/tag763.xml"/><Relationship Id="rId28" Type="http://schemas.openxmlformats.org/officeDocument/2006/relationships/tags" Target="../tags/tag762.xml"/><Relationship Id="rId27" Type="http://schemas.openxmlformats.org/officeDocument/2006/relationships/tags" Target="../tags/tag761.xml"/><Relationship Id="rId26" Type="http://schemas.openxmlformats.org/officeDocument/2006/relationships/tags" Target="../tags/tag760.xml"/><Relationship Id="rId25" Type="http://schemas.openxmlformats.org/officeDocument/2006/relationships/tags" Target="../tags/tag759.xml"/><Relationship Id="rId24" Type="http://schemas.openxmlformats.org/officeDocument/2006/relationships/tags" Target="../tags/tag758.xml"/><Relationship Id="rId23" Type="http://schemas.openxmlformats.org/officeDocument/2006/relationships/tags" Target="../tags/tag757.xml"/><Relationship Id="rId22" Type="http://schemas.openxmlformats.org/officeDocument/2006/relationships/tags" Target="../tags/tag756.xml"/><Relationship Id="rId21" Type="http://schemas.openxmlformats.org/officeDocument/2006/relationships/tags" Target="../tags/tag755.xml"/><Relationship Id="rId20" Type="http://schemas.openxmlformats.org/officeDocument/2006/relationships/tags" Target="../tags/tag754.xml"/><Relationship Id="rId2" Type="http://schemas.openxmlformats.org/officeDocument/2006/relationships/tags" Target="../tags/tag738.xml"/><Relationship Id="rId19" Type="http://schemas.openxmlformats.org/officeDocument/2006/relationships/tags" Target="../tags/tag753.xml"/><Relationship Id="rId18" Type="http://schemas.openxmlformats.org/officeDocument/2006/relationships/tags" Target="../tags/tag752.xml"/><Relationship Id="rId17" Type="http://schemas.openxmlformats.org/officeDocument/2006/relationships/image" Target="../media/image78.png"/><Relationship Id="rId16" Type="http://schemas.openxmlformats.org/officeDocument/2006/relationships/tags" Target="../tags/tag751.xml"/><Relationship Id="rId15" Type="http://schemas.openxmlformats.org/officeDocument/2006/relationships/tags" Target="../tags/tag750.xml"/><Relationship Id="rId14" Type="http://schemas.openxmlformats.org/officeDocument/2006/relationships/tags" Target="../tags/tag749.xml"/><Relationship Id="rId13" Type="http://schemas.openxmlformats.org/officeDocument/2006/relationships/tags" Target="../tags/tag748.xml"/><Relationship Id="rId12" Type="http://schemas.openxmlformats.org/officeDocument/2006/relationships/tags" Target="../tags/tag747.xml"/><Relationship Id="rId11" Type="http://schemas.openxmlformats.org/officeDocument/2006/relationships/tags" Target="../tags/tag746.xml"/><Relationship Id="rId10" Type="http://schemas.openxmlformats.org/officeDocument/2006/relationships/tags" Target="../tags/tag745.xml"/><Relationship Id="rId1" Type="http://schemas.openxmlformats.org/officeDocument/2006/relationships/tags" Target="../tags/tag737.xml"/></Relationships>
</file>

<file path=ppt/slides/_rels/slide29.xml.rels><?xml version="1.0" encoding="UTF-8" standalone="yes"?>
<Relationships xmlns="http://schemas.openxmlformats.org/package/2006/relationships"><Relationship Id="rId99" Type="http://schemas.openxmlformats.org/officeDocument/2006/relationships/tags" Target="../tags/tag859.xml"/><Relationship Id="rId98" Type="http://schemas.openxmlformats.org/officeDocument/2006/relationships/tags" Target="../tags/tag858.xml"/><Relationship Id="rId97" Type="http://schemas.openxmlformats.org/officeDocument/2006/relationships/tags" Target="../tags/tag857.xml"/><Relationship Id="rId96" Type="http://schemas.openxmlformats.org/officeDocument/2006/relationships/tags" Target="../tags/tag856.xml"/><Relationship Id="rId95" Type="http://schemas.openxmlformats.org/officeDocument/2006/relationships/tags" Target="../tags/tag855.xml"/><Relationship Id="rId94" Type="http://schemas.openxmlformats.org/officeDocument/2006/relationships/tags" Target="../tags/tag854.xml"/><Relationship Id="rId93" Type="http://schemas.openxmlformats.org/officeDocument/2006/relationships/tags" Target="../tags/tag853.xml"/><Relationship Id="rId92" Type="http://schemas.openxmlformats.org/officeDocument/2006/relationships/tags" Target="../tags/tag852.xml"/><Relationship Id="rId91" Type="http://schemas.openxmlformats.org/officeDocument/2006/relationships/tags" Target="../tags/tag851.xml"/><Relationship Id="rId90" Type="http://schemas.openxmlformats.org/officeDocument/2006/relationships/tags" Target="../tags/tag850.xml"/><Relationship Id="rId9" Type="http://schemas.openxmlformats.org/officeDocument/2006/relationships/tags" Target="../tags/tag774.xml"/><Relationship Id="rId89" Type="http://schemas.openxmlformats.org/officeDocument/2006/relationships/tags" Target="../tags/tag849.xml"/><Relationship Id="rId88" Type="http://schemas.openxmlformats.org/officeDocument/2006/relationships/tags" Target="../tags/tag848.xml"/><Relationship Id="rId87" Type="http://schemas.openxmlformats.org/officeDocument/2006/relationships/tags" Target="../tags/tag847.xml"/><Relationship Id="rId86" Type="http://schemas.openxmlformats.org/officeDocument/2006/relationships/tags" Target="../tags/tag846.xml"/><Relationship Id="rId85" Type="http://schemas.openxmlformats.org/officeDocument/2006/relationships/tags" Target="../tags/tag845.xml"/><Relationship Id="rId84" Type="http://schemas.openxmlformats.org/officeDocument/2006/relationships/tags" Target="../tags/tag844.xml"/><Relationship Id="rId83" Type="http://schemas.openxmlformats.org/officeDocument/2006/relationships/tags" Target="../tags/tag843.xml"/><Relationship Id="rId82" Type="http://schemas.openxmlformats.org/officeDocument/2006/relationships/tags" Target="../tags/tag842.xml"/><Relationship Id="rId81" Type="http://schemas.openxmlformats.org/officeDocument/2006/relationships/tags" Target="../tags/tag841.xml"/><Relationship Id="rId80" Type="http://schemas.openxmlformats.org/officeDocument/2006/relationships/tags" Target="../tags/tag840.xml"/><Relationship Id="rId8" Type="http://schemas.openxmlformats.org/officeDocument/2006/relationships/image" Target="../media/image82.png"/><Relationship Id="rId79" Type="http://schemas.openxmlformats.org/officeDocument/2006/relationships/tags" Target="../tags/tag839.xml"/><Relationship Id="rId78" Type="http://schemas.openxmlformats.org/officeDocument/2006/relationships/tags" Target="../tags/tag838.xml"/><Relationship Id="rId77" Type="http://schemas.openxmlformats.org/officeDocument/2006/relationships/tags" Target="../tags/tag837.xml"/><Relationship Id="rId76" Type="http://schemas.openxmlformats.org/officeDocument/2006/relationships/tags" Target="../tags/tag836.xml"/><Relationship Id="rId75" Type="http://schemas.openxmlformats.org/officeDocument/2006/relationships/tags" Target="../tags/tag835.xml"/><Relationship Id="rId74" Type="http://schemas.openxmlformats.org/officeDocument/2006/relationships/tags" Target="../tags/tag834.xml"/><Relationship Id="rId73" Type="http://schemas.openxmlformats.org/officeDocument/2006/relationships/tags" Target="../tags/tag833.xml"/><Relationship Id="rId72" Type="http://schemas.openxmlformats.org/officeDocument/2006/relationships/tags" Target="../tags/tag832.xml"/><Relationship Id="rId71" Type="http://schemas.openxmlformats.org/officeDocument/2006/relationships/tags" Target="../tags/tag831.xml"/><Relationship Id="rId70" Type="http://schemas.openxmlformats.org/officeDocument/2006/relationships/tags" Target="../tags/tag830.xml"/><Relationship Id="rId7" Type="http://schemas.openxmlformats.org/officeDocument/2006/relationships/tags" Target="../tags/tag773.xml"/><Relationship Id="rId69" Type="http://schemas.openxmlformats.org/officeDocument/2006/relationships/tags" Target="../tags/tag829.xml"/><Relationship Id="rId68" Type="http://schemas.openxmlformats.org/officeDocument/2006/relationships/tags" Target="../tags/tag828.xml"/><Relationship Id="rId67" Type="http://schemas.openxmlformats.org/officeDocument/2006/relationships/tags" Target="../tags/tag827.xml"/><Relationship Id="rId66" Type="http://schemas.openxmlformats.org/officeDocument/2006/relationships/tags" Target="../tags/tag826.xml"/><Relationship Id="rId65" Type="http://schemas.openxmlformats.org/officeDocument/2006/relationships/tags" Target="../tags/tag825.xml"/><Relationship Id="rId64" Type="http://schemas.openxmlformats.org/officeDocument/2006/relationships/tags" Target="../tags/tag824.xml"/><Relationship Id="rId63" Type="http://schemas.openxmlformats.org/officeDocument/2006/relationships/tags" Target="../tags/tag823.xml"/><Relationship Id="rId62" Type="http://schemas.openxmlformats.org/officeDocument/2006/relationships/tags" Target="../tags/tag822.xml"/><Relationship Id="rId61" Type="http://schemas.openxmlformats.org/officeDocument/2006/relationships/tags" Target="../tags/tag821.xml"/><Relationship Id="rId60" Type="http://schemas.openxmlformats.org/officeDocument/2006/relationships/tags" Target="../tags/tag820.xml"/><Relationship Id="rId6" Type="http://schemas.openxmlformats.org/officeDocument/2006/relationships/image" Target="../media/image81.png"/><Relationship Id="rId59" Type="http://schemas.openxmlformats.org/officeDocument/2006/relationships/tags" Target="../tags/tag819.xml"/><Relationship Id="rId58" Type="http://schemas.openxmlformats.org/officeDocument/2006/relationships/tags" Target="../tags/tag818.xml"/><Relationship Id="rId57" Type="http://schemas.openxmlformats.org/officeDocument/2006/relationships/tags" Target="../tags/tag817.xml"/><Relationship Id="rId56" Type="http://schemas.openxmlformats.org/officeDocument/2006/relationships/tags" Target="../tags/tag816.xml"/><Relationship Id="rId55" Type="http://schemas.openxmlformats.org/officeDocument/2006/relationships/tags" Target="../tags/tag815.xml"/><Relationship Id="rId54" Type="http://schemas.openxmlformats.org/officeDocument/2006/relationships/tags" Target="../tags/tag814.xml"/><Relationship Id="rId53" Type="http://schemas.openxmlformats.org/officeDocument/2006/relationships/tags" Target="../tags/tag813.xml"/><Relationship Id="rId52" Type="http://schemas.openxmlformats.org/officeDocument/2006/relationships/tags" Target="../tags/tag812.xml"/><Relationship Id="rId51" Type="http://schemas.openxmlformats.org/officeDocument/2006/relationships/tags" Target="../tags/tag811.xml"/><Relationship Id="rId50" Type="http://schemas.openxmlformats.org/officeDocument/2006/relationships/tags" Target="../tags/tag810.xml"/><Relationship Id="rId5" Type="http://schemas.openxmlformats.org/officeDocument/2006/relationships/tags" Target="../tags/tag772.xml"/><Relationship Id="rId49" Type="http://schemas.openxmlformats.org/officeDocument/2006/relationships/tags" Target="../tags/tag809.xml"/><Relationship Id="rId48" Type="http://schemas.openxmlformats.org/officeDocument/2006/relationships/tags" Target="../tags/tag808.xml"/><Relationship Id="rId47" Type="http://schemas.openxmlformats.org/officeDocument/2006/relationships/tags" Target="../tags/tag807.xml"/><Relationship Id="rId46" Type="http://schemas.openxmlformats.org/officeDocument/2006/relationships/tags" Target="../tags/tag806.xml"/><Relationship Id="rId45" Type="http://schemas.openxmlformats.org/officeDocument/2006/relationships/tags" Target="../tags/tag805.xml"/><Relationship Id="rId44" Type="http://schemas.openxmlformats.org/officeDocument/2006/relationships/tags" Target="../tags/tag804.xml"/><Relationship Id="rId43" Type="http://schemas.openxmlformats.org/officeDocument/2006/relationships/tags" Target="../tags/tag803.xml"/><Relationship Id="rId42" Type="http://schemas.openxmlformats.org/officeDocument/2006/relationships/tags" Target="../tags/tag802.xml"/><Relationship Id="rId41" Type="http://schemas.openxmlformats.org/officeDocument/2006/relationships/tags" Target="../tags/tag801.xml"/><Relationship Id="rId40" Type="http://schemas.openxmlformats.org/officeDocument/2006/relationships/tags" Target="../tags/tag800.xml"/><Relationship Id="rId4" Type="http://schemas.openxmlformats.org/officeDocument/2006/relationships/image" Target="../media/image80.png"/><Relationship Id="rId39" Type="http://schemas.openxmlformats.org/officeDocument/2006/relationships/tags" Target="../tags/tag799.xml"/><Relationship Id="rId38" Type="http://schemas.openxmlformats.org/officeDocument/2006/relationships/tags" Target="../tags/tag798.xml"/><Relationship Id="rId37" Type="http://schemas.openxmlformats.org/officeDocument/2006/relationships/tags" Target="../tags/tag797.xml"/><Relationship Id="rId36" Type="http://schemas.openxmlformats.org/officeDocument/2006/relationships/tags" Target="../tags/tag796.xml"/><Relationship Id="rId35" Type="http://schemas.openxmlformats.org/officeDocument/2006/relationships/tags" Target="../tags/tag795.xml"/><Relationship Id="rId34" Type="http://schemas.openxmlformats.org/officeDocument/2006/relationships/tags" Target="../tags/tag794.xml"/><Relationship Id="rId33" Type="http://schemas.openxmlformats.org/officeDocument/2006/relationships/tags" Target="../tags/tag793.xml"/><Relationship Id="rId32" Type="http://schemas.openxmlformats.org/officeDocument/2006/relationships/tags" Target="../tags/tag792.xml"/><Relationship Id="rId31" Type="http://schemas.openxmlformats.org/officeDocument/2006/relationships/tags" Target="../tags/tag791.xml"/><Relationship Id="rId30" Type="http://schemas.openxmlformats.org/officeDocument/2006/relationships/tags" Target="../tags/tag790.xml"/><Relationship Id="rId3" Type="http://schemas.openxmlformats.org/officeDocument/2006/relationships/tags" Target="../tags/tag771.xml"/><Relationship Id="rId29" Type="http://schemas.openxmlformats.org/officeDocument/2006/relationships/tags" Target="../tags/tag789.xml"/><Relationship Id="rId28" Type="http://schemas.openxmlformats.org/officeDocument/2006/relationships/tags" Target="../tags/tag788.xml"/><Relationship Id="rId27" Type="http://schemas.openxmlformats.org/officeDocument/2006/relationships/tags" Target="../tags/tag787.xml"/><Relationship Id="rId26" Type="http://schemas.openxmlformats.org/officeDocument/2006/relationships/tags" Target="../tags/tag786.xml"/><Relationship Id="rId25" Type="http://schemas.openxmlformats.org/officeDocument/2006/relationships/tags" Target="../tags/tag785.xml"/><Relationship Id="rId24" Type="http://schemas.openxmlformats.org/officeDocument/2006/relationships/tags" Target="../tags/tag784.xml"/><Relationship Id="rId23" Type="http://schemas.openxmlformats.org/officeDocument/2006/relationships/tags" Target="../tags/tag783.xml"/><Relationship Id="rId22" Type="http://schemas.openxmlformats.org/officeDocument/2006/relationships/tags" Target="../tags/tag782.xml"/><Relationship Id="rId21" Type="http://schemas.openxmlformats.org/officeDocument/2006/relationships/tags" Target="../tags/tag781.xml"/><Relationship Id="rId20" Type="http://schemas.openxmlformats.org/officeDocument/2006/relationships/tags" Target="../tags/tag780.xml"/><Relationship Id="rId2" Type="http://schemas.openxmlformats.org/officeDocument/2006/relationships/image" Target="../media/image79.png"/><Relationship Id="rId19" Type="http://schemas.openxmlformats.org/officeDocument/2006/relationships/tags" Target="../tags/tag779.xml"/><Relationship Id="rId18" Type="http://schemas.openxmlformats.org/officeDocument/2006/relationships/image" Target="../media/image87.png"/><Relationship Id="rId17" Type="http://schemas.openxmlformats.org/officeDocument/2006/relationships/tags" Target="../tags/tag778.xml"/><Relationship Id="rId16" Type="http://schemas.openxmlformats.org/officeDocument/2006/relationships/image" Target="../media/image86.png"/><Relationship Id="rId15" Type="http://schemas.openxmlformats.org/officeDocument/2006/relationships/tags" Target="../tags/tag777.xml"/><Relationship Id="rId14" Type="http://schemas.openxmlformats.org/officeDocument/2006/relationships/image" Target="../media/image85.png"/><Relationship Id="rId13" Type="http://schemas.openxmlformats.org/officeDocument/2006/relationships/tags" Target="../tags/tag776.xml"/><Relationship Id="rId12" Type="http://schemas.openxmlformats.org/officeDocument/2006/relationships/image" Target="../media/image84.png"/><Relationship Id="rId11" Type="http://schemas.openxmlformats.org/officeDocument/2006/relationships/tags" Target="../tags/tag775.xml"/><Relationship Id="rId107" Type="http://schemas.openxmlformats.org/officeDocument/2006/relationships/notesSlide" Target="../notesSlides/notesSlide5.xml"/><Relationship Id="rId106" Type="http://schemas.openxmlformats.org/officeDocument/2006/relationships/slideLayout" Target="../slideLayouts/slideLayout2.xml"/><Relationship Id="rId105" Type="http://schemas.openxmlformats.org/officeDocument/2006/relationships/tags" Target="../tags/tag865.xml"/><Relationship Id="rId104" Type="http://schemas.openxmlformats.org/officeDocument/2006/relationships/tags" Target="../tags/tag864.xml"/><Relationship Id="rId103" Type="http://schemas.openxmlformats.org/officeDocument/2006/relationships/tags" Target="../tags/tag863.xml"/><Relationship Id="rId102" Type="http://schemas.openxmlformats.org/officeDocument/2006/relationships/tags" Target="../tags/tag862.xml"/><Relationship Id="rId101" Type="http://schemas.openxmlformats.org/officeDocument/2006/relationships/tags" Target="../tags/tag861.xml"/><Relationship Id="rId100" Type="http://schemas.openxmlformats.org/officeDocument/2006/relationships/tags" Target="../tags/tag860.xml"/><Relationship Id="rId10" Type="http://schemas.openxmlformats.org/officeDocument/2006/relationships/image" Target="../media/image83.png"/><Relationship Id="rId1" Type="http://schemas.openxmlformats.org/officeDocument/2006/relationships/tags" Target="../tags/tag770.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6" Type="http://schemas.openxmlformats.org/officeDocument/2006/relationships/notesSlide" Target="../notesSlides/notesSlide6.xml"/><Relationship Id="rId95" Type="http://schemas.openxmlformats.org/officeDocument/2006/relationships/slideLayout" Target="../slideLayouts/slideLayout2.xml"/><Relationship Id="rId94" Type="http://schemas.openxmlformats.org/officeDocument/2006/relationships/tags" Target="../tags/tag953.xml"/><Relationship Id="rId93" Type="http://schemas.openxmlformats.org/officeDocument/2006/relationships/tags" Target="../tags/tag952.xml"/><Relationship Id="rId92" Type="http://schemas.openxmlformats.org/officeDocument/2006/relationships/tags" Target="../tags/tag951.xml"/><Relationship Id="rId91" Type="http://schemas.openxmlformats.org/officeDocument/2006/relationships/tags" Target="../tags/tag950.xml"/><Relationship Id="rId90" Type="http://schemas.openxmlformats.org/officeDocument/2006/relationships/tags" Target="../tags/tag949.xml"/><Relationship Id="rId9" Type="http://schemas.openxmlformats.org/officeDocument/2006/relationships/tags" Target="../tags/tag870.xml"/><Relationship Id="rId89" Type="http://schemas.openxmlformats.org/officeDocument/2006/relationships/tags" Target="../tags/tag948.xml"/><Relationship Id="rId88" Type="http://schemas.openxmlformats.org/officeDocument/2006/relationships/tags" Target="../tags/tag947.xml"/><Relationship Id="rId87" Type="http://schemas.openxmlformats.org/officeDocument/2006/relationships/tags" Target="../tags/tag946.xml"/><Relationship Id="rId86" Type="http://schemas.openxmlformats.org/officeDocument/2006/relationships/tags" Target="../tags/tag945.xml"/><Relationship Id="rId85" Type="http://schemas.openxmlformats.org/officeDocument/2006/relationships/tags" Target="../tags/tag944.xml"/><Relationship Id="rId84" Type="http://schemas.openxmlformats.org/officeDocument/2006/relationships/tags" Target="../tags/tag943.xml"/><Relationship Id="rId83" Type="http://schemas.openxmlformats.org/officeDocument/2006/relationships/tags" Target="../tags/tag942.xml"/><Relationship Id="rId82" Type="http://schemas.openxmlformats.org/officeDocument/2006/relationships/tags" Target="../tags/tag941.xml"/><Relationship Id="rId81" Type="http://schemas.openxmlformats.org/officeDocument/2006/relationships/tags" Target="../tags/tag940.xml"/><Relationship Id="rId80" Type="http://schemas.openxmlformats.org/officeDocument/2006/relationships/tags" Target="../tags/tag939.xml"/><Relationship Id="rId8" Type="http://schemas.openxmlformats.org/officeDocument/2006/relationships/image" Target="../media/image91.png"/><Relationship Id="rId79" Type="http://schemas.openxmlformats.org/officeDocument/2006/relationships/tags" Target="../tags/tag938.xml"/><Relationship Id="rId78" Type="http://schemas.openxmlformats.org/officeDocument/2006/relationships/tags" Target="../tags/tag937.xml"/><Relationship Id="rId77" Type="http://schemas.openxmlformats.org/officeDocument/2006/relationships/tags" Target="../tags/tag936.xml"/><Relationship Id="rId76" Type="http://schemas.openxmlformats.org/officeDocument/2006/relationships/tags" Target="../tags/tag935.xml"/><Relationship Id="rId75" Type="http://schemas.openxmlformats.org/officeDocument/2006/relationships/tags" Target="../tags/tag934.xml"/><Relationship Id="rId74" Type="http://schemas.openxmlformats.org/officeDocument/2006/relationships/tags" Target="../tags/tag933.xml"/><Relationship Id="rId73" Type="http://schemas.openxmlformats.org/officeDocument/2006/relationships/tags" Target="../tags/tag932.xml"/><Relationship Id="rId72" Type="http://schemas.openxmlformats.org/officeDocument/2006/relationships/tags" Target="../tags/tag931.xml"/><Relationship Id="rId71" Type="http://schemas.openxmlformats.org/officeDocument/2006/relationships/tags" Target="../tags/tag930.xml"/><Relationship Id="rId70" Type="http://schemas.openxmlformats.org/officeDocument/2006/relationships/tags" Target="../tags/tag929.xml"/><Relationship Id="rId7" Type="http://schemas.openxmlformats.org/officeDocument/2006/relationships/tags" Target="../tags/tag869.xml"/><Relationship Id="rId69" Type="http://schemas.openxmlformats.org/officeDocument/2006/relationships/tags" Target="../tags/tag928.xml"/><Relationship Id="rId68" Type="http://schemas.openxmlformats.org/officeDocument/2006/relationships/tags" Target="../tags/tag927.xml"/><Relationship Id="rId67" Type="http://schemas.openxmlformats.org/officeDocument/2006/relationships/tags" Target="../tags/tag926.xml"/><Relationship Id="rId66" Type="http://schemas.openxmlformats.org/officeDocument/2006/relationships/tags" Target="../tags/tag925.xml"/><Relationship Id="rId65" Type="http://schemas.openxmlformats.org/officeDocument/2006/relationships/tags" Target="../tags/tag924.xml"/><Relationship Id="rId64" Type="http://schemas.openxmlformats.org/officeDocument/2006/relationships/tags" Target="../tags/tag923.xml"/><Relationship Id="rId63" Type="http://schemas.openxmlformats.org/officeDocument/2006/relationships/tags" Target="../tags/tag922.xml"/><Relationship Id="rId62" Type="http://schemas.openxmlformats.org/officeDocument/2006/relationships/tags" Target="../tags/tag921.xml"/><Relationship Id="rId61" Type="http://schemas.openxmlformats.org/officeDocument/2006/relationships/tags" Target="../tags/tag920.xml"/><Relationship Id="rId60" Type="http://schemas.openxmlformats.org/officeDocument/2006/relationships/tags" Target="../tags/tag919.xml"/><Relationship Id="rId6" Type="http://schemas.openxmlformats.org/officeDocument/2006/relationships/image" Target="../media/image90.png"/><Relationship Id="rId59" Type="http://schemas.openxmlformats.org/officeDocument/2006/relationships/tags" Target="../tags/tag918.xml"/><Relationship Id="rId58" Type="http://schemas.openxmlformats.org/officeDocument/2006/relationships/tags" Target="../tags/tag917.xml"/><Relationship Id="rId57" Type="http://schemas.openxmlformats.org/officeDocument/2006/relationships/tags" Target="../tags/tag916.xml"/><Relationship Id="rId56" Type="http://schemas.openxmlformats.org/officeDocument/2006/relationships/tags" Target="../tags/tag915.xml"/><Relationship Id="rId55" Type="http://schemas.openxmlformats.org/officeDocument/2006/relationships/tags" Target="../tags/tag914.xml"/><Relationship Id="rId54" Type="http://schemas.openxmlformats.org/officeDocument/2006/relationships/tags" Target="../tags/tag913.xml"/><Relationship Id="rId53" Type="http://schemas.openxmlformats.org/officeDocument/2006/relationships/tags" Target="../tags/tag912.xml"/><Relationship Id="rId52" Type="http://schemas.openxmlformats.org/officeDocument/2006/relationships/tags" Target="../tags/tag911.xml"/><Relationship Id="rId51" Type="http://schemas.openxmlformats.org/officeDocument/2006/relationships/tags" Target="../tags/tag910.xml"/><Relationship Id="rId50" Type="http://schemas.openxmlformats.org/officeDocument/2006/relationships/tags" Target="../tags/tag909.xml"/><Relationship Id="rId5" Type="http://schemas.openxmlformats.org/officeDocument/2006/relationships/tags" Target="../tags/tag868.xml"/><Relationship Id="rId49" Type="http://schemas.openxmlformats.org/officeDocument/2006/relationships/tags" Target="../tags/tag908.xml"/><Relationship Id="rId48" Type="http://schemas.openxmlformats.org/officeDocument/2006/relationships/tags" Target="../tags/tag907.xml"/><Relationship Id="rId47" Type="http://schemas.openxmlformats.org/officeDocument/2006/relationships/tags" Target="../tags/tag906.xml"/><Relationship Id="rId46" Type="http://schemas.openxmlformats.org/officeDocument/2006/relationships/tags" Target="../tags/tag905.xml"/><Relationship Id="rId45" Type="http://schemas.openxmlformats.org/officeDocument/2006/relationships/tags" Target="../tags/tag904.xml"/><Relationship Id="rId44" Type="http://schemas.openxmlformats.org/officeDocument/2006/relationships/tags" Target="../tags/tag903.xml"/><Relationship Id="rId43" Type="http://schemas.openxmlformats.org/officeDocument/2006/relationships/tags" Target="../tags/tag902.xml"/><Relationship Id="rId42" Type="http://schemas.openxmlformats.org/officeDocument/2006/relationships/tags" Target="../tags/tag901.xml"/><Relationship Id="rId41" Type="http://schemas.openxmlformats.org/officeDocument/2006/relationships/tags" Target="../tags/tag900.xml"/><Relationship Id="rId40" Type="http://schemas.openxmlformats.org/officeDocument/2006/relationships/tags" Target="../tags/tag899.xml"/><Relationship Id="rId4" Type="http://schemas.openxmlformats.org/officeDocument/2006/relationships/image" Target="../media/image89.png"/><Relationship Id="rId39" Type="http://schemas.openxmlformats.org/officeDocument/2006/relationships/tags" Target="../tags/tag898.xml"/><Relationship Id="rId38" Type="http://schemas.openxmlformats.org/officeDocument/2006/relationships/tags" Target="../tags/tag897.xml"/><Relationship Id="rId37" Type="http://schemas.openxmlformats.org/officeDocument/2006/relationships/tags" Target="../tags/tag896.xml"/><Relationship Id="rId36" Type="http://schemas.openxmlformats.org/officeDocument/2006/relationships/tags" Target="../tags/tag895.xml"/><Relationship Id="rId35" Type="http://schemas.openxmlformats.org/officeDocument/2006/relationships/tags" Target="../tags/tag894.xml"/><Relationship Id="rId34" Type="http://schemas.openxmlformats.org/officeDocument/2006/relationships/tags" Target="../tags/tag893.xml"/><Relationship Id="rId33" Type="http://schemas.openxmlformats.org/officeDocument/2006/relationships/tags" Target="../tags/tag892.xml"/><Relationship Id="rId32" Type="http://schemas.openxmlformats.org/officeDocument/2006/relationships/tags" Target="../tags/tag891.xml"/><Relationship Id="rId31" Type="http://schemas.openxmlformats.org/officeDocument/2006/relationships/tags" Target="../tags/tag890.xml"/><Relationship Id="rId30" Type="http://schemas.openxmlformats.org/officeDocument/2006/relationships/tags" Target="../tags/tag889.xml"/><Relationship Id="rId3" Type="http://schemas.openxmlformats.org/officeDocument/2006/relationships/tags" Target="../tags/tag867.xml"/><Relationship Id="rId29" Type="http://schemas.openxmlformats.org/officeDocument/2006/relationships/tags" Target="../tags/tag888.xml"/><Relationship Id="rId28" Type="http://schemas.openxmlformats.org/officeDocument/2006/relationships/tags" Target="../tags/tag887.xml"/><Relationship Id="rId27" Type="http://schemas.openxmlformats.org/officeDocument/2006/relationships/tags" Target="../tags/tag886.xml"/><Relationship Id="rId26" Type="http://schemas.openxmlformats.org/officeDocument/2006/relationships/tags" Target="../tags/tag885.xml"/><Relationship Id="rId25" Type="http://schemas.openxmlformats.org/officeDocument/2006/relationships/tags" Target="../tags/tag884.xml"/><Relationship Id="rId24" Type="http://schemas.openxmlformats.org/officeDocument/2006/relationships/tags" Target="../tags/tag883.xml"/><Relationship Id="rId23" Type="http://schemas.openxmlformats.org/officeDocument/2006/relationships/tags" Target="../tags/tag882.xml"/><Relationship Id="rId22" Type="http://schemas.openxmlformats.org/officeDocument/2006/relationships/tags" Target="../tags/tag881.xml"/><Relationship Id="rId21" Type="http://schemas.openxmlformats.org/officeDocument/2006/relationships/tags" Target="../tags/tag880.xml"/><Relationship Id="rId20" Type="http://schemas.openxmlformats.org/officeDocument/2006/relationships/tags" Target="../tags/tag879.xml"/><Relationship Id="rId2" Type="http://schemas.openxmlformats.org/officeDocument/2006/relationships/image" Target="../media/image88.png"/><Relationship Id="rId19" Type="http://schemas.openxmlformats.org/officeDocument/2006/relationships/tags" Target="../tags/tag878.xml"/><Relationship Id="rId18" Type="http://schemas.openxmlformats.org/officeDocument/2006/relationships/tags" Target="../tags/tag877.xml"/><Relationship Id="rId17" Type="http://schemas.openxmlformats.org/officeDocument/2006/relationships/tags" Target="../tags/tag876.xml"/><Relationship Id="rId16" Type="http://schemas.openxmlformats.org/officeDocument/2006/relationships/tags" Target="../tags/tag875.xml"/><Relationship Id="rId15" Type="http://schemas.openxmlformats.org/officeDocument/2006/relationships/tags" Target="../tags/tag874.xml"/><Relationship Id="rId14" Type="http://schemas.openxmlformats.org/officeDocument/2006/relationships/tags" Target="../tags/tag873.xml"/><Relationship Id="rId13" Type="http://schemas.openxmlformats.org/officeDocument/2006/relationships/tags" Target="../tags/tag872.xml"/><Relationship Id="rId12" Type="http://schemas.openxmlformats.org/officeDocument/2006/relationships/image" Target="../media/image93.png"/><Relationship Id="rId11" Type="http://schemas.openxmlformats.org/officeDocument/2006/relationships/tags" Target="../tags/tag871.xml"/><Relationship Id="rId10" Type="http://schemas.openxmlformats.org/officeDocument/2006/relationships/image" Target="../media/image92.png"/><Relationship Id="rId1" Type="http://schemas.openxmlformats.org/officeDocument/2006/relationships/tags" Target="../tags/tag866.xml"/></Relationships>
</file>

<file path=ppt/slides/_rels/slide31.xml.rels><?xml version="1.0" encoding="UTF-8" standalone="yes"?>
<Relationships xmlns="http://schemas.openxmlformats.org/package/2006/relationships"><Relationship Id="rId9" Type="http://schemas.openxmlformats.org/officeDocument/2006/relationships/tags" Target="../tags/tag962.xml"/><Relationship Id="rId8" Type="http://schemas.openxmlformats.org/officeDocument/2006/relationships/tags" Target="../tags/tag961.xml"/><Relationship Id="rId7" Type="http://schemas.openxmlformats.org/officeDocument/2006/relationships/tags" Target="../tags/tag960.xml"/><Relationship Id="rId6" Type="http://schemas.openxmlformats.org/officeDocument/2006/relationships/tags" Target="../tags/tag959.xml"/><Relationship Id="rId5" Type="http://schemas.openxmlformats.org/officeDocument/2006/relationships/tags" Target="../tags/tag958.xml"/><Relationship Id="rId4" Type="http://schemas.openxmlformats.org/officeDocument/2006/relationships/tags" Target="../tags/tag957.xml"/><Relationship Id="rId31" Type="http://schemas.openxmlformats.org/officeDocument/2006/relationships/notesSlide" Target="../notesSlides/notesSlide7.xml"/><Relationship Id="rId30" Type="http://schemas.openxmlformats.org/officeDocument/2006/relationships/slideLayout" Target="../slideLayouts/slideLayout2.xml"/><Relationship Id="rId3" Type="http://schemas.openxmlformats.org/officeDocument/2006/relationships/tags" Target="../tags/tag956.xml"/><Relationship Id="rId29" Type="http://schemas.openxmlformats.org/officeDocument/2006/relationships/tags" Target="../tags/tag982.xml"/><Relationship Id="rId28" Type="http://schemas.openxmlformats.org/officeDocument/2006/relationships/tags" Target="../tags/tag981.xml"/><Relationship Id="rId27" Type="http://schemas.openxmlformats.org/officeDocument/2006/relationships/tags" Target="../tags/tag980.xml"/><Relationship Id="rId26" Type="http://schemas.openxmlformats.org/officeDocument/2006/relationships/tags" Target="../tags/tag979.xml"/><Relationship Id="rId25" Type="http://schemas.openxmlformats.org/officeDocument/2006/relationships/tags" Target="../tags/tag978.xml"/><Relationship Id="rId24" Type="http://schemas.openxmlformats.org/officeDocument/2006/relationships/tags" Target="../tags/tag977.xml"/><Relationship Id="rId23" Type="http://schemas.openxmlformats.org/officeDocument/2006/relationships/tags" Target="../tags/tag976.xml"/><Relationship Id="rId22" Type="http://schemas.openxmlformats.org/officeDocument/2006/relationships/tags" Target="../tags/tag975.xml"/><Relationship Id="rId21" Type="http://schemas.openxmlformats.org/officeDocument/2006/relationships/tags" Target="../tags/tag974.xml"/><Relationship Id="rId20" Type="http://schemas.openxmlformats.org/officeDocument/2006/relationships/tags" Target="../tags/tag973.xml"/><Relationship Id="rId2" Type="http://schemas.openxmlformats.org/officeDocument/2006/relationships/tags" Target="../tags/tag955.xml"/><Relationship Id="rId19" Type="http://schemas.openxmlformats.org/officeDocument/2006/relationships/tags" Target="../tags/tag972.xml"/><Relationship Id="rId18" Type="http://schemas.openxmlformats.org/officeDocument/2006/relationships/tags" Target="../tags/tag971.xml"/><Relationship Id="rId17" Type="http://schemas.openxmlformats.org/officeDocument/2006/relationships/tags" Target="../tags/tag970.xml"/><Relationship Id="rId16" Type="http://schemas.openxmlformats.org/officeDocument/2006/relationships/tags" Target="../tags/tag969.xml"/><Relationship Id="rId15" Type="http://schemas.openxmlformats.org/officeDocument/2006/relationships/tags" Target="../tags/tag968.xml"/><Relationship Id="rId14" Type="http://schemas.openxmlformats.org/officeDocument/2006/relationships/tags" Target="../tags/tag967.xml"/><Relationship Id="rId13" Type="http://schemas.openxmlformats.org/officeDocument/2006/relationships/tags" Target="../tags/tag966.xml"/><Relationship Id="rId12" Type="http://schemas.openxmlformats.org/officeDocument/2006/relationships/tags" Target="../tags/tag965.xml"/><Relationship Id="rId11" Type="http://schemas.openxmlformats.org/officeDocument/2006/relationships/tags" Target="../tags/tag964.xml"/><Relationship Id="rId10" Type="http://schemas.openxmlformats.org/officeDocument/2006/relationships/tags" Target="../tags/tag963.xml"/><Relationship Id="rId1" Type="http://schemas.openxmlformats.org/officeDocument/2006/relationships/tags" Target="../tags/tag954.xml"/></Relationships>
</file>

<file path=ppt/slides/_rels/slide32.xml.rels><?xml version="1.0" encoding="UTF-8" standalone="yes"?>
<Relationships xmlns="http://schemas.openxmlformats.org/package/2006/relationships"><Relationship Id="rId99" Type="http://schemas.openxmlformats.org/officeDocument/2006/relationships/tags" Target="../tags/tag1077.xml"/><Relationship Id="rId98" Type="http://schemas.openxmlformats.org/officeDocument/2006/relationships/tags" Target="../tags/tag1076.xml"/><Relationship Id="rId97" Type="http://schemas.openxmlformats.org/officeDocument/2006/relationships/tags" Target="../tags/tag1075.xml"/><Relationship Id="rId96" Type="http://schemas.openxmlformats.org/officeDocument/2006/relationships/tags" Target="../tags/tag1074.xml"/><Relationship Id="rId95" Type="http://schemas.openxmlformats.org/officeDocument/2006/relationships/tags" Target="../tags/tag1073.xml"/><Relationship Id="rId94" Type="http://schemas.openxmlformats.org/officeDocument/2006/relationships/tags" Target="../tags/tag1072.xml"/><Relationship Id="rId93" Type="http://schemas.openxmlformats.org/officeDocument/2006/relationships/tags" Target="../tags/tag1071.xml"/><Relationship Id="rId92" Type="http://schemas.openxmlformats.org/officeDocument/2006/relationships/tags" Target="../tags/tag1070.xml"/><Relationship Id="rId91" Type="http://schemas.openxmlformats.org/officeDocument/2006/relationships/tags" Target="../tags/tag1069.xml"/><Relationship Id="rId90" Type="http://schemas.openxmlformats.org/officeDocument/2006/relationships/tags" Target="../tags/tag1068.xml"/><Relationship Id="rId9" Type="http://schemas.openxmlformats.org/officeDocument/2006/relationships/tags" Target="../tags/tag987.xml"/><Relationship Id="rId89" Type="http://schemas.openxmlformats.org/officeDocument/2006/relationships/tags" Target="../tags/tag1067.xml"/><Relationship Id="rId88" Type="http://schemas.openxmlformats.org/officeDocument/2006/relationships/tags" Target="../tags/tag1066.xml"/><Relationship Id="rId87" Type="http://schemas.openxmlformats.org/officeDocument/2006/relationships/tags" Target="../tags/tag1065.xml"/><Relationship Id="rId86" Type="http://schemas.openxmlformats.org/officeDocument/2006/relationships/tags" Target="../tags/tag1064.xml"/><Relationship Id="rId85" Type="http://schemas.openxmlformats.org/officeDocument/2006/relationships/tags" Target="../tags/tag1063.xml"/><Relationship Id="rId84" Type="http://schemas.openxmlformats.org/officeDocument/2006/relationships/tags" Target="../tags/tag1062.xml"/><Relationship Id="rId83" Type="http://schemas.openxmlformats.org/officeDocument/2006/relationships/tags" Target="../tags/tag1061.xml"/><Relationship Id="rId82" Type="http://schemas.openxmlformats.org/officeDocument/2006/relationships/tags" Target="../tags/tag1060.xml"/><Relationship Id="rId81" Type="http://schemas.openxmlformats.org/officeDocument/2006/relationships/tags" Target="../tags/tag1059.xml"/><Relationship Id="rId80" Type="http://schemas.openxmlformats.org/officeDocument/2006/relationships/tags" Target="../tags/tag1058.xml"/><Relationship Id="rId8" Type="http://schemas.openxmlformats.org/officeDocument/2006/relationships/tags" Target="../tags/tag986.xml"/><Relationship Id="rId79" Type="http://schemas.openxmlformats.org/officeDocument/2006/relationships/tags" Target="../tags/tag1057.xml"/><Relationship Id="rId78" Type="http://schemas.openxmlformats.org/officeDocument/2006/relationships/tags" Target="../tags/tag1056.xml"/><Relationship Id="rId77" Type="http://schemas.openxmlformats.org/officeDocument/2006/relationships/tags" Target="../tags/tag1055.xml"/><Relationship Id="rId76" Type="http://schemas.openxmlformats.org/officeDocument/2006/relationships/tags" Target="../tags/tag1054.xml"/><Relationship Id="rId75" Type="http://schemas.openxmlformats.org/officeDocument/2006/relationships/tags" Target="../tags/tag1053.xml"/><Relationship Id="rId74" Type="http://schemas.openxmlformats.org/officeDocument/2006/relationships/tags" Target="../tags/tag1052.xml"/><Relationship Id="rId73" Type="http://schemas.openxmlformats.org/officeDocument/2006/relationships/tags" Target="../tags/tag1051.xml"/><Relationship Id="rId72" Type="http://schemas.openxmlformats.org/officeDocument/2006/relationships/tags" Target="../tags/tag1050.xml"/><Relationship Id="rId71" Type="http://schemas.openxmlformats.org/officeDocument/2006/relationships/tags" Target="../tags/tag1049.xml"/><Relationship Id="rId70" Type="http://schemas.openxmlformats.org/officeDocument/2006/relationships/tags" Target="../tags/tag1048.xml"/><Relationship Id="rId7" Type="http://schemas.openxmlformats.org/officeDocument/2006/relationships/tags" Target="../tags/tag985.xml"/><Relationship Id="rId69" Type="http://schemas.openxmlformats.org/officeDocument/2006/relationships/tags" Target="../tags/tag1047.xml"/><Relationship Id="rId68" Type="http://schemas.openxmlformats.org/officeDocument/2006/relationships/tags" Target="../tags/tag1046.xml"/><Relationship Id="rId67" Type="http://schemas.openxmlformats.org/officeDocument/2006/relationships/tags" Target="../tags/tag1045.xml"/><Relationship Id="rId66" Type="http://schemas.openxmlformats.org/officeDocument/2006/relationships/tags" Target="../tags/tag1044.xml"/><Relationship Id="rId65" Type="http://schemas.openxmlformats.org/officeDocument/2006/relationships/tags" Target="../tags/tag1043.xml"/><Relationship Id="rId64" Type="http://schemas.openxmlformats.org/officeDocument/2006/relationships/tags" Target="../tags/tag1042.xml"/><Relationship Id="rId63" Type="http://schemas.openxmlformats.org/officeDocument/2006/relationships/tags" Target="../tags/tag1041.xml"/><Relationship Id="rId62" Type="http://schemas.openxmlformats.org/officeDocument/2006/relationships/tags" Target="../tags/tag1040.xml"/><Relationship Id="rId61" Type="http://schemas.openxmlformats.org/officeDocument/2006/relationships/tags" Target="../tags/tag1039.xml"/><Relationship Id="rId60" Type="http://schemas.openxmlformats.org/officeDocument/2006/relationships/tags" Target="../tags/tag1038.xml"/><Relationship Id="rId6" Type="http://schemas.openxmlformats.org/officeDocument/2006/relationships/tags" Target="../tags/tag984.xml"/><Relationship Id="rId59" Type="http://schemas.openxmlformats.org/officeDocument/2006/relationships/tags" Target="../tags/tag1037.xml"/><Relationship Id="rId58" Type="http://schemas.openxmlformats.org/officeDocument/2006/relationships/tags" Target="../tags/tag1036.xml"/><Relationship Id="rId57" Type="http://schemas.openxmlformats.org/officeDocument/2006/relationships/tags" Target="../tags/tag1035.xml"/><Relationship Id="rId56" Type="http://schemas.openxmlformats.org/officeDocument/2006/relationships/tags" Target="../tags/tag1034.xml"/><Relationship Id="rId55" Type="http://schemas.openxmlformats.org/officeDocument/2006/relationships/tags" Target="../tags/tag1033.xml"/><Relationship Id="rId54" Type="http://schemas.openxmlformats.org/officeDocument/2006/relationships/tags" Target="../tags/tag1032.xml"/><Relationship Id="rId53" Type="http://schemas.openxmlformats.org/officeDocument/2006/relationships/tags" Target="../tags/tag1031.xml"/><Relationship Id="rId52" Type="http://schemas.openxmlformats.org/officeDocument/2006/relationships/tags" Target="../tags/tag1030.xml"/><Relationship Id="rId51" Type="http://schemas.openxmlformats.org/officeDocument/2006/relationships/tags" Target="../tags/tag1029.xml"/><Relationship Id="rId50" Type="http://schemas.openxmlformats.org/officeDocument/2006/relationships/tags" Target="../tags/tag1028.xml"/><Relationship Id="rId5" Type="http://schemas.openxmlformats.org/officeDocument/2006/relationships/image" Target="../media/image97.png"/><Relationship Id="rId49" Type="http://schemas.openxmlformats.org/officeDocument/2006/relationships/tags" Target="../tags/tag1027.xml"/><Relationship Id="rId48" Type="http://schemas.openxmlformats.org/officeDocument/2006/relationships/tags" Target="../tags/tag1026.xml"/><Relationship Id="rId47" Type="http://schemas.openxmlformats.org/officeDocument/2006/relationships/tags" Target="../tags/tag1025.xml"/><Relationship Id="rId46" Type="http://schemas.openxmlformats.org/officeDocument/2006/relationships/tags" Target="../tags/tag1024.xml"/><Relationship Id="rId45" Type="http://schemas.openxmlformats.org/officeDocument/2006/relationships/tags" Target="../tags/tag1023.xml"/><Relationship Id="rId44" Type="http://schemas.openxmlformats.org/officeDocument/2006/relationships/tags" Target="../tags/tag1022.xml"/><Relationship Id="rId43" Type="http://schemas.openxmlformats.org/officeDocument/2006/relationships/tags" Target="../tags/tag1021.xml"/><Relationship Id="rId42" Type="http://schemas.openxmlformats.org/officeDocument/2006/relationships/tags" Target="../tags/tag1020.xml"/><Relationship Id="rId41" Type="http://schemas.openxmlformats.org/officeDocument/2006/relationships/tags" Target="../tags/tag1019.xml"/><Relationship Id="rId40" Type="http://schemas.openxmlformats.org/officeDocument/2006/relationships/tags" Target="../tags/tag1018.xml"/><Relationship Id="rId4" Type="http://schemas.openxmlformats.org/officeDocument/2006/relationships/image" Target="../media/image96.png"/><Relationship Id="rId39" Type="http://schemas.openxmlformats.org/officeDocument/2006/relationships/tags" Target="../tags/tag1017.xml"/><Relationship Id="rId38" Type="http://schemas.openxmlformats.org/officeDocument/2006/relationships/tags" Target="../tags/tag1016.xml"/><Relationship Id="rId37" Type="http://schemas.openxmlformats.org/officeDocument/2006/relationships/tags" Target="../tags/tag1015.xml"/><Relationship Id="rId36" Type="http://schemas.openxmlformats.org/officeDocument/2006/relationships/tags" Target="../tags/tag1014.xml"/><Relationship Id="rId35" Type="http://schemas.openxmlformats.org/officeDocument/2006/relationships/tags" Target="../tags/tag1013.xml"/><Relationship Id="rId34" Type="http://schemas.openxmlformats.org/officeDocument/2006/relationships/tags" Target="../tags/tag1012.xml"/><Relationship Id="rId33" Type="http://schemas.openxmlformats.org/officeDocument/2006/relationships/tags" Target="../tags/tag1011.xml"/><Relationship Id="rId32" Type="http://schemas.openxmlformats.org/officeDocument/2006/relationships/tags" Target="../tags/tag1010.xml"/><Relationship Id="rId31" Type="http://schemas.openxmlformats.org/officeDocument/2006/relationships/tags" Target="../tags/tag1009.xml"/><Relationship Id="rId30" Type="http://schemas.openxmlformats.org/officeDocument/2006/relationships/tags" Target="../tags/tag1008.xml"/><Relationship Id="rId3" Type="http://schemas.openxmlformats.org/officeDocument/2006/relationships/tags" Target="../tags/tag983.xml"/><Relationship Id="rId29" Type="http://schemas.openxmlformats.org/officeDocument/2006/relationships/tags" Target="../tags/tag1007.xml"/><Relationship Id="rId28" Type="http://schemas.openxmlformats.org/officeDocument/2006/relationships/tags" Target="../tags/tag1006.xml"/><Relationship Id="rId27" Type="http://schemas.openxmlformats.org/officeDocument/2006/relationships/tags" Target="../tags/tag1005.xml"/><Relationship Id="rId26" Type="http://schemas.openxmlformats.org/officeDocument/2006/relationships/tags" Target="../tags/tag1004.xml"/><Relationship Id="rId25" Type="http://schemas.openxmlformats.org/officeDocument/2006/relationships/tags" Target="../tags/tag1003.xml"/><Relationship Id="rId24" Type="http://schemas.openxmlformats.org/officeDocument/2006/relationships/tags" Target="../tags/tag1002.xml"/><Relationship Id="rId23" Type="http://schemas.openxmlformats.org/officeDocument/2006/relationships/tags" Target="../tags/tag1001.xml"/><Relationship Id="rId22" Type="http://schemas.openxmlformats.org/officeDocument/2006/relationships/tags" Target="../tags/tag1000.xml"/><Relationship Id="rId21" Type="http://schemas.openxmlformats.org/officeDocument/2006/relationships/tags" Target="../tags/tag999.xml"/><Relationship Id="rId20" Type="http://schemas.openxmlformats.org/officeDocument/2006/relationships/tags" Target="../tags/tag998.xml"/><Relationship Id="rId2" Type="http://schemas.openxmlformats.org/officeDocument/2006/relationships/image" Target="../media/image95.png"/><Relationship Id="rId19" Type="http://schemas.openxmlformats.org/officeDocument/2006/relationships/tags" Target="../tags/tag997.xml"/><Relationship Id="rId18" Type="http://schemas.openxmlformats.org/officeDocument/2006/relationships/tags" Target="../tags/tag996.xml"/><Relationship Id="rId17" Type="http://schemas.openxmlformats.org/officeDocument/2006/relationships/tags" Target="../tags/tag995.xml"/><Relationship Id="rId16" Type="http://schemas.openxmlformats.org/officeDocument/2006/relationships/tags" Target="../tags/tag994.xml"/><Relationship Id="rId15" Type="http://schemas.openxmlformats.org/officeDocument/2006/relationships/tags" Target="../tags/tag993.xml"/><Relationship Id="rId14" Type="http://schemas.openxmlformats.org/officeDocument/2006/relationships/tags" Target="../tags/tag992.xml"/><Relationship Id="rId13" Type="http://schemas.openxmlformats.org/officeDocument/2006/relationships/tags" Target="../tags/tag991.xml"/><Relationship Id="rId12" Type="http://schemas.openxmlformats.org/officeDocument/2006/relationships/tags" Target="../tags/tag990.xml"/><Relationship Id="rId113" Type="http://schemas.openxmlformats.org/officeDocument/2006/relationships/slideLayout" Target="../slideLayouts/slideLayout2.xml"/><Relationship Id="rId112" Type="http://schemas.openxmlformats.org/officeDocument/2006/relationships/tags" Target="../tags/tag1090.xml"/><Relationship Id="rId111" Type="http://schemas.openxmlformats.org/officeDocument/2006/relationships/tags" Target="../tags/tag1089.xml"/><Relationship Id="rId110" Type="http://schemas.openxmlformats.org/officeDocument/2006/relationships/tags" Target="../tags/tag1088.xml"/><Relationship Id="rId11" Type="http://schemas.openxmlformats.org/officeDocument/2006/relationships/tags" Target="../tags/tag989.xml"/><Relationship Id="rId109" Type="http://schemas.openxmlformats.org/officeDocument/2006/relationships/tags" Target="../tags/tag1087.xml"/><Relationship Id="rId108" Type="http://schemas.openxmlformats.org/officeDocument/2006/relationships/tags" Target="../tags/tag1086.xml"/><Relationship Id="rId107" Type="http://schemas.openxmlformats.org/officeDocument/2006/relationships/tags" Target="../tags/tag1085.xml"/><Relationship Id="rId106" Type="http://schemas.openxmlformats.org/officeDocument/2006/relationships/tags" Target="../tags/tag1084.xml"/><Relationship Id="rId105" Type="http://schemas.openxmlformats.org/officeDocument/2006/relationships/tags" Target="../tags/tag1083.xml"/><Relationship Id="rId104" Type="http://schemas.openxmlformats.org/officeDocument/2006/relationships/tags" Target="../tags/tag1082.xml"/><Relationship Id="rId103" Type="http://schemas.openxmlformats.org/officeDocument/2006/relationships/tags" Target="../tags/tag1081.xml"/><Relationship Id="rId102" Type="http://schemas.openxmlformats.org/officeDocument/2006/relationships/tags" Target="../tags/tag1080.xml"/><Relationship Id="rId101" Type="http://schemas.openxmlformats.org/officeDocument/2006/relationships/tags" Target="../tags/tag1079.xml"/><Relationship Id="rId100" Type="http://schemas.openxmlformats.org/officeDocument/2006/relationships/tags" Target="../tags/tag1078.xml"/><Relationship Id="rId10" Type="http://schemas.openxmlformats.org/officeDocument/2006/relationships/tags" Target="../tags/tag988.xml"/><Relationship Id="rId1" Type="http://schemas.openxmlformats.org/officeDocument/2006/relationships/image" Target="../media/image94.png"/></Relationships>
</file>

<file path=ppt/slides/_rels/slide33.xml.rels><?xml version="1.0" encoding="UTF-8" standalone="yes"?>
<Relationships xmlns="http://schemas.openxmlformats.org/package/2006/relationships"><Relationship Id="rId99" Type="http://schemas.openxmlformats.org/officeDocument/2006/relationships/tags" Target="../tags/tag1185.xml"/><Relationship Id="rId98" Type="http://schemas.openxmlformats.org/officeDocument/2006/relationships/tags" Target="../tags/tag1184.xml"/><Relationship Id="rId97" Type="http://schemas.openxmlformats.org/officeDocument/2006/relationships/tags" Target="../tags/tag1183.xml"/><Relationship Id="rId96" Type="http://schemas.openxmlformats.org/officeDocument/2006/relationships/tags" Target="../tags/tag1182.xml"/><Relationship Id="rId95" Type="http://schemas.openxmlformats.org/officeDocument/2006/relationships/tags" Target="../tags/tag1181.xml"/><Relationship Id="rId94" Type="http://schemas.openxmlformats.org/officeDocument/2006/relationships/tags" Target="../tags/tag1180.xml"/><Relationship Id="rId93" Type="http://schemas.openxmlformats.org/officeDocument/2006/relationships/tags" Target="../tags/tag1179.xml"/><Relationship Id="rId92" Type="http://schemas.openxmlformats.org/officeDocument/2006/relationships/tags" Target="../tags/tag1178.xml"/><Relationship Id="rId91" Type="http://schemas.openxmlformats.org/officeDocument/2006/relationships/tags" Target="../tags/tag1177.xml"/><Relationship Id="rId90" Type="http://schemas.openxmlformats.org/officeDocument/2006/relationships/tags" Target="../tags/tag1176.xml"/><Relationship Id="rId9" Type="http://schemas.openxmlformats.org/officeDocument/2006/relationships/tags" Target="../tags/tag1097.xml"/><Relationship Id="rId89" Type="http://schemas.openxmlformats.org/officeDocument/2006/relationships/tags" Target="../tags/tag1175.xml"/><Relationship Id="rId88" Type="http://schemas.openxmlformats.org/officeDocument/2006/relationships/tags" Target="../tags/tag1174.xml"/><Relationship Id="rId87" Type="http://schemas.openxmlformats.org/officeDocument/2006/relationships/tags" Target="../tags/tag1173.xml"/><Relationship Id="rId86" Type="http://schemas.openxmlformats.org/officeDocument/2006/relationships/tags" Target="../tags/tag1172.xml"/><Relationship Id="rId85" Type="http://schemas.openxmlformats.org/officeDocument/2006/relationships/tags" Target="../tags/tag1171.xml"/><Relationship Id="rId84" Type="http://schemas.openxmlformats.org/officeDocument/2006/relationships/tags" Target="../tags/tag1170.xml"/><Relationship Id="rId83" Type="http://schemas.openxmlformats.org/officeDocument/2006/relationships/tags" Target="../tags/tag1169.xml"/><Relationship Id="rId82" Type="http://schemas.openxmlformats.org/officeDocument/2006/relationships/tags" Target="../tags/tag1168.xml"/><Relationship Id="rId81" Type="http://schemas.openxmlformats.org/officeDocument/2006/relationships/tags" Target="../tags/tag1167.xml"/><Relationship Id="rId80" Type="http://schemas.openxmlformats.org/officeDocument/2006/relationships/tags" Target="../tags/tag1166.xml"/><Relationship Id="rId8" Type="http://schemas.openxmlformats.org/officeDocument/2006/relationships/tags" Target="../tags/tag1096.xml"/><Relationship Id="rId79" Type="http://schemas.openxmlformats.org/officeDocument/2006/relationships/tags" Target="../tags/tag1165.xml"/><Relationship Id="rId78" Type="http://schemas.openxmlformats.org/officeDocument/2006/relationships/tags" Target="../tags/tag1164.xml"/><Relationship Id="rId77" Type="http://schemas.openxmlformats.org/officeDocument/2006/relationships/tags" Target="../tags/tag1163.xml"/><Relationship Id="rId76" Type="http://schemas.openxmlformats.org/officeDocument/2006/relationships/tags" Target="../tags/tag1162.xml"/><Relationship Id="rId75" Type="http://schemas.openxmlformats.org/officeDocument/2006/relationships/tags" Target="../tags/tag1161.xml"/><Relationship Id="rId74" Type="http://schemas.openxmlformats.org/officeDocument/2006/relationships/tags" Target="../tags/tag1160.xml"/><Relationship Id="rId73" Type="http://schemas.openxmlformats.org/officeDocument/2006/relationships/tags" Target="../tags/tag1159.xml"/><Relationship Id="rId72" Type="http://schemas.openxmlformats.org/officeDocument/2006/relationships/tags" Target="../tags/tag1158.xml"/><Relationship Id="rId71" Type="http://schemas.openxmlformats.org/officeDocument/2006/relationships/tags" Target="../tags/tag1157.xml"/><Relationship Id="rId70" Type="http://schemas.openxmlformats.org/officeDocument/2006/relationships/tags" Target="../tags/tag1156.xml"/><Relationship Id="rId7" Type="http://schemas.openxmlformats.org/officeDocument/2006/relationships/tags" Target="../tags/tag1095.xml"/><Relationship Id="rId69" Type="http://schemas.openxmlformats.org/officeDocument/2006/relationships/tags" Target="../tags/tag1155.xml"/><Relationship Id="rId68" Type="http://schemas.openxmlformats.org/officeDocument/2006/relationships/tags" Target="../tags/tag1154.xml"/><Relationship Id="rId67" Type="http://schemas.openxmlformats.org/officeDocument/2006/relationships/tags" Target="../tags/tag1153.xml"/><Relationship Id="rId66" Type="http://schemas.openxmlformats.org/officeDocument/2006/relationships/tags" Target="../tags/tag1152.xml"/><Relationship Id="rId65" Type="http://schemas.openxmlformats.org/officeDocument/2006/relationships/tags" Target="../tags/tag1151.xml"/><Relationship Id="rId64" Type="http://schemas.openxmlformats.org/officeDocument/2006/relationships/tags" Target="../tags/tag1150.xml"/><Relationship Id="rId63" Type="http://schemas.openxmlformats.org/officeDocument/2006/relationships/tags" Target="../tags/tag1149.xml"/><Relationship Id="rId62" Type="http://schemas.openxmlformats.org/officeDocument/2006/relationships/tags" Target="../tags/tag1148.xml"/><Relationship Id="rId61" Type="http://schemas.openxmlformats.org/officeDocument/2006/relationships/tags" Target="../tags/tag1147.xml"/><Relationship Id="rId60" Type="http://schemas.openxmlformats.org/officeDocument/2006/relationships/image" Target="../media/image97.png"/><Relationship Id="rId6" Type="http://schemas.openxmlformats.org/officeDocument/2006/relationships/tags" Target="../tags/tag1094.xml"/><Relationship Id="rId59" Type="http://schemas.openxmlformats.org/officeDocument/2006/relationships/tags" Target="../tags/tag1146.xml"/><Relationship Id="rId58" Type="http://schemas.openxmlformats.org/officeDocument/2006/relationships/image" Target="../media/image96.png"/><Relationship Id="rId57" Type="http://schemas.openxmlformats.org/officeDocument/2006/relationships/tags" Target="../tags/tag1145.xml"/><Relationship Id="rId56" Type="http://schemas.openxmlformats.org/officeDocument/2006/relationships/tags" Target="../tags/tag1144.xml"/><Relationship Id="rId55" Type="http://schemas.openxmlformats.org/officeDocument/2006/relationships/tags" Target="../tags/tag1143.xml"/><Relationship Id="rId54" Type="http://schemas.openxmlformats.org/officeDocument/2006/relationships/tags" Target="../tags/tag1142.xml"/><Relationship Id="rId53" Type="http://schemas.openxmlformats.org/officeDocument/2006/relationships/tags" Target="../tags/tag1141.xml"/><Relationship Id="rId52" Type="http://schemas.openxmlformats.org/officeDocument/2006/relationships/tags" Target="../tags/tag1140.xml"/><Relationship Id="rId51" Type="http://schemas.openxmlformats.org/officeDocument/2006/relationships/tags" Target="../tags/tag1139.xml"/><Relationship Id="rId50" Type="http://schemas.openxmlformats.org/officeDocument/2006/relationships/tags" Target="../tags/tag1138.xml"/><Relationship Id="rId5" Type="http://schemas.openxmlformats.org/officeDocument/2006/relationships/tags" Target="../tags/tag1093.xml"/><Relationship Id="rId49" Type="http://schemas.openxmlformats.org/officeDocument/2006/relationships/tags" Target="../tags/tag1137.xml"/><Relationship Id="rId48" Type="http://schemas.openxmlformats.org/officeDocument/2006/relationships/tags" Target="../tags/tag1136.xml"/><Relationship Id="rId47" Type="http://schemas.openxmlformats.org/officeDocument/2006/relationships/tags" Target="../tags/tag1135.xml"/><Relationship Id="rId46" Type="http://schemas.openxmlformats.org/officeDocument/2006/relationships/tags" Target="../tags/tag1134.xml"/><Relationship Id="rId45" Type="http://schemas.openxmlformats.org/officeDocument/2006/relationships/tags" Target="../tags/tag1133.xml"/><Relationship Id="rId44" Type="http://schemas.openxmlformats.org/officeDocument/2006/relationships/tags" Target="../tags/tag1132.xml"/><Relationship Id="rId43" Type="http://schemas.openxmlformats.org/officeDocument/2006/relationships/tags" Target="../tags/tag1131.xml"/><Relationship Id="rId42" Type="http://schemas.openxmlformats.org/officeDocument/2006/relationships/tags" Target="../tags/tag1130.xml"/><Relationship Id="rId41" Type="http://schemas.openxmlformats.org/officeDocument/2006/relationships/tags" Target="../tags/tag1129.xml"/><Relationship Id="rId40" Type="http://schemas.openxmlformats.org/officeDocument/2006/relationships/tags" Target="../tags/tag1128.xml"/><Relationship Id="rId4" Type="http://schemas.openxmlformats.org/officeDocument/2006/relationships/tags" Target="../tags/tag1092.xml"/><Relationship Id="rId39" Type="http://schemas.openxmlformats.org/officeDocument/2006/relationships/tags" Target="../tags/tag1127.xml"/><Relationship Id="rId38" Type="http://schemas.openxmlformats.org/officeDocument/2006/relationships/tags" Target="../tags/tag1126.xml"/><Relationship Id="rId37" Type="http://schemas.openxmlformats.org/officeDocument/2006/relationships/tags" Target="../tags/tag1125.xml"/><Relationship Id="rId36" Type="http://schemas.openxmlformats.org/officeDocument/2006/relationships/tags" Target="../tags/tag1124.xml"/><Relationship Id="rId35" Type="http://schemas.openxmlformats.org/officeDocument/2006/relationships/tags" Target="../tags/tag1123.xml"/><Relationship Id="rId34" Type="http://schemas.openxmlformats.org/officeDocument/2006/relationships/tags" Target="../tags/tag1122.xml"/><Relationship Id="rId33" Type="http://schemas.openxmlformats.org/officeDocument/2006/relationships/tags" Target="../tags/tag1121.xml"/><Relationship Id="rId32" Type="http://schemas.openxmlformats.org/officeDocument/2006/relationships/tags" Target="../tags/tag1120.xml"/><Relationship Id="rId31" Type="http://schemas.openxmlformats.org/officeDocument/2006/relationships/tags" Target="../tags/tag1119.xml"/><Relationship Id="rId30" Type="http://schemas.openxmlformats.org/officeDocument/2006/relationships/tags" Target="../tags/tag1118.xml"/><Relationship Id="rId3" Type="http://schemas.openxmlformats.org/officeDocument/2006/relationships/tags" Target="../tags/tag1091.xml"/><Relationship Id="rId29" Type="http://schemas.openxmlformats.org/officeDocument/2006/relationships/tags" Target="../tags/tag1117.xml"/><Relationship Id="rId28" Type="http://schemas.openxmlformats.org/officeDocument/2006/relationships/tags" Target="../tags/tag1116.xml"/><Relationship Id="rId27" Type="http://schemas.openxmlformats.org/officeDocument/2006/relationships/tags" Target="../tags/tag1115.xml"/><Relationship Id="rId26" Type="http://schemas.openxmlformats.org/officeDocument/2006/relationships/tags" Target="../tags/tag1114.xml"/><Relationship Id="rId25" Type="http://schemas.openxmlformats.org/officeDocument/2006/relationships/tags" Target="../tags/tag1113.xml"/><Relationship Id="rId24" Type="http://schemas.openxmlformats.org/officeDocument/2006/relationships/tags" Target="../tags/tag1112.xml"/><Relationship Id="rId23" Type="http://schemas.openxmlformats.org/officeDocument/2006/relationships/tags" Target="../tags/tag1111.xml"/><Relationship Id="rId22" Type="http://schemas.openxmlformats.org/officeDocument/2006/relationships/tags" Target="../tags/tag1110.xml"/><Relationship Id="rId21" Type="http://schemas.openxmlformats.org/officeDocument/2006/relationships/tags" Target="../tags/tag1109.xml"/><Relationship Id="rId20" Type="http://schemas.openxmlformats.org/officeDocument/2006/relationships/tags" Target="../tags/tag1108.xml"/><Relationship Id="rId2" Type="http://schemas.openxmlformats.org/officeDocument/2006/relationships/image" Target="../media/image99.png"/><Relationship Id="rId19" Type="http://schemas.openxmlformats.org/officeDocument/2006/relationships/tags" Target="../tags/tag1107.xml"/><Relationship Id="rId18" Type="http://schemas.openxmlformats.org/officeDocument/2006/relationships/tags" Target="../tags/tag1106.xml"/><Relationship Id="rId17" Type="http://schemas.openxmlformats.org/officeDocument/2006/relationships/tags" Target="../tags/tag1105.xml"/><Relationship Id="rId16" Type="http://schemas.openxmlformats.org/officeDocument/2006/relationships/tags" Target="../tags/tag1104.xml"/><Relationship Id="rId15" Type="http://schemas.openxmlformats.org/officeDocument/2006/relationships/tags" Target="../tags/tag1103.xml"/><Relationship Id="rId14" Type="http://schemas.openxmlformats.org/officeDocument/2006/relationships/tags" Target="../tags/tag1102.xml"/><Relationship Id="rId13" Type="http://schemas.openxmlformats.org/officeDocument/2006/relationships/tags" Target="../tags/tag1101.xml"/><Relationship Id="rId12" Type="http://schemas.openxmlformats.org/officeDocument/2006/relationships/tags" Target="../tags/tag1100.xml"/><Relationship Id="rId113" Type="http://schemas.openxmlformats.org/officeDocument/2006/relationships/slideLayout" Target="../slideLayouts/slideLayout2.xml"/><Relationship Id="rId112" Type="http://schemas.openxmlformats.org/officeDocument/2006/relationships/tags" Target="../tags/tag1198.xml"/><Relationship Id="rId111" Type="http://schemas.openxmlformats.org/officeDocument/2006/relationships/tags" Target="../tags/tag1197.xml"/><Relationship Id="rId110" Type="http://schemas.openxmlformats.org/officeDocument/2006/relationships/tags" Target="../tags/tag1196.xml"/><Relationship Id="rId11" Type="http://schemas.openxmlformats.org/officeDocument/2006/relationships/tags" Target="../tags/tag1099.xml"/><Relationship Id="rId109" Type="http://schemas.openxmlformats.org/officeDocument/2006/relationships/tags" Target="../tags/tag1195.xml"/><Relationship Id="rId108" Type="http://schemas.openxmlformats.org/officeDocument/2006/relationships/tags" Target="../tags/tag1194.xml"/><Relationship Id="rId107" Type="http://schemas.openxmlformats.org/officeDocument/2006/relationships/tags" Target="../tags/tag1193.xml"/><Relationship Id="rId106" Type="http://schemas.openxmlformats.org/officeDocument/2006/relationships/tags" Target="../tags/tag1192.xml"/><Relationship Id="rId105" Type="http://schemas.openxmlformats.org/officeDocument/2006/relationships/tags" Target="../tags/tag1191.xml"/><Relationship Id="rId104" Type="http://schemas.openxmlformats.org/officeDocument/2006/relationships/tags" Target="../tags/tag1190.xml"/><Relationship Id="rId103" Type="http://schemas.openxmlformats.org/officeDocument/2006/relationships/tags" Target="../tags/tag1189.xml"/><Relationship Id="rId102" Type="http://schemas.openxmlformats.org/officeDocument/2006/relationships/tags" Target="../tags/tag1188.xml"/><Relationship Id="rId101" Type="http://schemas.openxmlformats.org/officeDocument/2006/relationships/tags" Target="../tags/tag1187.xml"/><Relationship Id="rId100" Type="http://schemas.openxmlformats.org/officeDocument/2006/relationships/tags" Target="../tags/tag1186.xml"/><Relationship Id="rId10" Type="http://schemas.openxmlformats.org/officeDocument/2006/relationships/tags" Target="../tags/tag1098.xml"/><Relationship Id="rId1" Type="http://schemas.openxmlformats.org/officeDocument/2006/relationships/image" Target="../media/image98.png"/></Relationships>
</file>

<file path=ppt/slides/_rels/slide34.xml.rels><?xml version="1.0" encoding="UTF-8" standalone="yes"?>
<Relationships xmlns="http://schemas.openxmlformats.org/package/2006/relationships"><Relationship Id="rId9" Type="http://schemas.openxmlformats.org/officeDocument/2006/relationships/tags" Target="../tags/tag1206.xml"/><Relationship Id="rId8" Type="http://schemas.openxmlformats.org/officeDocument/2006/relationships/tags" Target="../tags/tag1205.xml"/><Relationship Id="rId7" Type="http://schemas.openxmlformats.org/officeDocument/2006/relationships/image" Target="../media/image100.png"/><Relationship Id="rId6" Type="http://schemas.openxmlformats.org/officeDocument/2006/relationships/tags" Target="../tags/tag1204.xml"/><Relationship Id="rId5" Type="http://schemas.openxmlformats.org/officeDocument/2006/relationships/tags" Target="../tags/tag1203.xml"/><Relationship Id="rId4" Type="http://schemas.openxmlformats.org/officeDocument/2006/relationships/tags" Target="../tags/tag1202.xml"/><Relationship Id="rId3" Type="http://schemas.openxmlformats.org/officeDocument/2006/relationships/tags" Target="../tags/tag1201.xml"/><Relationship Id="rId24" Type="http://schemas.openxmlformats.org/officeDocument/2006/relationships/slideLayout" Target="../slideLayouts/slideLayout2.xml"/><Relationship Id="rId23" Type="http://schemas.openxmlformats.org/officeDocument/2006/relationships/tags" Target="../tags/tag1220.xml"/><Relationship Id="rId22" Type="http://schemas.openxmlformats.org/officeDocument/2006/relationships/tags" Target="../tags/tag1219.xml"/><Relationship Id="rId21" Type="http://schemas.openxmlformats.org/officeDocument/2006/relationships/tags" Target="../tags/tag1218.xml"/><Relationship Id="rId20" Type="http://schemas.openxmlformats.org/officeDocument/2006/relationships/tags" Target="../tags/tag1217.xml"/><Relationship Id="rId2" Type="http://schemas.openxmlformats.org/officeDocument/2006/relationships/tags" Target="../tags/tag1200.xml"/><Relationship Id="rId19" Type="http://schemas.openxmlformats.org/officeDocument/2006/relationships/tags" Target="../tags/tag1216.xml"/><Relationship Id="rId18" Type="http://schemas.openxmlformats.org/officeDocument/2006/relationships/tags" Target="../tags/tag1215.xml"/><Relationship Id="rId17" Type="http://schemas.openxmlformats.org/officeDocument/2006/relationships/tags" Target="../tags/tag1214.xml"/><Relationship Id="rId16" Type="http://schemas.openxmlformats.org/officeDocument/2006/relationships/tags" Target="../tags/tag1213.xml"/><Relationship Id="rId15" Type="http://schemas.openxmlformats.org/officeDocument/2006/relationships/tags" Target="../tags/tag1212.xml"/><Relationship Id="rId14" Type="http://schemas.openxmlformats.org/officeDocument/2006/relationships/tags" Target="../tags/tag1211.xml"/><Relationship Id="rId13" Type="http://schemas.openxmlformats.org/officeDocument/2006/relationships/tags" Target="../tags/tag1210.xml"/><Relationship Id="rId12" Type="http://schemas.openxmlformats.org/officeDocument/2006/relationships/tags" Target="../tags/tag1209.xml"/><Relationship Id="rId11" Type="http://schemas.openxmlformats.org/officeDocument/2006/relationships/tags" Target="../tags/tag1208.xml"/><Relationship Id="rId10" Type="http://schemas.openxmlformats.org/officeDocument/2006/relationships/tags" Target="../tags/tag1207.xml"/><Relationship Id="rId1" Type="http://schemas.openxmlformats.org/officeDocument/2006/relationships/tags" Target="../tags/tag1199.xml"/></Relationships>
</file>

<file path=ppt/slides/_rels/slide35.xml.rels><?xml version="1.0" encoding="UTF-8" standalone="yes"?>
<Relationships xmlns="http://schemas.openxmlformats.org/package/2006/relationships"><Relationship Id="rId9" Type="http://schemas.openxmlformats.org/officeDocument/2006/relationships/tags" Target="../tags/tag1229.xml"/><Relationship Id="rId8" Type="http://schemas.openxmlformats.org/officeDocument/2006/relationships/tags" Target="../tags/tag1228.xml"/><Relationship Id="rId7" Type="http://schemas.openxmlformats.org/officeDocument/2006/relationships/tags" Target="../tags/tag1227.xml"/><Relationship Id="rId6" Type="http://schemas.openxmlformats.org/officeDocument/2006/relationships/tags" Target="../tags/tag1226.xml"/><Relationship Id="rId5" Type="http://schemas.openxmlformats.org/officeDocument/2006/relationships/tags" Target="../tags/tag1225.xml"/><Relationship Id="rId4" Type="http://schemas.openxmlformats.org/officeDocument/2006/relationships/tags" Target="../tags/tag1224.xml"/><Relationship Id="rId3" Type="http://schemas.openxmlformats.org/officeDocument/2006/relationships/tags" Target="../tags/tag1223.xml"/><Relationship Id="rId26" Type="http://schemas.openxmlformats.org/officeDocument/2006/relationships/slideLayout" Target="../slideLayouts/slideLayout2.xml"/><Relationship Id="rId25" Type="http://schemas.openxmlformats.org/officeDocument/2006/relationships/tags" Target="../tags/tag1244.xml"/><Relationship Id="rId24" Type="http://schemas.openxmlformats.org/officeDocument/2006/relationships/tags" Target="../tags/tag1243.xml"/><Relationship Id="rId23" Type="http://schemas.openxmlformats.org/officeDocument/2006/relationships/tags" Target="../tags/tag1242.xml"/><Relationship Id="rId22" Type="http://schemas.openxmlformats.org/officeDocument/2006/relationships/tags" Target="../tags/tag1241.xml"/><Relationship Id="rId21" Type="http://schemas.openxmlformats.org/officeDocument/2006/relationships/tags" Target="../tags/tag1240.xml"/><Relationship Id="rId20" Type="http://schemas.openxmlformats.org/officeDocument/2006/relationships/tags" Target="../tags/tag1239.xml"/><Relationship Id="rId2" Type="http://schemas.openxmlformats.org/officeDocument/2006/relationships/tags" Target="../tags/tag1222.xml"/><Relationship Id="rId19" Type="http://schemas.openxmlformats.org/officeDocument/2006/relationships/tags" Target="../tags/tag1238.xml"/><Relationship Id="rId18" Type="http://schemas.openxmlformats.org/officeDocument/2006/relationships/image" Target="../media/image101.png"/><Relationship Id="rId17" Type="http://schemas.openxmlformats.org/officeDocument/2006/relationships/tags" Target="../tags/tag1237.xml"/><Relationship Id="rId16" Type="http://schemas.openxmlformats.org/officeDocument/2006/relationships/tags" Target="../tags/tag1236.xml"/><Relationship Id="rId15" Type="http://schemas.openxmlformats.org/officeDocument/2006/relationships/tags" Target="../tags/tag1235.xml"/><Relationship Id="rId14" Type="http://schemas.openxmlformats.org/officeDocument/2006/relationships/tags" Target="../tags/tag1234.xml"/><Relationship Id="rId13" Type="http://schemas.openxmlformats.org/officeDocument/2006/relationships/tags" Target="../tags/tag1233.xml"/><Relationship Id="rId12" Type="http://schemas.openxmlformats.org/officeDocument/2006/relationships/tags" Target="../tags/tag1232.xml"/><Relationship Id="rId11" Type="http://schemas.openxmlformats.org/officeDocument/2006/relationships/tags" Target="../tags/tag1231.xml"/><Relationship Id="rId10" Type="http://schemas.openxmlformats.org/officeDocument/2006/relationships/tags" Target="../tags/tag1230.xml"/><Relationship Id="rId1" Type="http://schemas.openxmlformats.org/officeDocument/2006/relationships/tags" Target="../tags/tag1221.xml"/></Relationships>
</file>

<file path=ppt/slides/_rels/slide36.xml.rels><?xml version="1.0" encoding="UTF-8" standalone="yes"?>
<Relationships xmlns="http://schemas.openxmlformats.org/package/2006/relationships"><Relationship Id="rId9" Type="http://schemas.openxmlformats.org/officeDocument/2006/relationships/tags" Target="../tags/tag1253.xml"/><Relationship Id="rId8" Type="http://schemas.openxmlformats.org/officeDocument/2006/relationships/tags" Target="../tags/tag1252.xml"/><Relationship Id="rId7" Type="http://schemas.openxmlformats.org/officeDocument/2006/relationships/tags" Target="../tags/tag1251.xml"/><Relationship Id="rId6" Type="http://schemas.openxmlformats.org/officeDocument/2006/relationships/tags" Target="../tags/tag1250.xml"/><Relationship Id="rId5" Type="http://schemas.openxmlformats.org/officeDocument/2006/relationships/tags" Target="../tags/tag1249.xml"/><Relationship Id="rId4" Type="http://schemas.openxmlformats.org/officeDocument/2006/relationships/tags" Target="../tags/tag1248.xml"/><Relationship Id="rId3" Type="http://schemas.openxmlformats.org/officeDocument/2006/relationships/tags" Target="../tags/tag1247.xml"/><Relationship Id="rId20" Type="http://schemas.openxmlformats.org/officeDocument/2006/relationships/slideLayout" Target="../slideLayouts/slideLayout2.xml"/><Relationship Id="rId2" Type="http://schemas.openxmlformats.org/officeDocument/2006/relationships/tags" Target="../tags/tag1246.xml"/><Relationship Id="rId19" Type="http://schemas.openxmlformats.org/officeDocument/2006/relationships/tags" Target="../tags/tag1263.xml"/><Relationship Id="rId18" Type="http://schemas.openxmlformats.org/officeDocument/2006/relationships/tags" Target="../tags/tag1262.xml"/><Relationship Id="rId17" Type="http://schemas.openxmlformats.org/officeDocument/2006/relationships/tags" Target="../tags/tag1261.xml"/><Relationship Id="rId16" Type="http://schemas.openxmlformats.org/officeDocument/2006/relationships/tags" Target="../tags/tag1260.xml"/><Relationship Id="rId15" Type="http://schemas.openxmlformats.org/officeDocument/2006/relationships/tags" Target="../tags/tag1259.xml"/><Relationship Id="rId14" Type="http://schemas.openxmlformats.org/officeDocument/2006/relationships/tags" Target="../tags/tag1258.xml"/><Relationship Id="rId13" Type="http://schemas.openxmlformats.org/officeDocument/2006/relationships/tags" Target="../tags/tag1257.xml"/><Relationship Id="rId12" Type="http://schemas.openxmlformats.org/officeDocument/2006/relationships/tags" Target="../tags/tag1256.xml"/><Relationship Id="rId11" Type="http://schemas.openxmlformats.org/officeDocument/2006/relationships/tags" Target="../tags/tag1255.xml"/><Relationship Id="rId10" Type="http://schemas.openxmlformats.org/officeDocument/2006/relationships/tags" Target="../tags/tag1254.xml"/><Relationship Id="rId1" Type="http://schemas.openxmlformats.org/officeDocument/2006/relationships/tags" Target="../tags/tag1245.xml"/></Relationships>
</file>

<file path=ppt/slides/_rels/slide37.xml.rels><?xml version="1.0" encoding="UTF-8" standalone="yes"?>
<Relationships xmlns="http://schemas.openxmlformats.org/package/2006/relationships"><Relationship Id="rId9" Type="http://schemas.openxmlformats.org/officeDocument/2006/relationships/tags" Target="../tags/tag1272.xml"/><Relationship Id="rId8" Type="http://schemas.openxmlformats.org/officeDocument/2006/relationships/tags" Target="../tags/tag1271.xml"/><Relationship Id="rId7" Type="http://schemas.openxmlformats.org/officeDocument/2006/relationships/tags" Target="../tags/tag1270.xml"/><Relationship Id="rId6" Type="http://schemas.openxmlformats.org/officeDocument/2006/relationships/tags" Target="../tags/tag1269.xml"/><Relationship Id="rId5" Type="http://schemas.openxmlformats.org/officeDocument/2006/relationships/tags" Target="../tags/tag1268.xml"/><Relationship Id="rId4" Type="http://schemas.openxmlformats.org/officeDocument/2006/relationships/tags" Target="../tags/tag1267.xml"/><Relationship Id="rId3" Type="http://schemas.openxmlformats.org/officeDocument/2006/relationships/tags" Target="../tags/tag1266.xml"/><Relationship Id="rId20" Type="http://schemas.openxmlformats.org/officeDocument/2006/relationships/slideLayout" Target="../slideLayouts/slideLayout2.xml"/><Relationship Id="rId2" Type="http://schemas.openxmlformats.org/officeDocument/2006/relationships/tags" Target="../tags/tag1265.xml"/><Relationship Id="rId19" Type="http://schemas.openxmlformats.org/officeDocument/2006/relationships/tags" Target="../tags/tag1282.xml"/><Relationship Id="rId18" Type="http://schemas.openxmlformats.org/officeDocument/2006/relationships/tags" Target="../tags/tag1281.xml"/><Relationship Id="rId17" Type="http://schemas.openxmlformats.org/officeDocument/2006/relationships/tags" Target="../tags/tag1280.xml"/><Relationship Id="rId16" Type="http://schemas.openxmlformats.org/officeDocument/2006/relationships/tags" Target="../tags/tag1279.xml"/><Relationship Id="rId15" Type="http://schemas.openxmlformats.org/officeDocument/2006/relationships/tags" Target="../tags/tag1278.xml"/><Relationship Id="rId14" Type="http://schemas.openxmlformats.org/officeDocument/2006/relationships/tags" Target="../tags/tag1277.xml"/><Relationship Id="rId13" Type="http://schemas.openxmlformats.org/officeDocument/2006/relationships/tags" Target="../tags/tag1276.xml"/><Relationship Id="rId12" Type="http://schemas.openxmlformats.org/officeDocument/2006/relationships/tags" Target="../tags/tag1275.xml"/><Relationship Id="rId11" Type="http://schemas.openxmlformats.org/officeDocument/2006/relationships/tags" Target="../tags/tag1274.xml"/><Relationship Id="rId10" Type="http://schemas.openxmlformats.org/officeDocument/2006/relationships/tags" Target="../tags/tag1273.xml"/><Relationship Id="rId1" Type="http://schemas.openxmlformats.org/officeDocument/2006/relationships/tags" Target="../tags/tag1264.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ags" Target="../tags/tag1286.xml"/><Relationship Id="rId3" Type="http://schemas.openxmlformats.org/officeDocument/2006/relationships/tags" Target="../tags/tag1285.xml"/><Relationship Id="rId2" Type="http://schemas.openxmlformats.org/officeDocument/2006/relationships/tags" Target="../tags/tag1284.xml"/><Relationship Id="rId1" Type="http://schemas.openxmlformats.org/officeDocument/2006/relationships/tags" Target="../tags/tag128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openxmlformats.org/officeDocument/2006/relationships/tags" Target="../tags/tag1288.xml"/><Relationship Id="rId1" Type="http://schemas.openxmlformats.org/officeDocument/2006/relationships/tags" Target="../tags/tag1287.xml"/></Relationships>
</file>

<file path=ppt/slides/_rels/slide4.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image" Target="../media/image6.png"/><Relationship Id="rId5" Type="http://schemas.openxmlformats.org/officeDocument/2006/relationships/tags" Target="../tags/tag11.xml"/><Relationship Id="rId4" Type="http://schemas.openxmlformats.org/officeDocument/2006/relationships/image" Target="../media/image5.png"/><Relationship Id="rId3" Type="http://schemas.openxmlformats.org/officeDocument/2006/relationships/tags" Target="../tags/tag10.xml"/><Relationship Id="rId2" Type="http://schemas.openxmlformats.org/officeDocument/2006/relationships/tags" Target="../tags/tag9.xml"/><Relationship Id="rId17" Type="http://schemas.openxmlformats.org/officeDocument/2006/relationships/slideLayout" Target="../slideLayouts/slideLayout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5" Type="http://schemas.openxmlformats.org/officeDocument/2006/relationships/notesSlide" Target="../notesSlides/notesSlide1.xml"/><Relationship Id="rId44" Type="http://schemas.openxmlformats.org/officeDocument/2006/relationships/slideLayout" Target="../slideLayouts/slideLayout2.xml"/><Relationship Id="rId43" Type="http://schemas.openxmlformats.org/officeDocument/2006/relationships/tags" Target="../tags/tag59.xml"/><Relationship Id="rId42" Type="http://schemas.openxmlformats.org/officeDocument/2006/relationships/tags" Target="../tags/tag58.xml"/><Relationship Id="rId41" Type="http://schemas.openxmlformats.org/officeDocument/2006/relationships/tags" Target="../tags/tag57.xml"/><Relationship Id="rId40" Type="http://schemas.openxmlformats.org/officeDocument/2006/relationships/tags" Target="../tags/tag56.xml"/><Relationship Id="rId4" Type="http://schemas.openxmlformats.org/officeDocument/2006/relationships/tags" Target="../tags/tag25.xml"/><Relationship Id="rId39" Type="http://schemas.openxmlformats.org/officeDocument/2006/relationships/tags" Target="../tags/tag55.xml"/><Relationship Id="rId38" Type="http://schemas.openxmlformats.org/officeDocument/2006/relationships/tags" Target="../tags/tag54.xml"/><Relationship Id="rId37" Type="http://schemas.openxmlformats.org/officeDocument/2006/relationships/image" Target="../media/image11.png"/><Relationship Id="rId36" Type="http://schemas.openxmlformats.org/officeDocument/2006/relationships/tags" Target="../tags/tag53.xml"/><Relationship Id="rId35" Type="http://schemas.openxmlformats.org/officeDocument/2006/relationships/tags" Target="../tags/tag52.xml"/><Relationship Id="rId34" Type="http://schemas.openxmlformats.org/officeDocument/2006/relationships/tags" Target="../tags/tag51.xml"/><Relationship Id="rId33" Type="http://schemas.openxmlformats.org/officeDocument/2006/relationships/tags" Target="../tags/tag50.xml"/><Relationship Id="rId32" Type="http://schemas.openxmlformats.org/officeDocument/2006/relationships/tags" Target="../tags/tag49.xml"/><Relationship Id="rId31" Type="http://schemas.openxmlformats.org/officeDocument/2006/relationships/tags" Target="../tags/tag48.xml"/><Relationship Id="rId30" Type="http://schemas.openxmlformats.org/officeDocument/2006/relationships/tags" Target="../tags/tag47.xml"/><Relationship Id="rId3" Type="http://schemas.openxmlformats.org/officeDocument/2006/relationships/tags" Target="../tags/tag24.xml"/><Relationship Id="rId29" Type="http://schemas.openxmlformats.org/officeDocument/2006/relationships/tags" Target="../tags/tag46.xml"/><Relationship Id="rId28" Type="http://schemas.openxmlformats.org/officeDocument/2006/relationships/tags" Target="../tags/tag45.xml"/><Relationship Id="rId27" Type="http://schemas.openxmlformats.org/officeDocument/2006/relationships/tags" Target="../tags/tag44.xml"/><Relationship Id="rId26" Type="http://schemas.openxmlformats.org/officeDocument/2006/relationships/tags" Target="../tags/tag43.xml"/><Relationship Id="rId25" Type="http://schemas.openxmlformats.org/officeDocument/2006/relationships/tags" Target="../tags/tag42.xml"/><Relationship Id="rId24" Type="http://schemas.openxmlformats.org/officeDocument/2006/relationships/tags" Target="../tags/tag41.xml"/><Relationship Id="rId23" Type="http://schemas.openxmlformats.org/officeDocument/2006/relationships/tags" Target="../tags/tag40.xml"/><Relationship Id="rId22" Type="http://schemas.openxmlformats.org/officeDocument/2006/relationships/tags" Target="../tags/tag39.xml"/><Relationship Id="rId21" Type="http://schemas.openxmlformats.org/officeDocument/2006/relationships/image" Target="../media/image10.png"/><Relationship Id="rId20" Type="http://schemas.openxmlformats.org/officeDocument/2006/relationships/tags" Target="../tags/tag38.xml"/><Relationship Id="rId2" Type="http://schemas.openxmlformats.org/officeDocument/2006/relationships/tags" Target="../tags/tag23.xml"/><Relationship Id="rId19" Type="http://schemas.openxmlformats.org/officeDocument/2006/relationships/image" Target="../media/image9.png"/><Relationship Id="rId18" Type="http://schemas.openxmlformats.org/officeDocument/2006/relationships/tags" Target="../tags/tag37.xml"/><Relationship Id="rId17" Type="http://schemas.openxmlformats.org/officeDocument/2006/relationships/tags" Target="../tags/tag36.xml"/><Relationship Id="rId16" Type="http://schemas.openxmlformats.org/officeDocument/2006/relationships/tags" Target="../tags/tag35.xml"/><Relationship Id="rId15" Type="http://schemas.openxmlformats.org/officeDocument/2006/relationships/tags" Target="../tags/tag34.xml"/><Relationship Id="rId14" Type="http://schemas.openxmlformats.org/officeDocument/2006/relationships/tags" Target="../tags/tag33.xml"/><Relationship Id="rId13" Type="http://schemas.openxmlformats.org/officeDocument/2006/relationships/image" Target="../media/image8.png"/><Relationship Id="rId12" Type="http://schemas.openxmlformats.org/officeDocument/2006/relationships/tags" Target="../tags/tag32.xml"/><Relationship Id="rId11" Type="http://schemas.openxmlformats.org/officeDocument/2006/relationships/image" Target="../media/image7.png"/><Relationship Id="rId10" Type="http://schemas.openxmlformats.org/officeDocument/2006/relationships/tags" Target="../tags/tag31.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3" Type="http://schemas.openxmlformats.org/officeDocument/2006/relationships/slideLayout" Target="../slideLayouts/slideLayout2.xml"/><Relationship Id="rId22" Type="http://schemas.openxmlformats.org/officeDocument/2006/relationships/tags" Target="../tags/tag80.xml"/><Relationship Id="rId21" Type="http://schemas.openxmlformats.org/officeDocument/2006/relationships/tags" Target="../tags/tag79.xml"/><Relationship Id="rId20" Type="http://schemas.openxmlformats.org/officeDocument/2006/relationships/tags" Target="../tags/tag78.xml"/><Relationship Id="rId2" Type="http://schemas.openxmlformats.org/officeDocument/2006/relationships/image" Target="../media/image12.png"/><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60.xml"/></Relationships>
</file>

<file path=ppt/slides/_rels/slide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14.png"/><Relationship Id="rId39" Type="http://schemas.openxmlformats.org/officeDocument/2006/relationships/slideLayout" Target="../slideLayouts/slideLayout2.xml"/><Relationship Id="rId38" Type="http://schemas.openxmlformats.org/officeDocument/2006/relationships/tags" Target="../tags/tag108.xml"/><Relationship Id="rId37" Type="http://schemas.openxmlformats.org/officeDocument/2006/relationships/tags" Target="../tags/tag107.xml"/><Relationship Id="rId36" Type="http://schemas.openxmlformats.org/officeDocument/2006/relationships/tags" Target="../tags/tag106.xml"/><Relationship Id="rId35" Type="http://schemas.openxmlformats.org/officeDocument/2006/relationships/tags" Target="../tags/tag105.xml"/><Relationship Id="rId34" Type="http://schemas.openxmlformats.org/officeDocument/2006/relationships/image" Target="../media/image21.png"/><Relationship Id="rId33" Type="http://schemas.openxmlformats.org/officeDocument/2006/relationships/image" Target="../media/image20.png"/><Relationship Id="rId32" Type="http://schemas.openxmlformats.org/officeDocument/2006/relationships/image" Target="../media/image19.png"/><Relationship Id="rId31" Type="http://schemas.openxmlformats.org/officeDocument/2006/relationships/image" Target="../media/image18.png"/><Relationship Id="rId30" Type="http://schemas.openxmlformats.org/officeDocument/2006/relationships/tags" Target="../tags/tag104.xml"/><Relationship Id="rId3" Type="http://schemas.openxmlformats.org/officeDocument/2006/relationships/tags" Target="../tags/tag82.xml"/><Relationship Id="rId29" Type="http://schemas.openxmlformats.org/officeDocument/2006/relationships/tags" Target="../tags/tag103.xml"/><Relationship Id="rId28" Type="http://schemas.openxmlformats.org/officeDocument/2006/relationships/tags" Target="../tags/tag102.xml"/><Relationship Id="rId27" Type="http://schemas.openxmlformats.org/officeDocument/2006/relationships/tags" Target="../tags/tag101.xml"/><Relationship Id="rId26" Type="http://schemas.openxmlformats.org/officeDocument/2006/relationships/tags" Target="../tags/tag100.xml"/><Relationship Id="rId25" Type="http://schemas.openxmlformats.org/officeDocument/2006/relationships/tags" Target="../tags/tag99.xml"/><Relationship Id="rId24" Type="http://schemas.openxmlformats.org/officeDocument/2006/relationships/image" Target="../media/image17.png"/><Relationship Id="rId23" Type="http://schemas.openxmlformats.org/officeDocument/2006/relationships/image" Target="../media/image16.png"/><Relationship Id="rId22" Type="http://schemas.openxmlformats.org/officeDocument/2006/relationships/tags" Target="../tags/tag98.xml"/><Relationship Id="rId21" Type="http://schemas.openxmlformats.org/officeDocument/2006/relationships/tags" Target="../tags/tag97.xml"/><Relationship Id="rId20" Type="http://schemas.openxmlformats.org/officeDocument/2006/relationships/tags" Target="../tags/tag96.xml"/><Relationship Id="rId2" Type="http://schemas.openxmlformats.org/officeDocument/2006/relationships/image" Target="../media/image13.png"/><Relationship Id="rId19" Type="http://schemas.openxmlformats.org/officeDocument/2006/relationships/tags" Target="../tags/tag95.xml"/><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image" Target="../media/image15.png"/><Relationship Id="rId10" Type="http://schemas.openxmlformats.org/officeDocument/2006/relationships/tags" Target="../tags/tag87.xml"/><Relationship Id="rId1" Type="http://schemas.openxmlformats.org/officeDocument/2006/relationships/tags" Target="../tags/tag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1857984"/>
            <a:ext cx="12192635" cy="314203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sp>
        <p:nvSpPr>
          <p:cNvPr id="9" name="文本框 8"/>
          <p:cNvSpPr txBox="1"/>
          <p:nvPr/>
        </p:nvSpPr>
        <p:spPr>
          <a:xfrm>
            <a:off x="2902462" y="2083231"/>
            <a:ext cx="6213988" cy="1569660"/>
          </a:xfrm>
          <a:prstGeom prst="rect">
            <a:avLst/>
          </a:prstGeom>
          <a:noFill/>
        </p:spPr>
        <p:txBody>
          <a:bodyPr wrap="square" rtlCol="0">
            <a:spAutoFit/>
          </a:bodyPr>
          <a:lstStyle/>
          <a:p>
            <a:pPr algn="ctr"/>
            <a:r>
              <a:rPr lang="en-US" altLang="zh-CN" sz="3200" b="1" dirty="0">
                <a:latin typeface="微软雅黑" panose="020B0503020204020204" charset="-122"/>
                <a:ea typeface="微软雅黑" panose="020B0503020204020204" charset="-122"/>
              </a:rPr>
              <a:t>Dynamic 3D Structure and Gene Regulation of </a:t>
            </a:r>
            <a:r>
              <a:rPr lang="en-US" altLang="zh-CN" sz="3200" b="1" i="1" dirty="0">
                <a:latin typeface="微软雅黑" panose="020B0503020204020204" charset="-122"/>
                <a:ea typeface="微软雅黑" panose="020B0503020204020204" charset="-122"/>
              </a:rPr>
              <a:t>Drosophila</a:t>
            </a:r>
            <a:r>
              <a:rPr lang="en-US" altLang="zh-CN" sz="3200" b="1" dirty="0">
                <a:latin typeface="微软雅黑" panose="020B0503020204020204" charset="-122"/>
                <a:ea typeface="微软雅黑" panose="020B0503020204020204" charset="-122"/>
              </a:rPr>
              <a:t> under Heat Stress</a:t>
            </a:r>
            <a:endParaRPr lang="zh-CN" altLang="en-US" sz="3200" b="1" dirty="0">
              <a:latin typeface="微软雅黑" panose="020B0503020204020204" charset="-122"/>
              <a:ea typeface="微软雅黑" panose="020B0503020204020204" charset="-122"/>
            </a:endParaRPr>
          </a:p>
        </p:txBody>
      </p:sp>
      <p:cxnSp>
        <p:nvCxnSpPr>
          <p:cNvPr id="11" name="直接连接符 10"/>
          <p:cNvCxnSpPr/>
          <p:nvPr/>
        </p:nvCxnSpPr>
        <p:spPr>
          <a:xfrm>
            <a:off x="3042735" y="3751211"/>
            <a:ext cx="5928853"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3909871" y="3869055"/>
            <a:ext cx="4514282" cy="1014730"/>
          </a:xfrm>
          <a:prstGeom prst="rect">
            <a:avLst/>
          </a:prstGeom>
          <a:noFill/>
        </p:spPr>
        <p:txBody>
          <a:bodyPr wrap="square" rtlCol="0">
            <a:spAutoFit/>
          </a:bodyPr>
          <a:lstStyle/>
          <a:p>
            <a:r>
              <a:rPr lang="en-US" altLang="zh-CN" sz="2000" dirty="0">
                <a:latin typeface="微软雅黑" panose="020B0503020204020204" charset="-122"/>
                <a:ea typeface="微软雅黑" panose="020B0503020204020204" charset="-122"/>
              </a:rPr>
              <a:t>Presenter:  Yin Pengfei</a:t>
            </a:r>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Instructor: Zheng Meizhen</a:t>
            </a:r>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Time: 2023 Nov 18th, 11:50 - 12:05</a:t>
            </a:r>
            <a:endParaRPr lang="en-US" altLang="zh-CN" sz="2000" dirty="0">
              <a:latin typeface="微软雅黑" panose="020B0503020204020204" charset="-122"/>
              <a:ea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253469" y="146355"/>
            <a:ext cx="1456690" cy="1565275"/>
          </a:xfrm>
          <a:prstGeom prst="rect">
            <a:avLst/>
          </a:prstGeom>
          <a:solidFill>
            <a:srgbClr val="2C3D50"/>
          </a:solid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hicRep_scc_cluster_heatmap_noColorBar_noLabel"/>
          <p:cNvPicPr>
            <a:picLocks noChangeAspect="1"/>
          </p:cNvPicPr>
          <p:nvPr>
            <p:custDataLst>
              <p:tags r:id="rId1"/>
            </p:custDataLst>
          </p:nvPr>
        </p:nvPicPr>
        <p:blipFill>
          <a:blip r:embed="rId2"/>
          <a:stretch>
            <a:fillRect/>
          </a:stretch>
        </p:blipFill>
        <p:spPr>
          <a:xfrm>
            <a:off x="1461770" y="968375"/>
            <a:ext cx="5734685" cy="5521325"/>
          </a:xfrm>
          <a:prstGeom prst="rect">
            <a:avLst/>
          </a:prstGeom>
        </p:spPr>
      </p:pic>
      <p:sp>
        <p:nvSpPr>
          <p:cNvPr id="10" name="文本框 9"/>
          <p:cNvSpPr txBox="1"/>
          <p:nvPr>
            <p:custDataLst>
              <p:tags r:id="rId3"/>
            </p:custDataLst>
          </p:nvPr>
        </p:nvSpPr>
        <p:spPr>
          <a:xfrm>
            <a:off x="986155" y="2153285"/>
            <a:ext cx="16541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H3K27me3_WT_rep1</a:t>
            </a:r>
            <a:endParaRPr lang="en-US" altLang="zh-CN" sz="1200">
              <a:latin typeface="Arial" panose="020B0604020202020204" pitchFamily="34" charset="0"/>
              <a:cs typeface="Arial" panose="020B0604020202020204" pitchFamily="34" charset="0"/>
            </a:endParaRPr>
          </a:p>
        </p:txBody>
      </p:sp>
      <p:sp>
        <p:nvSpPr>
          <p:cNvPr id="11" name="文本框 10"/>
          <p:cNvSpPr txBox="1"/>
          <p:nvPr>
            <p:custDataLst>
              <p:tags r:id="rId4"/>
            </p:custDataLst>
          </p:nvPr>
        </p:nvSpPr>
        <p:spPr>
          <a:xfrm>
            <a:off x="986155" y="246380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H3K27me3_WT_rep2</a:t>
            </a:r>
            <a:endParaRPr lang="en-US" altLang="zh-CN" sz="1200">
              <a:latin typeface="Arial" panose="020B0604020202020204" pitchFamily="34" charset="0"/>
              <a:cs typeface="Arial" panose="020B0604020202020204" pitchFamily="34" charset="0"/>
            </a:endParaRPr>
          </a:p>
        </p:txBody>
      </p:sp>
      <p:sp>
        <p:nvSpPr>
          <p:cNvPr id="12" name="文本框 11"/>
          <p:cNvSpPr txBox="1"/>
          <p:nvPr>
            <p:custDataLst>
              <p:tags r:id="rId5"/>
            </p:custDataLst>
          </p:nvPr>
        </p:nvSpPr>
        <p:spPr>
          <a:xfrm>
            <a:off x="986155" y="283845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H3K27me3_HS_rep1</a:t>
            </a:r>
            <a:endParaRPr lang="en-US" altLang="zh-CN" sz="1200">
              <a:latin typeface="Arial" panose="020B0604020202020204" pitchFamily="34" charset="0"/>
              <a:cs typeface="Arial" panose="020B0604020202020204" pitchFamily="34" charset="0"/>
            </a:endParaRPr>
          </a:p>
        </p:txBody>
      </p:sp>
      <p:sp>
        <p:nvSpPr>
          <p:cNvPr id="13" name="文本框 12"/>
          <p:cNvSpPr txBox="1"/>
          <p:nvPr>
            <p:custDataLst>
              <p:tags r:id="rId6"/>
            </p:custDataLst>
          </p:nvPr>
        </p:nvSpPr>
        <p:spPr>
          <a:xfrm>
            <a:off x="986155" y="321310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H3K27me3_HS_rep2</a:t>
            </a:r>
            <a:endParaRPr lang="en-US" altLang="zh-CN" sz="1200">
              <a:latin typeface="Arial" panose="020B0604020202020204" pitchFamily="34" charset="0"/>
              <a:cs typeface="Arial" panose="020B0604020202020204" pitchFamily="34" charset="0"/>
            </a:endParaRPr>
          </a:p>
        </p:txBody>
      </p:sp>
      <p:sp>
        <p:nvSpPr>
          <p:cNvPr id="28" name="文本框 27"/>
          <p:cNvSpPr txBox="1"/>
          <p:nvPr>
            <p:custDataLst>
              <p:tags r:id="rId7"/>
            </p:custDataLst>
          </p:nvPr>
        </p:nvSpPr>
        <p:spPr>
          <a:xfrm>
            <a:off x="986155" y="357632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H3K27ac_WT_rep1</a:t>
            </a:r>
            <a:endParaRPr lang="en-US" altLang="zh-CN" sz="1200">
              <a:latin typeface="Arial" panose="020B0604020202020204" pitchFamily="34" charset="0"/>
              <a:cs typeface="Arial" panose="020B0604020202020204" pitchFamily="34" charset="0"/>
            </a:endParaRPr>
          </a:p>
        </p:txBody>
      </p:sp>
      <p:sp>
        <p:nvSpPr>
          <p:cNvPr id="29" name="文本框 28"/>
          <p:cNvSpPr txBox="1"/>
          <p:nvPr>
            <p:custDataLst>
              <p:tags r:id="rId8"/>
            </p:custDataLst>
          </p:nvPr>
        </p:nvSpPr>
        <p:spPr>
          <a:xfrm>
            <a:off x="986155" y="396240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H3K27ac_WT_rep2</a:t>
            </a:r>
            <a:endParaRPr lang="en-US" altLang="zh-CN" sz="1200">
              <a:latin typeface="Arial" panose="020B0604020202020204" pitchFamily="34" charset="0"/>
              <a:cs typeface="Arial" panose="020B0604020202020204" pitchFamily="34" charset="0"/>
            </a:endParaRPr>
          </a:p>
        </p:txBody>
      </p:sp>
      <p:sp>
        <p:nvSpPr>
          <p:cNvPr id="30" name="文本框 29"/>
          <p:cNvSpPr txBox="1"/>
          <p:nvPr>
            <p:custDataLst>
              <p:tags r:id="rId9"/>
            </p:custDataLst>
          </p:nvPr>
        </p:nvSpPr>
        <p:spPr>
          <a:xfrm>
            <a:off x="986155" y="435800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H3K27ac_HS_rep1</a:t>
            </a:r>
            <a:endParaRPr lang="en-US" altLang="zh-CN" sz="1200">
              <a:latin typeface="Arial" panose="020B0604020202020204" pitchFamily="34" charset="0"/>
              <a:cs typeface="Arial" panose="020B0604020202020204" pitchFamily="34" charset="0"/>
            </a:endParaRPr>
          </a:p>
        </p:txBody>
      </p:sp>
      <p:sp>
        <p:nvSpPr>
          <p:cNvPr id="41" name="文本框 40"/>
          <p:cNvSpPr txBox="1"/>
          <p:nvPr>
            <p:custDataLst>
              <p:tags r:id="rId10"/>
            </p:custDataLst>
          </p:nvPr>
        </p:nvSpPr>
        <p:spPr>
          <a:xfrm>
            <a:off x="986155" y="475361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H3K27ac_HS_rep2</a:t>
            </a:r>
            <a:endParaRPr lang="en-US" altLang="zh-CN" sz="1200">
              <a:latin typeface="Arial" panose="020B0604020202020204" pitchFamily="34" charset="0"/>
              <a:cs typeface="Arial" panose="020B0604020202020204" pitchFamily="34" charset="0"/>
            </a:endParaRPr>
          </a:p>
        </p:txBody>
      </p:sp>
      <p:sp>
        <p:nvSpPr>
          <p:cNvPr id="43" name="文本框 42"/>
          <p:cNvSpPr txBox="1"/>
          <p:nvPr>
            <p:custDataLst>
              <p:tags r:id="rId11"/>
            </p:custDataLst>
          </p:nvPr>
        </p:nvSpPr>
        <p:spPr>
          <a:xfrm>
            <a:off x="986155" y="508635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II_WT_rep1</a:t>
            </a:r>
            <a:endParaRPr lang="en-US" altLang="zh-CN" sz="1200">
              <a:latin typeface="Arial" panose="020B0604020202020204" pitchFamily="34" charset="0"/>
              <a:cs typeface="Arial" panose="020B0604020202020204" pitchFamily="34" charset="0"/>
            </a:endParaRPr>
          </a:p>
        </p:txBody>
      </p:sp>
      <p:sp>
        <p:nvSpPr>
          <p:cNvPr id="44" name="文本框 43"/>
          <p:cNvSpPr txBox="1"/>
          <p:nvPr>
            <p:custDataLst>
              <p:tags r:id="rId12"/>
            </p:custDataLst>
          </p:nvPr>
        </p:nvSpPr>
        <p:spPr>
          <a:xfrm>
            <a:off x="986155" y="543941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II_WT_rep2</a:t>
            </a:r>
            <a:endParaRPr lang="en-US" altLang="zh-CN" sz="1200">
              <a:latin typeface="Arial" panose="020B0604020202020204" pitchFamily="34" charset="0"/>
              <a:cs typeface="Arial" panose="020B0604020202020204" pitchFamily="34" charset="0"/>
            </a:endParaRPr>
          </a:p>
        </p:txBody>
      </p:sp>
      <p:sp>
        <p:nvSpPr>
          <p:cNvPr id="45" name="文本框 44"/>
          <p:cNvSpPr txBox="1"/>
          <p:nvPr>
            <p:custDataLst>
              <p:tags r:id="rId13"/>
            </p:custDataLst>
          </p:nvPr>
        </p:nvSpPr>
        <p:spPr>
          <a:xfrm>
            <a:off x="986155" y="577151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II_HS_rep1</a:t>
            </a:r>
            <a:endParaRPr lang="en-US" altLang="zh-CN" sz="1200">
              <a:latin typeface="Arial" panose="020B0604020202020204" pitchFamily="34" charset="0"/>
              <a:cs typeface="Arial" panose="020B0604020202020204" pitchFamily="34" charset="0"/>
            </a:endParaRPr>
          </a:p>
        </p:txBody>
      </p:sp>
      <p:sp>
        <p:nvSpPr>
          <p:cNvPr id="46" name="文本框 45"/>
          <p:cNvSpPr txBox="1"/>
          <p:nvPr>
            <p:custDataLst>
              <p:tags r:id="rId14"/>
            </p:custDataLst>
          </p:nvPr>
        </p:nvSpPr>
        <p:spPr>
          <a:xfrm>
            <a:off x="986155" y="608457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II_HS_rep2</a:t>
            </a:r>
            <a:endParaRPr lang="en-US" altLang="zh-CN" sz="1200">
              <a:latin typeface="Arial" panose="020B0604020202020204" pitchFamily="34" charset="0"/>
              <a:cs typeface="Arial" panose="020B0604020202020204" pitchFamily="34" charset="0"/>
            </a:endParaRPr>
          </a:p>
        </p:txBody>
      </p:sp>
      <p:sp>
        <p:nvSpPr>
          <p:cNvPr id="59" name="文本框 58"/>
          <p:cNvSpPr txBox="1"/>
          <p:nvPr/>
        </p:nvSpPr>
        <p:spPr>
          <a:xfrm>
            <a:off x="2489200" y="6456680"/>
            <a:ext cx="5245100" cy="306705"/>
          </a:xfrm>
          <a:prstGeom prst="rect">
            <a:avLst/>
          </a:prstGeom>
          <a:noFill/>
        </p:spPr>
        <p:txBody>
          <a:bodyPr wrap="square" rtlCol="0" anchor="t">
            <a:spAutoFit/>
          </a:bodyPr>
          <a:lstStyle/>
          <a:p>
            <a:r>
              <a:rPr lang="en-US" altLang="zh-CN" sz="1400">
                <a:solidFill>
                  <a:schemeClr val="tx1"/>
                </a:solidFill>
                <a:latin typeface="Arial" panose="020B0604020202020204" pitchFamily="34" charset="0"/>
                <a:cs typeface="Arial" panose="020B0604020202020204" pitchFamily="34" charset="0"/>
              </a:rPr>
              <a:t>Heatmap of stratum adjusted correlation coefficient (SCC)</a:t>
            </a:r>
            <a:endParaRPr lang="en-US" altLang="zh-CN" sz="1400">
              <a:solidFill>
                <a:schemeClr val="tx1"/>
              </a:solidFill>
              <a:latin typeface="Arial" panose="020B0604020202020204" pitchFamily="34" charset="0"/>
              <a:cs typeface="Arial" panose="020B0604020202020204" pitchFamily="34" charset="0"/>
            </a:endParaRPr>
          </a:p>
        </p:txBody>
      </p:sp>
      <p:sp>
        <p:nvSpPr>
          <p:cNvPr id="60" name="文本框 59"/>
          <p:cNvSpPr txBox="1"/>
          <p:nvPr/>
        </p:nvSpPr>
        <p:spPr>
          <a:xfrm>
            <a:off x="7639685" y="6321425"/>
            <a:ext cx="2735580" cy="306705"/>
          </a:xfrm>
          <a:prstGeom prst="rect">
            <a:avLst/>
          </a:prstGeom>
          <a:noFill/>
        </p:spPr>
        <p:txBody>
          <a:bodyPr wrap="square" rtlCol="0" anchor="t">
            <a:spAutoFit/>
          </a:bodyPr>
          <a:lstStyle/>
          <a:p>
            <a:endParaRPr lang="en-US" altLang="zh-CN" sz="1400">
              <a:uFillTx/>
              <a:latin typeface="Arial" panose="020B0604020202020204" pitchFamily="34" charset="0"/>
              <a:cs typeface="Arial" panose="020B0604020202020204" pitchFamily="34" charset="0"/>
              <a:sym typeface="+mn-ea"/>
            </a:endParaRPr>
          </a:p>
        </p:txBody>
      </p:sp>
      <p:sp>
        <p:nvSpPr>
          <p:cNvPr id="61" name="文本框 60"/>
          <p:cNvSpPr txBox="1"/>
          <p:nvPr>
            <p:custDataLst>
              <p:tags r:id="rId15"/>
            </p:custDataLst>
          </p:nvPr>
        </p:nvSpPr>
        <p:spPr>
          <a:xfrm>
            <a:off x="7543800" y="6322695"/>
            <a:ext cx="2768600" cy="535305"/>
          </a:xfrm>
          <a:prstGeom prst="rect">
            <a:avLst/>
          </a:prstGeom>
          <a:noFill/>
        </p:spPr>
        <p:txBody>
          <a:bodyPr wrap="square" rtlCol="0" anchor="t">
            <a:noAutofit/>
          </a:bodyPr>
          <a:lstStyle/>
          <a:p>
            <a:r>
              <a:rPr lang="en-US" altLang="zh-CN" sz="1400">
                <a:latin typeface="Arial" panose="020B0604020202020204" pitchFamily="34" charset="0"/>
                <a:cs typeface="Arial" panose="020B0604020202020204" pitchFamily="34" charset="0"/>
                <a:sym typeface="+mn-ea"/>
              </a:rPr>
              <a:t>(SCC is called using HiCRep.)</a:t>
            </a:r>
            <a:endParaRPr lang="en-US" altLang="zh-CN" sz="1400" i="1">
              <a:latin typeface="Calibri" panose="020F0502020204030204" charset="0"/>
              <a:cs typeface="Calibri" panose="020F0502020204030204" charset="0"/>
              <a:sym typeface="+mn-ea"/>
            </a:endParaRPr>
          </a:p>
          <a:p>
            <a:r>
              <a:rPr lang="en-US" altLang="zh-CN" sz="1400" i="1">
                <a:latin typeface="Calibri" panose="020F0502020204030204" charset="0"/>
                <a:cs typeface="Calibri" panose="020F0502020204030204" charset="0"/>
                <a:sym typeface="+mn-ea"/>
              </a:rPr>
              <a:t>Yang et al., Genome Res</a:t>
            </a:r>
            <a:r>
              <a:rPr lang="en-US" altLang="zh-CN" sz="1400">
                <a:latin typeface="Calibri" panose="020F0502020204030204" charset="0"/>
                <a:cs typeface="Calibri" panose="020F0502020204030204" charset="0"/>
                <a:sym typeface="+mn-ea"/>
              </a:rPr>
              <a:t>. 2017</a:t>
            </a:r>
            <a:r>
              <a:rPr lang="en-US" sz="1400">
                <a:uFillTx/>
                <a:latin typeface="Arial" panose="020B0604020202020204" pitchFamily="34" charset="0"/>
                <a:cs typeface="Arial" panose="020B0604020202020204" pitchFamily="34" charset="0"/>
                <a:sym typeface="+mn-ea"/>
              </a:rPr>
              <a:t> </a:t>
            </a:r>
            <a:endParaRPr lang="en-US" sz="1400">
              <a:uFillTx/>
              <a:latin typeface="Arial" panose="020B0604020202020204" pitchFamily="34" charset="0"/>
              <a:cs typeface="Arial" panose="020B0604020202020204" pitchFamily="34" charset="0"/>
              <a:sym typeface="+mn-ea"/>
            </a:endParaRPr>
          </a:p>
        </p:txBody>
      </p:sp>
      <p:sp>
        <p:nvSpPr>
          <p:cNvPr id="62" name="文本框 61"/>
          <p:cNvSpPr txBox="1"/>
          <p:nvPr>
            <p:custDataLst>
              <p:tags r:id="rId16"/>
            </p:custDataLst>
          </p:nvPr>
        </p:nvSpPr>
        <p:spPr>
          <a:xfrm>
            <a:off x="7543800" y="2913380"/>
            <a:ext cx="4458335" cy="1604010"/>
          </a:xfrm>
          <a:prstGeom prst="rect">
            <a:avLst/>
          </a:prstGeom>
          <a:noFill/>
        </p:spPr>
        <p:txBody>
          <a:bodyPr wrap="square" rtlCol="0">
            <a:noAutofit/>
          </a:bodyPr>
          <a:lstStyle/>
          <a:p>
            <a:r>
              <a:rPr lang="en-US" altLang="zh-CN" sz="1600" b="1">
                <a:latin typeface="Calibri" panose="020F0502020204030204" charset="0"/>
                <a:cs typeface="Calibri" panose="020F0502020204030204" charset="0"/>
              </a:rPr>
              <a:t>The SCC between the WT and its corresponding HS is smaller than that of two replicates;</a:t>
            </a:r>
            <a:endParaRPr lang="en-US" altLang="zh-CN" sz="1600" b="1">
              <a:latin typeface="Calibri" panose="020F0502020204030204" charset="0"/>
              <a:cs typeface="Calibri" panose="020F0502020204030204" charset="0"/>
            </a:endParaRPr>
          </a:p>
          <a:p>
            <a:endParaRPr lang="en-US" altLang="zh-CN" sz="1600" b="1">
              <a:latin typeface="Calibri" panose="020F0502020204030204" charset="0"/>
              <a:cs typeface="Calibri" panose="020F0502020204030204" charset="0"/>
            </a:endParaRPr>
          </a:p>
          <a:p>
            <a:r>
              <a:rPr lang="en-US" altLang="zh-CN" sz="1600" b="1">
                <a:latin typeface="Calibri" panose="020F0502020204030204" charset="0"/>
                <a:cs typeface="Calibri" panose="020F0502020204030204" charset="0"/>
              </a:rPr>
              <a:t>The SCC between H3K27ac and </a:t>
            </a:r>
            <a:r>
              <a:rPr lang="en-US" altLang="zh-CN" sz="1600" b="1" dirty="0" err="1">
                <a:solidFill>
                  <a:prstClr val="black"/>
                </a:solidFill>
                <a:sym typeface="+mn-ea"/>
              </a:rPr>
              <a:t>RNAPII</a:t>
            </a:r>
            <a:r>
              <a:rPr lang="en-US" altLang="zh-CN" sz="1600" b="1">
                <a:latin typeface="Calibri" panose="020F0502020204030204" charset="0"/>
                <a:cs typeface="Calibri" panose="020F0502020204030204" charset="0"/>
              </a:rPr>
              <a:t> is larger than that between H3K27me3 and </a:t>
            </a:r>
            <a:r>
              <a:rPr lang="en-US" altLang="zh-CN" sz="1600" b="1" dirty="0" err="1">
                <a:solidFill>
                  <a:prstClr val="black"/>
                </a:solidFill>
                <a:sym typeface="+mn-ea"/>
              </a:rPr>
              <a:t>RNAPII.</a:t>
            </a:r>
            <a:endParaRPr lang="en-US" altLang="zh-CN" sz="1400" b="1">
              <a:latin typeface="Calibri" panose="020F0502020204030204" charset="0"/>
              <a:cs typeface="Calibri" panose="020F0502020204030204" charset="0"/>
            </a:endParaRPr>
          </a:p>
          <a:p>
            <a:endParaRPr lang="en-US" altLang="zh-CN" sz="1400" b="1">
              <a:latin typeface="Calibri" panose="020F0502020204030204" charset="0"/>
              <a:cs typeface="Calibri" panose="020F0502020204030204" charset="0"/>
            </a:endParaRPr>
          </a:p>
        </p:txBody>
      </p:sp>
      <p:sp>
        <p:nvSpPr>
          <p:cNvPr id="3" name="矩形 2"/>
          <p:cNvSpPr/>
          <p:nvPr/>
        </p:nvSpPr>
        <p:spPr>
          <a:xfrm>
            <a:off x="1022350" y="2159635"/>
            <a:ext cx="1520190" cy="541020"/>
          </a:xfrm>
          <a:prstGeom prst="rect">
            <a:avLst/>
          </a:prstGeom>
          <a:noFill/>
          <a:ln w="15875">
            <a:solidFill>
              <a:srgbClr val="4D773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custDataLst>
              <p:tags r:id="rId17"/>
            </p:custDataLst>
          </p:nvPr>
        </p:nvSpPr>
        <p:spPr>
          <a:xfrm>
            <a:off x="1022350" y="2905760"/>
            <a:ext cx="1520190" cy="541020"/>
          </a:xfrm>
          <a:prstGeom prst="rect">
            <a:avLst/>
          </a:prstGeom>
          <a:noFill/>
          <a:ln w="15875">
            <a:solidFill>
              <a:srgbClr val="98A24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custDataLst>
              <p:tags r:id="rId18"/>
            </p:custDataLst>
          </p:nvPr>
        </p:nvSpPr>
        <p:spPr>
          <a:xfrm>
            <a:off x="1022350" y="3632200"/>
            <a:ext cx="1520190" cy="586105"/>
          </a:xfrm>
          <a:prstGeom prst="rect">
            <a:avLst/>
          </a:prstGeom>
          <a:noFill/>
          <a:ln w="15875">
            <a:solidFill>
              <a:srgbClr val="F50C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custDataLst>
              <p:tags r:id="rId19"/>
            </p:custDataLst>
          </p:nvPr>
        </p:nvSpPr>
        <p:spPr>
          <a:xfrm>
            <a:off x="1022350" y="4403090"/>
            <a:ext cx="1520190" cy="589280"/>
          </a:xfrm>
          <a:prstGeom prst="rect">
            <a:avLst/>
          </a:prstGeom>
          <a:noFill/>
          <a:ln w="15875">
            <a:solidFill>
              <a:srgbClr val="743CA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矩形 7"/>
          <p:cNvSpPr/>
          <p:nvPr>
            <p:custDataLst>
              <p:tags r:id="rId20"/>
            </p:custDataLst>
          </p:nvPr>
        </p:nvSpPr>
        <p:spPr>
          <a:xfrm>
            <a:off x="1022350" y="5105400"/>
            <a:ext cx="1520190" cy="589280"/>
          </a:xfrm>
          <a:prstGeom prst="rect">
            <a:avLst/>
          </a:prstGeom>
          <a:noFill/>
          <a:ln w="15875">
            <a:solidFill>
              <a:srgbClr val="1087F4"/>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矩形 8"/>
          <p:cNvSpPr/>
          <p:nvPr>
            <p:custDataLst>
              <p:tags r:id="rId21"/>
            </p:custDataLst>
          </p:nvPr>
        </p:nvSpPr>
        <p:spPr>
          <a:xfrm>
            <a:off x="1022350" y="5797550"/>
            <a:ext cx="1520190" cy="589280"/>
          </a:xfrm>
          <a:prstGeom prst="rect">
            <a:avLst/>
          </a:prstGeom>
          <a:noFill/>
          <a:ln w="15875">
            <a:solidFill>
              <a:srgbClr val="99BDC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6" name="组合 25"/>
          <p:cNvGrpSpPr/>
          <p:nvPr/>
        </p:nvGrpSpPr>
        <p:grpSpPr>
          <a:xfrm>
            <a:off x="0" y="0"/>
            <a:ext cx="12192000" cy="513080"/>
            <a:chOff x="199" y="184"/>
            <a:chExt cx="19200" cy="1010"/>
          </a:xfrm>
        </p:grpSpPr>
        <p:sp>
          <p:nvSpPr>
            <p:cNvPr id="27" name="矩形 26"/>
            <p:cNvSpPr/>
            <p:nvPr>
              <p:custDataLst>
                <p:tags r:id="rId22"/>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4" name="直接连接符 13"/>
            <p:cNvCxnSpPr/>
            <p:nvPr>
              <p:custDataLst>
                <p:tags r:id="rId23"/>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custDataLst>
              <p:tags r:id="rId24"/>
            </p:custDataLst>
          </p:nvPr>
        </p:nvSpPr>
        <p:spPr>
          <a:xfrm>
            <a:off x="1939290" y="94615"/>
            <a:ext cx="5965825" cy="398780"/>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sym typeface="+mn-ea"/>
              </a:rPr>
              <a:t>Data reproducibility of </a:t>
            </a:r>
            <a:r>
              <a:rPr lang="en-US" altLang="zh-CN" sz="2000" i="1">
                <a:latin typeface="Calibri" panose="020F0502020204030204" charset="0"/>
                <a:ea typeface="+mj-ea"/>
                <a:cs typeface="Calibri" panose="020F0502020204030204" charset="0"/>
                <a:sym typeface="+mn-ea"/>
              </a:rPr>
              <a:t>in situ</a:t>
            </a:r>
            <a:r>
              <a:rPr lang="en-US" altLang="zh-CN" sz="2000">
                <a:latin typeface="Calibri" panose="020F0502020204030204" charset="0"/>
                <a:ea typeface="+mj-ea"/>
                <a:cs typeface="Calibri" panose="020F0502020204030204" charset="0"/>
                <a:sym typeface="+mn-ea"/>
              </a:rPr>
              <a:t> ChIA-PET (hic matrix)</a:t>
            </a:r>
            <a:r>
              <a:rPr lang="en-US" altLang="zh-CN" sz="2000" b="1">
                <a:latin typeface="+mj-lt"/>
                <a:cs typeface="+mj-lt"/>
              </a:rPr>
              <a:t> </a:t>
            </a:r>
            <a:endParaRPr lang="en-US" altLang="zh-CN" sz="2000" b="1">
              <a:latin typeface="+mj-lt"/>
              <a:cs typeface="+mj-lt"/>
            </a:endParaRPr>
          </a:p>
        </p:txBody>
      </p:sp>
      <p:sp>
        <p:nvSpPr>
          <p:cNvPr id="16" name="文本框 15"/>
          <p:cNvSpPr txBox="1"/>
          <p:nvPr>
            <p:custDataLst>
              <p:tags r:id="rId25"/>
            </p:custDataLst>
          </p:nvPr>
        </p:nvSpPr>
        <p:spPr>
          <a:xfrm>
            <a:off x="68580" y="121285"/>
            <a:ext cx="1638935" cy="398780"/>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sym typeface="+mn-ea"/>
              </a:rPr>
              <a:t>Data quality</a:t>
            </a:r>
            <a:endParaRPr lang="en-US" altLang="zh-CN" sz="2000" b="1">
              <a:latin typeface="Calibri" panose="020F0502020204030204" charset="0"/>
              <a:ea typeface="+mj-ea"/>
              <a:cs typeface="Calibri" panose="020F0502020204030204" charset="0"/>
              <a:sym typeface="+mn-ea"/>
            </a:endParaRPr>
          </a:p>
        </p:txBody>
      </p:sp>
      <p:sp>
        <p:nvSpPr>
          <p:cNvPr id="17" name="文本框 16"/>
          <p:cNvSpPr txBox="1"/>
          <p:nvPr>
            <p:custDataLst>
              <p:tags r:id="rId26"/>
            </p:custDataLst>
          </p:nvPr>
        </p:nvSpPr>
        <p:spPr>
          <a:xfrm rot="17880000">
            <a:off x="2245360" y="1185545"/>
            <a:ext cx="1654175" cy="275590"/>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H3K27me3_WT_rep1</a:t>
            </a:r>
            <a:endParaRPr lang="en-US" altLang="zh-CN" sz="1200" dirty="0">
              <a:latin typeface="Arial" panose="020B0604020202020204" pitchFamily="34" charset="0"/>
              <a:cs typeface="Arial" panose="020B0604020202020204" pitchFamily="34" charset="0"/>
            </a:endParaRPr>
          </a:p>
        </p:txBody>
      </p:sp>
      <p:sp>
        <p:nvSpPr>
          <p:cNvPr id="18" name="文本框 17"/>
          <p:cNvSpPr txBox="1"/>
          <p:nvPr>
            <p:custDataLst>
              <p:tags r:id="rId27"/>
            </p:custDataLst>
          </p:nvPr>
        </p:nvSpPr>
        <p:spPr>
          <a:xfrm rot="17880000">
            <a:off x="2616200" y="117919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H3K27me3_WT_rep2</a:t>
            </a:r>
            <a:endParaRPr lang="en-US" altLang="zh-CN" sz="1200">
              <a:latin typeface="Arial" panose="020B0604020202020204" pitchFamily="34" charset="0"/>
              <a:cs typeface="Arial" panose="020B0604020202020204" pitchFamily="34" charset="0"/>
            </a:endParaRPr>
          </a:p>
        </p:txBody>
      </p:sp>
      <p:sp>
        <p:nvSpPr>
          <p:cNvPr id="19" name="文本框 18"/>
          <p:cNvSpPr txBox="1"/>
          <p:nvPr>
            <p:custDataLst>
              <p:tags r:id="rId28"/>
            </p:custDataLst>
          </p:nvPr>
        </p:nvSpPr>
        <p:spPr>
          <a:xfrm rot="17880000">
            <a:off x="3004185" y="117475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H3K27me3_HS_rep1</a:t>
            </a:r>
            <a:endParaRPr lang="en-US" altLang="zh-CN" sz="1200">
              <a:latin typeface="Arial" panose="020B0604020202020204" pitchFamily="34" charset="0"/>
              <a:cs typeface="Arial" panose="020B0604020202020204" pitchFamily="34" charset="0"/>
            </a:endParaRPr>
          </a:p>
        </p:txBody>
      </p:sp>
      <p:sp>
        <p:nvSpPr>
          <p:cNvPr id="20" name="文本框 19"/>
          <p:cNvSpPr txBox="1"/>
          <p:nvPr>
            <p:custDataLst>
              <p:tags r:id="rId29"/>
            </p:custDataLst>
          </p:nvPr>
        </p:nvSpPr>
        <p:spPr>
          <a:xfrm rot="17880000">
            <a:off x="3411220" y="116903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H3K27me3_HS_rep2</a:t>
            </a:r>
            <a:endParaRPr lang="en-US" altLang="zh-CN" sz="1200">
              <a:latin typeface="Arial" panose="020B0604020202020204" pitchFamily="34" charset="0"/>
              <a:cs typeface="Arial" panose="020B0604020202020204" pitchFamily="34" charset="0"/>
            </a:endParaRPr>
          </a:p>
        </p:txBody>
      </p:sp>
      <p:sp>
        <p:nvSpPr>
          <p:cNvPr id="21" name="文本框 20"/>
          <p:cNvSpPr txBox="1"/>
          <p:nvPr>
            <p:custDataLst>
              <p:tags r:id="rId30"/>
            </p:custDataLst>
          </p:nvPr>
        </p:nvSpPr>
        <p:spPr>
          <a:xfrm rot="17880000">
            <a:off x="3819525" y="115951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H3K27ac_WT_rep1</a:t>
            </a:r>
            <a:endParaRPr lang="en-US" altLang="zh-CN" sz="1200">
              <a:latin typeface="Arial" panose="020B0604020202020204" pitchFamily="34" charset="0"/>
              <a:cs typeface="Arial" panose="020B0604020202020204" pitchFamily="34" charset="0"/>
            </a:endParaRPr>
          </a:p>
        </p:txBody>
      </p:sp>
      <p:sp>
        <p:nvSpPr>
          <p:cNvPr id="22" name="文本框 21"/>
          <p:cNvSpPr txBox="1"/>
          <p:nvPr>
            <p:custDataLst>
              <p:tags r:id="rId31"/>
            </p:custDataLst>
          </p:nvPr>
        </p:nvSpPr>
        <p:spPr>
          <a:xfrm rot="17880000">
            <a:off x="4197985" y="115887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H3K27ac_WT_rep2</a:t>
            </a:r>
            <a:endParaRPr lang="en-US" altLang="zh-CN" sz="1200">
              <a:latin typeface="Arial" panose="020B0604020202020204" pitchFamily="34" charset="0"/>
              <a:cs typeface="Arial" panose="020B0604020202020204" pitchFamily="34" charset="0"/>
            </a:endParaRPr>
          </a:p>
        </p:txBody>
      </p:sp>
      <p:sp>
        <p:nvSpPr>
          <p:cNvPr id="23" name="文本框 22"/>
          <p:cNvSpPr txBox="1"/>
          <p:nvPr>
            <p:custDataLst>
              <p:tags r:id="rId32"/>
            </p:custDataLst>
          </p:nvPr>
        </p:nvSpPr>
        <p:spPr>
          <a:xfrm rot="17880000">
            <a:off x="4577715" y="115887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H3K27ac_HS_rep1</a:t>
            </a:r>
            <a:endParaRPr lang="en-US" altLang="zh-CN" sz="1200">
              <a:latin typeface="Arial" panose="020B0604020202020204" pitchFamily="34" charset="0"/>
              <a:cs typeface="Arial" panose="020B0604020202020204" pitchFamily="34" charset="0"/>
            </a:endParaRPr>
          </a:p>
        </p:txBody>
      </p:sp>
      <p:sp>
        <p:nvSpPr>
          <p:cNvPr id="24" name="文本框 23"/>
          <p:cNvSpPr txBox="1"/>
          <p:nvPr>
            <p:custDataLst>
              <p:tags r:id="rId33"/>
            </p:custDataLst>
          </p:nvPr>
        </p:nvSpPr>
        <p:spPr>
          <a:xfrm rot="17880000">
            <a:off x="4918075" y="116014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H3K27ac_HS_rep2</a:t>
            </a:r>
            <a:endParaRPr lang="en-US" altLang="zh-CN" sz="1200">
              <a:latin typeface="Arial" panose="020B0604020202020204" pitchFamily="34" charset="0"/>
              <a:cs typeface="Arial" panose="020B0604020202020204" pitchFamily="34" charset="0"/>
            </a:endParaRPr>
          </a:p>
        </p:txBody>
      </p:sp>
      <p:sp>
        <p:nvSpPr>
          <p:cNvPr id="25" name="文本框 24"/>
          <p:cNvSpPr txBox="1"/>
          <p:nvPr>
            <p:custDataLst>
              <p:tags r:id="rId34"/>
            </p:custDataLst>
          </p:nvPr>
        </p:nvSpPr>
        <p:spPr>
          <a:xfrm rot="17880000">
            <a:off x="5295265" y="117919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II_WT_rep1</a:t>
            </a:r>
            <a:endParaRPr lang="en-US" altLang="zh-CN" sz="1200">
              <a:latin typeface="Arial" panose="020B0604020202020204" pitchFamily="34" charset="0"/>
              <a:cs typeface="Arial" panose="020B0604020202020204" pitchFamily="34" charset="0"/>
            </a:endParaRPr>
          </a:p>
        </p:txBody>
      </p:sp>
      <p:sp>
        <p:nvSpPr>
          <p:cNvPr id="31" name="文本框 30"/>
          <p:cNvSpPr txBox="1"/>
          <p:nvPr>
            <p:custDataLst>
              <p:tags r:id="rId35"/>
            </p:custDataLst>
          </p:nvPr>
        </p:nvSpPr>
        <p:spPr>
          <a:xfrm rot="17880000">
            <a:off x="5676900" y="1175385"/>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II_WT_rep2</a:t>
            </a:r>
            <a:endParaRPr lang="en-US" altLang="zh-CN" sz="1200">
              <a:latin typeface="Arial" panose="020B0604020202020204" pitchFamily="34" charset="0"/>
              <a:cs typeface="Arial" panose="020B0604020202020204" pitchFamily="34" charset="0"/>
            </a:endParaRPr>
          </a:p>
        </p:txBody>
      </p:sp>
      <p:sp>
        <p:nvSpPr>
          <p:cNvPr id="32" name="文本框 31"/>
          <p:cNvSpPr txBox="1"/>
          <p:nvPr>
            <p:custDataLst>
              <p:tags r:id="rId36"/>
            </p:custDataLst>
          </p:nvPr>
        </p:nvSpPr>
        <p:spPr>
          <a:xfrm rot="17880000">
            <a:off x="6043295" y="1176655"/>
            <a:ext cx="1679575" cy="275590"/>
          </a:xfrm>
          <a:prstGeom prst="rect">
            <a:avLst/>
          </a:prstGeom>
          <a:noFill/>
        </p:spPr>
        <p:txBody>
          <a:bodyPr wrap="square" rtlCol="0">
            <a:spAutoFit/>
          </a:bodyPr>
          <a:lstStyle/>
          <a:p>
            <a:r>
              <a:rPr lang="en-US" altLang="zh-CN" sz="1200" dirty="0">
                <a:latin typeface="Arial" panose="020B0604020202020204" pitchFamily="34" charset="0"/>
                <a:cs typeface="Arial" panose="020B0604020202020204" pitchFamily="34" charset="0"/>
              </a:rPr>
              <a:t>RNAP II_HS_rep1</a:t>
            </a:r>
            <a:endParaRPr lang="en-US" altLang="zh-CN" sz="1200" dirty="0">
              <a:latin typeface="Arial" panose="020B0604020202020204" pitchFamily="34" charset="0"/>
              <a:cs typeface="Arial" panose="020B0604020202020204" pitchFamily="34" charset="0"/>
            </a:endParaRPr>
          </a:p>
        </p:txBody>
      </p:sp>
      <p:sp>
        <p:nvSpPr>
          <p:cNvPr id="33" name="文本框 32"/>
          <p:cNvSpPr txBox="1"/>
          <p:nvPr>
            <p:custDataLst>
              <p:tags r:id="rId37"/>
            </p:custDataLst>
          </p:nvPr>
        </p:nvSpPr>
        <p:spPr>
          <a:xfrm rot="17880000">
            <a:off x="6436995" y="1176020"/>
            <a:ext cx="16795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RNAP II_HS_rep2</a:t>
            </a:r>
            <a:endParaRPr lang="en-US" altLang="zh-CN" sz="1200">
              <a:latin typeface="Arial" panose="020B0604020202020204" pitchFamily="34" charset="0"/>
              <a:cs typeface="Arial" panose="020B0604020202020204" pitchFamily="34" charset="0"/>
            </a:endParaRPr>
          </a:p>
        </p:txBody>
      </p:sp>
      <p:sp>
        <p:nvSpPr>
          <p:cNvPr id="35" name="灯片编号占位符 3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2286635" y="802640"/>
            <a:ext cx="2508250" cy="242570"/>
          </a:xfrm>
          <a:prstGeom prst="rect">
            <a:avLst/>
          </a:prstGeom>
          <a:noFill/>
        </p:spPr>
        <p:txBody>
          <a:bodyPr wrap="square" rtlCol="0" anchor="t">
            <a:noAutofit/>
          </a:bodyPr>
          <a:lstStyle/>
          <a:p>
            <a:r>
              <a:rPr lang="zh-CN" altLang="en-US" sz="1200">
                <a:latin typeface="Arial" panose="020B0604020202020204" pitchFamily="34" charset="0"/>
                <a:cs typeface="Arial" panose="020B0604020202020204" pitchFamily="34" charset="0"/>
                <a:sym typeface="+mn-ea"/>
              </a:rPr>
              <a:t>chr2R:6022306-6052385</a:t>
            </a:r>
            <a:r>
              <a:rPr lang="en-US" altLang="zh-CN" sz="1200">
                <a:latin typeface="Arial" panose="020B0604020202020204" pitchFamily="34" charset="0"/>
                <a:cs typeface="Arial" panose="020B0604020202020204" pitchFamily="34" charset="0"/>
                <a:sym typeface="+mn-ea"/>
              </a:rPr>
              <a:t> (30Kb)</a:t>
            </a:r>
            <a:endParaRPr lang="en-US" altLang="zh-CN" sz="1200">
              <a:latin typeface="Arial" panose="020B0604020202020204" pitchFamily="34" charset="0"/>
              <a:cs typeface="Arial" panose="020B0604020202020204" pitchFamily="34" charset="0"/>
              <a:sym typeface="+mn-ea"/>
            </a:endParaRPr>
          </a:p>
        </p:txBody>
      </p:sp>
      <p:sp>
        <p:nvSpPr>
          <p:cNvPr id="5" name="文本框 4"/>
          <p:cNvSpPr txBox="1"/>
          <p:nvPr>
            <p:custDataLst>
              <p:tags r:id="rId2"/>
            </p:custDataLst>
          </p:nvPr>
        </p:nvSpPr>
        <p:spPr>
          <a:xfrm>
            <a:off x="1654175" y="1183640"/>
            <a:ext cx="738505" cy="24257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Genes</a:t>
            </a:r>
            <a:endParaRPr lang="en-US" altLang="zh-CN" sz="1200">
              <a:latin typeface="Arial" panose="020B0604020202020204" pitchFamily="34" charset="0"/>
              <a:cs typeface="Arial" panose="020B0604020202020204" pitchFamily="34" charset="0"/>
            </a:endParaRPr>
          </a:p>
        </p:txBody>
      </p:sp>
      <p:sp>
        <p:nvSpPr>
          <p:cNvPr id="7" name="文本框 6"/>
          <p:cNvSpPr txBox="1"/>
          <p:nvPr>
            <p:custDataLst>
              <p:tags r:id="rId3"/>
            </p:custDataLst>
          </p:nvPr>
        </p:nvSpPr>
        <p:spPr>
          <a:xfrm rot="16200000">
            <a:off x="1125220" y="2020570"/>
            <a:ext cx="1414145" cy="234315"/>
          </a:xfrm>
          <a:prstGeom prst="rect">
            <a:avLst/>
          </a:prstGeom>
          <a:noFill/>
        </p:spPr>
        <p:txBody>
          <a:bodyPr wrap="square" rtlCol="0">
            <a:noAutofit/>
          </a:bodyPr>
          <a:lstStyle/>
          <a:p>
            <a:r>
              <a:rPr lang="en-US" altLang="zh-CN" sz="1200">
                <a:solidFill>
                  <a:srgbClr val="4B752E"/>
                </a:solidFill>
                <a:latin typeface="Arial" panose="020B0604020202020204" pitchFamily="34" charset="0"/>
                <a:cs typeface="Arial" panose="020B0604020202020204" pitchFamily="34" charset="0"/>
              </a:rPr>
              <a:t>H3K27me3_WT</a:t>
            </a:r>
            <a:endParaRPr lang="en-US" altLang="zh-CN" sz="1200">
              <a:solidFill>
                <a:srgbClr val="4B752E"/>
              </a:solidFill>
              <a:latin typeface="Arial" panose="020B0604020202020204" pitchFamily="34" charset="0"/>
              <a:cs typeface="Arial" panose="020B0604020202020204" pitchFamily="34" charset="0"/>
            </a:endParaRPr>
          </a:p>
        </p:txBody>
      </p:sp>
      <p:sp>
        <p:nvSpPr>
          <p:cNvPr id="8" name="文本框 7"/>
          <p:cNvSpPr txBox="1"/>
          <p:nvPr>
            <p:custDataLst>
              <p:tags r:id="rId4"/>
            </p:custDataLst>
          </p:nvPr>
        </p:nvSpPr>
        <p:spPr>
          <a:xfrm rot="16200000">
            <a:off x="1193800" y="3625850"/>
            <a:ext cx="1277620" cy="234315"/>
          </a:xfrm>
          <a:prstGeom prst="rect">
            <a:avLst/>
          </a:prstGeom>
          <a:noFill/>
        </p:spPr>
        <p:txBody>
          <a:bodyPr wrap="square" rtlCol="0">
            <a:noAutofit/>
          </a:bodyPr>
          <a:lstStyle/>
          <a:p>
            <a:r>
              <a:rPr lang="en-US" altLang="zh-CN" sz="1200">
                <a:solidFill>
                  <a:srgbClr val="F50CB8"/>
                </a:solidFill>
                <a:latin typeface="Arial" panose="020B0604020202020204" pitchFamily="34" charset="0"/>
                <a:cs typeface="Arial" panose="020B0604020202020204" pitchFamily="34" charset="0"/>
              </a:rPr>
              <a:t>H3K27ac_WT</a:t>
            </a:r>
            <a:endParaRPr lang="en-US" altLang="zh-CN" sz="1200">
              <a:solidFill>
                <a:srgbClr val="F50CB8"/>
              </a:solidFill>
              <a:latin typeface="Arial" panose="020B0604020202020204" pitchFamily="34" charset="0"/>
              <a:cs typeface="Arial" panose="020B0604020202020204" pitchFamily="34" charset="0"/>
            </a:endParaRPr>
          </a:p>
        </p:txBody>
      </p:sp>
      <p:sp>
        <p:nvSpPr>
          <p:cNvPr id="6" name="文本框 5"/>
          <p:cNvSpPr txBox="1"/>
          <p:nvPr>
            <p:custDataLst>
              <p:tags r:id="rId5"/>
            </p:custDataLst>
          </p:nvPr>
        </p:nvSpPr>
        <p:spPr>
          <a:xfrm rot="16200000">
            <a:off x="1332865" y="5123180"/>
            <a:ext cx="1033780" cy="234315"/>
          </a:xfrm>
          <a:prstGeom prst="rect">
            <a:avLst/>
          </a:prstGeom>
          <a:noFill/>
        </p:spPr>
        <p:txBody>
          <a:bodyPr wrap="square" rtlCol="0">
            <a:noAutofit/>
          </a:bodyPr>
          <a:lstStyle/>
          <a:p>
            <a:r>
              <a:rPr lang="en-US" altLang="zh-CN" sz="1200">
                <a:solidFill>
                  <a:srgbClr val="1087F4"/>
                </a:solidFill>
                <a:latin typeface="Arial" panose="020B0604020202020204" pitchFamily="34" charset="0"/>
                <a:cs typeface="Arial" panose="020B0604020202020204" pitchFamily="34" charset="0"/>
              </a:rPr>
              <a:t>RNAPII_WT</a:t>
            </a:r>
            <a:endParaRPr lang="en-US" altLang="zh-CN" sz="1200">
              <a:solidFill>
                <a:srgbClr val="1087F4"/>
              </a:solidFill>
              <a:latin typeface="Arial" panose="020B0604020202020204" pitchFamily="34" charset="0"/>
              <a:cs typeface="Arial" panose="020B0604020202020204" pitchFamily="34" charset="0"/>
            </a:endParaRPr>
          </a:p>
        </p:txBody>
      </p:sp>
      <p:sp>
        <p:nvSpPr>
          <p:cNvPr id="14" name="文本框 13"/>
          <p:cNvSpPr txBox="1"/>
          <p:nvPr>
            <p:custDataLst>
              <p:tags r:id="rId6"/>
            </p:custDataLst>
          </p:nvPr>
        </p:nvSpPr>
        <p:spPr>
          <a:xfrm>
            <a:off x="1654175" y="5985510"/>
            <a:ext cx="861060" cy="24257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RNA-seq</a:t>
            </a:r>
            <a:endParaRPr lang="en-US" altLang="zh-CN" sz="1200">
              <a:latin typeface="Arial" panose="020B0604020202020204" pitchFamily="34" charset="0"/>
              <a:cs typeface="Arial" panose="020B0604020202020204" pitchFamily="34" charset="0"/>
            </a:endParaRPr>
          </a:p>
        </p:txBody>
      </p:sp>
      <p:cxnSp>
        <p:nvCxnSpPr>
          <p:cNvPr id="15" name="直接连接符 14"/>
          <p:cNvCxnSpPr/>
          <p:nvPr>
            <p:custDataLst>
              <p:tags r:id="rId7"/>
            </p:custDataLst>
          </p:nvPr>
        </p:nvCxnSpPr>
        <p:spPr>
          <a:xfrm>
            <a:off x="2000250" y="1711960"/>
            <a:ext cx="0" cy="1040765"/>
          </a:xfrm>
          <a:prstGeom prst="line">
            <a:avLst/>
          </a:prstGeom>
          <a:ln w="19050" cap="rnd">
            <a:solidFill>
              <a:srgbClr val="4D7731"/>
            </a:solidFill>
            <a:round/>
          </a:ln>
        </p:spPr>
        <p:style>
          <a:lnRef idx="0">
            <a:srgbClr val="FFFFFF"/>
          </a:lnRef>
          <a:fillRef idx="0">
            <a:srgbClr val="FFFFFF"/>
          </a:fillRef>
          <a:effectRef idx="0">
            <a:srgbClr val="FFFFFF"/>
          </a:effectRef>
          <a:fontRef idx="minor">
            <a:schemeClr val="tx1"/>
          </a:fontRef>
        </p:style>
      </p:cxnSp>
      <p:cxnSp>
        <p:nvCxnSpPr>
          <p:cNvPr id="16" name="直接连接符 15"/>
          <p:cNvCxnSpPr/>
          <p:nvPr>
            <p:custDataLst>
              <p:tags r:id="rId8"/>
            </p:custDataLst>
          </p:nvPr>
        </p:nvCxnSpPr>
        <p:spPr>
          <a:xfrm>
            <a:off x="1996440" y="3368675"/>
            <a:ext cx="3175" cy="941705"/>
          </a:xfrm>
          <a:prstGeom prst="line">
            <a:avLst/>
          </a:prstGeom>
          <a:ln w="19050" cap="rnd">
            <a:solidFill>
              <a:srgbClr val="F50CB8"/>
            </a:solidFill>
            <a:round/>
          </a:ln>
        </p:spPr>
        <p:style>
          <a:lnRef idx="0">
            <a:srgbClr val="FFFFFF"/>
          </a:lnRef>
          <a:fillRef idx="0">
            <a:srgbClr val="FFFFFF"/>
          </a:fillRef>
          <a:effectRef idx="0">
            <a:srgbClr val="FFFFFF"/>
          </a:effectRef>
          <a:fontRef idx="minor">
            <a:schemeClr val="tx1"/>
          </a:fontRef>
        </p:style>
      </p:cxnSp>
      <p:cxnSp>
        <p:nvCxnSpPr>
          <p:cNvPr id="17" name="直接连接符 16"/>
          <p:cNvCxnSpPr/>
          <p:nvPr>
            <p:custDataLst>
              <p:tags r:id="rId9"/>
            </p:custDataLst>
          </p:nvPr>
        </p:nvCxnSpPr>
        <p:spPr>
          <a:xfrm>
            <a:off x="2017395" y="4775200"/>
            <a:ext cx="0" cy="914400"/>
          </a:xfrm>
          <a:prstGeom prst="line">
            <a:avLst/>
          </a:prstGeom>
          <a:ln w="19050" cap="rnd">
            <a:solidFill>
              <a:srgbClr val="1288F4"/>
            </a:solidFill>
            <a:round/>
          </a:ln>
        </p:spPr>
        <p:style>
          <a:lnRef idx="0">
            <a:srgbClr val="FFFFFF"/>
          </a:lnRef>
          <a:fillRef idx="0">
            <a:srgbClr val="FFFFFF"/>
          </a:fillRef>
          <a:effectRef idx="0">
            <a:srgbClr val="FFFFFF"/>
          </a:effectRef>
          <a:fontRef idx="minor">
            <a:schemeClr val="tx1"/>
          </a:fontRef>
        </p:style>
      </p:cxnSp>
      <p:sp>
        <p:nvSpPr>
          <p:cNvPr id="18" name="文本框 17"/>
          <p:cNvSpPr txBox="1"/>
          <p:nvPr>
            <p:custDataLst>
              <p:tags r:id="rId10"/>
            </p:custDataLst>
          </p:nvPr>
        </p:nvSpPr>
        <p:spPr>
          <a:xfrm>
            <a:off x="1950085" y="1711960"/>
            <a:ext cx="537845" cy="242570"/>
          </a:xfrm>
          <a:prstGeom prst="rect">
            <a:avLst/>
          </a:prstGeom>
          <a:noFill/>
        </p:spPr>
        <p:txBody>
          <a:bodyPr wrap="square" rtlCol="0">
            <a:noAutofit/>
          </a:bodyPr>
          <a:lstStyle/>
          <a:p>
            <a:r>
              <a:rPr lang="en-US" altLang="zh-CN" sz="1000">
                <a:solidFill>
                  <a:srgbClr val="4D7731"/>
                </a:solidFill>
                <a:latin typeface="Arial" panose="020B0604020202020204" pitchFamily="34" charset="0"/>
                <a:cs typeface="Arial" panose="020B0604020202020204" pitchFamily="34" charset="0"/>
              </a:rPr>
              <a:t>rep1</a:t>
            </a:r>
            <a:endParaRPr lang="en-US" altLang="zh-CN" sz="1000">
              <a:solidFill>
                <a:srgbClr val="4D7731"/>
              </a:solidFill>
              <a:latin typeface="Arial" panose="020B0604020202020204" pitchFamily="34" charset="0"/>
              <a:cs typeface="Arial" panose="020B0604020202020204" pitchFamily="34" charset="0"/>
            </a:endParaRPr>
          </a:p>
        </p:txBody>
      </p:sp>
      <p:sp>
        <p:nvSpPr>
          <p:cNvPr id="19" name="文本框 18"/>
          <p:cNvSpPr txBox="1"/>
          <p:nvPr>
            <p:custDataLst>
              <p:tags r:id="rId11"/>
            </p:custDataLst>
          </p:nvPr>
        </p:nvSpPr>
        <p:spPr>
          <a:xfrm>
            <a:off x="1950085" y="2453640"/>
            <a:ext cx="537845" cy="242570"/>
          </a:xfrm>
          <a:prstGeom prst="rect">
            <a:avLst/>
          </a:prstGeom>
          <a:noFill/>
        </p:spPr>
        <p:txBody>
          <a:bodyPr wrap="square" rtlCol="0">
            <a:noAutofit/>
          </a:bodyPr>
          <a:lstStyle/>
          <a:p>
            <a:r>
              <a:rPr lang="en-US" altLang="zh-CN" sz="1000">
                <a:solidFill>
                  <a:srgbClr val="4D7731"/>
                </a:solidFill>
                <a:latin typeface="Arial" panose="020B0604020202020204" pitchFamily="34" charset="0"/>
                <a:cs typeface="Arial" panose="020B0604020202020204" pitchFamily="34" charset="0"/>
              </a:rPr>
              <a:t>rep2</a:t>
            </a:r>
            <a:endParaRPr lang="en-US" altLang="zh-CN" sz="1000">
              <a:solidFill>
                <a:srgbClr val="4D7731"/>
              </a:solidFill>
              <a:latin typeface="Arial" panose="020B0604020202020204" pitchFamily="34" charset="0"/>
              <a:cs typeface="Arial" panose="020B0604020202020204" pitchFamily="34" charset="0"/>
            </a:endParaRPr>
          </a:p>
        </p:txBody>
      </p:sp>
      <p:sp>
        <p:nvSpPr>
          <p:cNvPr id="20" name="文本框 19"/>
          <p:cNvSpPr txBox="1"/>
          <p:nvPr>
            <p:custDataLst>
              <p:tags r:id="rId12"/>
            </p:custDataLst>
          </p:nvPr>
        </p:nvSpPr>
        <p:spPr>
          <a:xfrm>
            <a:off x="1992630" y="3260725"/>
            <a:ext cx="537845" cy="242570"/>
          </a:xfrm>
          <a:prstGeom prst="rect">
            <a:avLst/>
          </a:prstGeom>
          <a:noFill/>
        </p:spPr>
        <p:txBody>
          <a:bodyPr wrap="square" rtlCol="0">
            <a:noAutofit/>
          </a:bodyPr>
          <a:lstStyle/>
          <a:p>
            <a:r>
              <a:rPr lang="en-US" altLang="zh-CN" sz="1000">
                <a:solidFill>
                  <a:srgbClr val="F50AB8"/>
                </a:solidFill>
                <a:latin typeface="Arial" panose="020B0604020202020204" pitchFamily="34" charset="0"/>
                <a:cs typeface="Arial" panose="020B0604020202020204" pitchFamily="34" charset="0"/>
              </a:rPr>
              <a:t>rep1</a:t>
            </a:r>
            <a:endParaRPr lang="en-US" altLang="zh-CN" sz="1000">
              <a:solidFill>
                <a:srgbClr val="F50AB8"/>
              </a:solidFill>
              <a:latin typeface="Arial" panose="020B0604020202020204" pitchFamily="34" charset="0"/>
              <a:cs typeface="Arial" panose="020B0604020202020204" pitchFamily="34" charset="0"/>
            </a:endParaRPr>
          </a:p>
        </p:txBody>
      </p:sp>
      <p:sp>
        <p:nvSpPr>
          <p:cNvPr id="21" name="文本框 20"/>
          <p:cNvSpPr txBox="1"/>
          <p:nvPr>
            <p:custDataLst>
              <p:tags r:id="rId13"/>
            </p:custDataLst>
          </p:nvPr>
        </p:nvSpPr>
        <p:spPr>
          <a:xfrm>
            <a:off x="1979295" y="4067810"/>
            <a:ext cx="537845" cy="242570"/>
          </a:xfrm>
          <a:prstGeom prst="rect">
            <a:avLst/>
          </a:prstGeom>
          <a:noFill/>
        </p:spPr>
        <p:txBody>
          <a:bodyPr wrap="square" rtlCol="0">
            <a:noAutofit/>
          </a:bodyPr>
          <a:lstStyle/>
          <a:p>
            <a:r>
              <a:rPr lang="en-US" altLang="zh-CN" sz="1000">
                <a:solidFill>
                  <a:srgbClr val="F50AB8"/>
                </a:solidFill>
                <a:latin typeface="Arial" panose="020B0604020202020204" pitchFamily="34" charset="0"/>
                <a:cs typeface="Arial" panose="020B0604020202020204" pitchFamily="34" charset="0"/>
              </a:rPr>
              <a:t>rep2</a:t>
            </a:r>
            <a:endParaRPr lang="en-US" altLang="zh-CN" sz="1000">
              <a:solidFill>
                <a:srgbClr val="F50AB8"/>
              </a:solidFill>
              <a:latin typeface="Arial" panose="020B0604020202020204" pitchFamily="34" charset="0"/>
              <a:cs typeface="Arial" panose="020B0604020202020204" pitchFamily="34" charset="0"/>
            </a:endParaRPr>
          </a:p>
        </p:txBody>
      </p:sp>
      <p:sp>
        <p:nvSpPr>
          <p:cNvPr id="22" name="文本框 21"/>
          <p:cNvSpPr txBox="1"/>
          <p:nvPr>
            <p:custDataLst>
              <p:tags r:id="rId14"/>
            </p:custDataLst>
          </p:nvPr>
        </p:nvSpPr>
        <p:spPr>
          <a:xfrm>
            <a:off x="1997710" y="4723765"/>
            <a:ext cx="537845" cy="242570"/>
          </a:xfrm>
          <a:prstGeom prst="rect">
            <a:avLst/>
          </a:prstGeom>
          <a:noFill/>
        </p:spPr>
        <p:txBody>
          <a:bodyPr wrap="square" rtlCol="0">
            <a:noAutofit/>
          </a:bodyPr>
          <a:lstStyle/>
          <a:p>
            <a:r>
              <a:rPr lang="en-US" altLang="zh-CN" sz="1000">
                <a:solidFill>
                  <a:srgbClr val="1087F4"/>
                </a:solidFill>
                <a:latin typeface="Arial" panose="020B0604020202020204" pitchFamily="34" charset="0"/>
                <a:cs typeface="Arial" panose="020B0604020202020204" pitchFamily="34" charset="0"/>
              </a:rPr>
              <a:t>rep1</a:t>
            </a:r>
            <a:endParaRPr lang="en-US" altLang="zh-CN" sz="1000">
              <a:solidFill>
                <a:srgbClr val="1087F4"/>
              </a:solidFill>
              <a:latin typeface="Arial" panose="020B0604020202020204" pitchFamily="34" charset="0"/>
              <a:cs typeface="Arial" panose="020B0604020202020204" pitchFamily="34" charset="0"/>
            </a:endParaRPr>
          </a:p>
        </p:txBody>
      </p:sp>
      <p:sp>
        <p:nvSpPr>
          <p:cNvPr id="23" name="文本框 22"/>
          <p:cNvSpPr txBox="1"/>
          <p:nvPr>
            <p:custDataLst>
              <p:tags r:id="rId15"/>
            </p:custDataLst>
          </p:nvPr>
        </p:nvSpPr>
        <p:spPr>
          <a:xfrm>
            <a:off x="1984375" y="5539105"/>
            <a:ext cx="537845" cy="242570"/>
          </a:xfrm>
          <a:prstGeom prst="rect">
            <a:avLst/>
          </a:prstGeom>
          <a:noFill/>
        </p:spPr>
        <p:txBody>
          <a:bodyPr wrap="square" rtlCol="0">
            <a:noAutofit/>
          </a:bodyPr>
          <a:lstStyle/>
          <a:p>
            <a:r>
              <a:rPr lang="en-US" altLang="zh-CN" sz="1000">
                <a:solidFill>
                  <a:srgbClr val="1087F4"/>
                </a:solidFill>
                <a:latin typeface="Arial" panose="020B0604020202020204" pitchFamily="34" charset="0"/>
                <a:cs typeface="Arial" panose="020B0604020202020204" pitchFamily="34" charset="0"/>
              </a:rPr>
              <a:t>rep2</a:t>
            </a:r>
            <a:endParaRPr lang="en-US" altLang="zh-CN" sz="1000">
              <a:solidFill>
                <a:srgbClr val="1087F4"/>
              </a:solidFill>
              <a:latin typeface="Arial" panose="020B0604020202020204" pitchFamily="34" charset="0"/>
              <a:cs typeface="Arial" panose="020B0604020202020204" pitchFamily="34" charset="0"/>
            </a:endParaRPr>
          </a:p>
        </p:txBody>
      </p:sp>
      <p:pic>
        <p:nvPicPr>
          <p:cNvPr id="36" name="图片 35"/>
          <p:cNvPicPr>
            <a:picLocks noChangeAspect="1"/>
          </p:cNvPicPr>
          <p:nvPr>
            <p:custDataLst>
              <p:tags r:id="rId16"/>
            </p:custDataLst>
          </p:nvPr>
        </p:nvPicPr>
        <p:blipFill>
          <a:blip r:embed="rId17"/>
          <a:stretch>
            <a:fillRect/>
          </a:stretch>
        </p:blipFill>
        <p:spPr>
          <a:xfrm>
            <a:off x="2356485" y="1183640"/>
            <a:ext cx="2411095" cy="5113655"/>
          </a:xfrm>
          <a:prstGeom prst="rect">
            <a:avLst/>
          </a:prstGeom>
        </p:spPr>
      </p:pic>
      <p:sp>
        <p:nvSpPr>
          <p:cNvPr id="37" name="文本框 36"/>
          <p:cNvSpPr txBox="1"/>
          <p:nvPr>
            <p:custDataLst>
              <p:tags r:id="rId18"/>
            </p:custDataLst>
          </p:nvPr>
        </p:nvSpPr>
        <p:spPr>
          <a:xfrm>
            <a:off x="2353945" y="152654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38" name="文本框 37"/>
          <p:cNvSpPr txBox="1"/>
          <p:nvPr>
            <p:custDataLst>
              <p:tags r:id="rId19"/>
            </p:custDataLst>
          </p:nvPr>
        </p:nvSpPr>
        <p:spPr>
          <a:xfrm>
            <a:off x="2339975" y="1961515"/>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39" name="文本框 38"/>
          <p:cNvSpPr txBox="1"/>
          <p:nvPr>
            <p:custDataLst>
              <p:tags r:id="rId20"/>
            </p:custDataLst>
          </p:nvPr>
        </p:nvSpPr>
        <p:spPr>
          <a:xfrm>
            <a:off x="2346960" y="223520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40" name="文本框 39"/>
          <p:cNvSpPr txBox="1"/>
          <p:nvPr>
            <p:custDataLst>
              <p:tags r:id="rId21"/>
            </p:custDataLst>
          </p:nvPr>
        </p:nvSpPr>
        <p:spPr>
          <a:xfrm>
            <a:off x="2339975" y="2684780"/>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9" name="文本框 8"/>
          <p:cNvSpPr txBox="1"/>
          <p:nvPr>
            <p:custDataLst>
              <p:tags r:id="rId22"/>
            </p:custDataLst>
          </p:nvPr>
        </p:nvSpPr>
        <p:spPr>
          <a:xfrm>
            <a:off x="2356485" y="291973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42" name="文本框 41"/>
          <p:cNvSpPr txBox="1"/>
          <p:nvPr>
            <p:custDataLst>
              <p:tags r:id="rId23"/>
            </p:custDataLst>
          </p:nvPr>
        </p:nvSpPr>
        <p:spPr>
          <a:xfrm>
            <a:off x="2346960" y="3407410"/>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24" name="文本框 23"/>
          <p:cNvSpPr txBox="1"/>
          <p:nvPr>
            <p:custDataLst>
              <p:tags r:id="rId24"/>
            </p:custDataLst>
          </p:nvPr>
        </p:nvSpPr>
        <p:spPr>
          <a:xfrm>
            <a:off x="2356485" y="367538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25" name="文本框 24"/>
          <p:cNvSpPr txBox="1"/>
          <p:nvPr>
            <p:custDataLst>
              <p:tags r:id="rId25"/>
            </p:custDataLst>
          </p:nvPr>
        </p:nvSpPr>
        <p:spPr>
          <a:xfrm>
            <a:off x="2339975" y="4110355"/>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26" name="文本框 25"/>
          <p:cNvSpPr txBox="1"/>
          <p:nvPr>
            <p:custDataLst>
              <p:tags r:id="rId26"/>
            </p:custDataLst>
          </p:nvPr>
        </p:nvSpPr>
        <p:spPr>
          <a:xfrm>
            <a:off x="2356485" y="4392295"/>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27" name="文本框 26"/>
          <p:cNvSpPr txBox="1"/>
          <p:nvPr>
            <p:custDataLst>
              <p:tags r:id="rId27"/>
            </p:custDataLst>
          </p:nvPr>
        </p:nvSpPr>
        <p:spPr>
          <a:xfrm>
            <a:off x="2349500" y="4928235"/>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31" name="文本框 30"/>
          <p:cNvSpPr txBox="1"/>
          <p:nvPr>
            <p:custDataLst>
              <p:tags r:id="rId28"/>
            </p:custDataLst>
          </p:nvPr>
        </p:nvSpPr>
        <p:spPr>
          <a:xfrm>
            <a:off x="2356485" y="524256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32" name="文本框 31"/>
          <p:cNvSpPr txBox="1"/>
          <p:nvPr>
            <p:custDataLst>
              <p:tags r:id="rId29"/>
            </p:custDataLst>
          </p:nvPr>
        </p:nvSpPr>
        <p:spPr>
          <a:xfrm>
            <a:off x="2346960" y="5740400"/>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33" name="文本框 32"/>
          <p:cNvSpPr txBox="1"/>
          <p:nvPr>
            <p:custDataLst>
              <p:tags r:id="rId30"/>
            </p:custDataLst>
          </p:nvPr>
        </p:nvSpPr>
        <p:spPr>
          <a:xfrm>
            <a:off x="5383530" y="1183640"/>
            <a:ext cx="67754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Genes</a:t>
            </a:r>
            <a:endParaRPr lang="en-US" altLang="zh-CN" sz="1200">
              <a:latin typeface="Arial" panose="020B0604020202020204" pitchFamily="34" charset="0"/>
              <a:cs typeface="Arial" panose="020B0604020202020204" pitchFamily="34" charset="0"/>
            </a:endParaRPr>
          </a:p>
        </p:txBody>
      </p:sp>
      <p:sp>
        <p:nvSpPr>
          <p:cNvPr id="34" name="文本框 33"/>
          <p:cNvSpPr txBox="1"/>
          <p:nvPr>
            <p:custDataLst>
              <p:tags r:id="rId31"/>
            </p:custDataLst>
          </p:nvPr>
        </p:nvSpPr>
        <p:spPr>
          <a:xfrm rot="16200000">
            <a:off x="4959350" y="2043430"/>
            <a:ext cx="1310005" cy="275590"/>
          </a:xfrm>
          <a:prstGeom prst="rect">
            <a:avLst/>
          </a:prstGeom>
          <a:noFill/>
        </p:spPr>
        <p:txBody>
          <a:bodyPr wrap="square" rtlCol="0">
            <a:spAutoFit/>
          </a:bodyPr>
          <a:lstStyle/>
          <a:p>
            <a:r>
              <a:rPr lang="en-US" altLang="zh-CN" sz="1200">
                <a:solidFill>
                  <a:srgbClr val="98A246"/>
                </a:solidFill>
                <a:latin typeface="Arial" panose="020B0604020202020204" pitchFamily="34" charset="0"/>
                <a:cs typeface="Arial" panose="020B0604020202020204" pitchFamily="34" charset="0"/>
              </a:rPr>
              <a:t>H3K27me3_HS</a:t>
            </a:r>
            <a:endParaRPr lang="en-US" altLang="zh-CN" sz="1200">
              <a:solidFill>
                <a:srgbClr val="98A246"/>
              </a:solidFill>
              <a:latin typeface="Arial" panose="020B0604020202020204" pitchFamily="34" charset="0"/>
              <a:cs typeface="Arial" panose="020B0604020202020204" pitchFamily="34" charset="0"/>
            </a:endParaRPr>
          </a:p>
        </p:txBody>
      </p:sp>
      <p:sp>
        <p:nvSpPr>
          <p:cNvPr id="35" name="文本框 34"/>
          <p:cNvSpPr txBox="1"/>
          <p:nvPr>
            <p:custDataLst>
              <p:tags r:id="rId32"/>
            </p:custDataLst>
          </p:nvPr>
        </p:nvSpPr>
        <p:spPr>
          <a:xfrm rot="16200000">
            <a:off x="5038725" y="3721735"/>
            <a:ext cx="1151890" cy="275590"/>
          </a:xfrm>
          <a:prstGeom prst="rect">
            <a:avLst/>
          </a:prstGeom>
          <a:noFill/>
        </p:spPr>
        <p:txBody>
          <a:bodyPr wrap="square" rtlCol="0">
            <a:spAutoFit/>
          </a:bodyPr>
          <a:lstStyle/>
          <a:p>
            <a:r>
              <a:rPr lang="en-US" altLang="zh-CN" sz="1200">
                <a:solidFill>
                  <a:srgbClr val="743CA6"/>
                </a:solidFill>
                <a:latin typeface="Arial" panose="020B0604020202020204" pitchFamily="34" charset="0"/>
                <a:cs typeface="Arial" panose="020B0604020202020204" pitchFamily="34" charset="0"/>
              </a:rPr>
              <a:t>H3K27ac_HS</a:t>
            </a:r>
            <a:endParaRPr lang="en-US" altLang="zh-CN" sz="1200">
              <a:solidFill>
                <a:srgbClr val="743CA6"/>
              </a:solidFill>
              <a:latin typeface="Arial" panose="020B0604020202020204" pitchFamily="34" charset="0"/>
              <a:cs typeface="Arial" panose="020B0604020202020204" pitchFamily="34" charset="0"/>
            </a:endParaRPr>
          </a:p>
        </p:txBody>
      </p:sp>
      <p:sp>
        <p:nvSpPr>
          <p:cNvPr id="62" name="文本框 61"/>
          <p:cNvSpPr txBox="1"/>
          <p:nvPr>
            <p:custDataLst>
              <p:tags r:id="rId33"/>
            </p:custDataLst>
          </p:nvPr>
        </p:nvSpPr>
        <p:spPr>
          <a:xfrm rot="16200000">
            <a:off x="5102860" y="5036185"/>
            <a:ext cx="1031240" cy="275590"/>
          </a:xfrm>
          <a:prstGeom prst="rect">
            <a:avLst/>
          </a:prstGeom>
          <a:noFill/>
        </p:spPr>
        <p:txBody>
          <a:bodyPr wrap="square" rtlCol="0">
            <a:spAutoFit/>
          </a:bodyPr>
          <a:lstStyle/>
          <a:p>
            <a:r>
              <a:rPr lang="en-US" altLang="zh-CN" sz="1200">
                <a:solidFill>
                  <a:srgbClr val="99BDCB"/>
                </a:solidFill>
                <a:latin typeface="Arial" panose="020B0604020202020204" pitchFamily="34" charset="0"/>
                <a:cs typeface="Arial" panose="020B0604020202020204" pitchFamily="34" charset="0"/>
              </a:rPr>
              <a:t>RNAPII_HS</a:t>
            </a:r>
            <a:endParaRPr lang="en-US" altLang="zh-CN" sz="1200">
              <a:solidFill>
                <a:srgbClr val="99BDCB"/>
              </a:solidFill>
              <a:latin typeface="Arial" panose="020B0604020202020204" pitchFamily="34" charset="0"/>
              <a:cs typeface="Arial" panose="020B0604020202020204" pitchFamily="34" charset="0"/>
            </a:endParaRPr>
          </a:p>
        </p:txBody>
      </p:sp>
      <p:sp>
        <p:nvSpPr>
          <p:cNvPr id="63" name="文本框 62"/>
          <p:cNvSpPr txBox="1"/>
          <p:nvPr>
            <p:custDataLst>
              <p:tags r:id="rId34"/>
            </p:custDataLst>
          </p:nvPr>
        </p:nvSpPr>
        <p:spPr>
          <a:xfrm>
            <a:off x="5383530" y="5952490"/>
            <a:ext cx="84391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RNA-seq</a:t>
            </a:r>
            <a:endParaRPr lang="en-US" altLang="zh-CN" sz="1200">
              <a:latin typeface="Arial" panose="020B0604020202020204" pitchFamily="34" charset="0"/>
              <a:cs typeface="Arial" panose="020B0604020202020204" pitchFamily="34" charset="0"/>
            </a:endParaRPr>
          </a:p>
        </p:txBody>
      </p:sp>
      <p:cxnSp>
        <p:nvCxnSpPr>
          <p:cNvPr id="64" name="直接连接符 63"/>
          <p:cNvCxnSpPr/>
          <p:nvPr>
            <p:custDataLst>
              <p:tags r:id="rId35"/>
            </p:custDataLst>
          </p:nvPr>
        </p:nvCxnSpPr>
        <p:spPr>
          <a:xfrm>
            <a:off x="5751830" y="1683385"/>
            <a:ext cx="635" cy="1069340"/>
          </a:xfrm>
          <a:prstGeom prst="line">
            <a:avLst/>
          </a:prstGeom>
          <a:ln w="19050" cap="rnd">
            <a:solidFill>
              <a:srgbClr val="98A246"/>
            </a:solidFill>
            <a:round/>
          </a:ln>
        </p:spPr>
        <p:style>
          <a:lnRef idx="0">
            <a:srgbClr val="FFFFFF"/>
          </a:lnRef>
          <a:fillRef idx="0">
            <a:srgbClr val="FFFFFF"/>
          </a:fillRef>
          <a:effectRef idx="0">
            <a:srgbClr val="FFFFFF"/>
          </a:effectRef>
          <a:fontRef idx="minor">
            <a:schemeClr val="tx1"/>
          </a:fontRef>
        </p:style>
      </p:cxnSp>
      <p:cxnSp>
        <p:nvCxnSpPr>
          <p:cNvPr id="65" name="直接连接符 64"/>
          <p:cNvCxnSpPr/>
          <p:nvPr>
            <p:custDataLst>
              <p:tags r:id="rId36"/>
            </p:custDataLst>
          </p:nvPr>
        </p:nvCxnSpPr>
        <p:spPr>
          <a:xfrm>
            <a:off x="5756275" y="3407410"/>
            <a:ext cx="0" cy="974725"/>
          </a:xfrm>
          <a:prstGeom prst="line">
            <a:avLst/>
          </a:prstGeom>
          <a:ln w="19050" cap="rnd">
            <a:solidFill>
              <a:srgbClr val="743CA6"/>
            </a:solidFill>
            <a:round/>
          </a:ln>
        </p:spPr>
        <p:style>
          <a:lnRef idx="0">
            <a:srgbClr val="FFFFFF"/>
          </a:lnRef>
          <a:fillRef idx="0">
            <a:srgbClr val="FFFFFF"/>
          </a:fillRef>
          <a:effectRef idx="0">
            <a:srgbClr val="FFFFFF"/>
          </a:effectRef>
          <a:fontRef idx="minor">
            <a:schemeClr val="tx1"/>
          </a:fontRef>
        </p:style>
      </p:cxnSp>
      <p:cxnSp>
        <p:nvCxnSpPr>
          <p:cNvPr id="66" name="直接连接符 65"/>
          <p:cNvCxnSpPr/>
          <p:nvPr>
            <p:custDataLst>
              <p:tags r:id="rId37"/>
            </p:custDataLst>
          </p:nvPr>
        </p:nvCxnSpPr>
        <p:spPr>
          <a:xfrm>
            <a:off x="5751830" y="4775200"/>
            <a:ext cx="4445" cy="914400"/>
          </a:xfrm>
          <a:prstGeom prst="line">
            <a:avLst/>
          </a:prstGeom>
          <a:ln w="19050" cap="rnd">
            <a:solidFill>
              <a:srgbClr val="99BDCB"/>
            </a:solidFill>
            <a:round/>
          </a:ln>
        </p:spPr>
        <p:style>
          <a:lnRef idx="0">
            <a:srgbClr val="FFFFFF"/>
          </a:lnRef>
          <a:fillRef idx="0">
            <a:srgbClr val="FFFFFF"/>
          </a:fillRef>
          <a:effectRef idx="0">
            <a:srgbClr val="FFFFFF"/>
          </a:effectRef>
          <a:fontRef idx="minor">
            <a:schemeClr val="tx1"/>
          </a:fontRef>
        </p:style>
      </p:cxnSp>
      <p:sp>
        <p:nvSpPr>
          <p:cNvPr id="67" name="文本框 66"/>
          <p:cNvSpPr txBox="1"/>
          <p:nvPr>
            <p:custDataLst>
              <p:tags r:id="rId38"/>
            </p:custDataLst>
          </p:nvPr>
        </p:nvSpPr>
        <p:spPr>
          <a:xfrm>
            <a:off x="5695950" y="1742440"/>
            <a:ext cx="521970" cy="245110"/>
          </a:xfrm>
          <a:prstGeom prst="rect">
            <a:avLst/>
          </a:prstGeom>
          <a:noFill/>
        </p:spPr>
        <p:txBody>
          <a:bodyPr wrap="square" rtlCol="0">
            <a:spAutoFit/>
          </a:bodyPr>
          <a:lstStyle/>
          <a:p>
            <a:r>
              <a:rPr lang="en-US" altLang="zh-CN" sz="1000">
                <a:solidFill>
                  <a:srgbClr val="98A246"/>
                </a:solidFill>
                <a:latin typeface="Arial" panose="020B0604020202020204" pitchFamily="34" charset="0"/>
                <a:cs typeface="Arial" panose="020B0604020202020204" pitchFamily="34" charset="0"/>
              </a:rPr>
              <a:t>rep1</a:t>
            </a:r>
            <a:endParaRPr lang="en-US" altLang="zh-CN" sz="1000">
              <a:solidFill>
                <a:srgbClr val="98A246"/>
              </a:solidFill>
              <a:latin typeface="Arial" panose="020B0604020202020204" pitchFamily="34" charset="0"/>
              <a:cs typeface="Arial" panose="020B0604020202020204" pitchFamily="34" charset="0"/>
            </a:endParaRPr>
          </a:p>
        </p:txBody>
      </p:sp>
      <p:sp>
        <p:nvSpPr>
          <p:cNvPr id="68" name="文本框 67"/>
          <p:cNvSpPr txBox="1"/>
          <p:nvPr>
            <p:custDataLst>
              <p:tags r:id="rId39"/>
            </p:custDataLst>
          </p:nvPr>
        </p:nvSpPr>
        <p:spPr>
          <a:xfrm>
            <a:off x="5695950" y="2507615"/>
            <a:ext cx="633730" cy="245110"/>
          </a:xfrm>
          <a:prstGeom prst="rect">
            <a:avLst/>
          </a:prstGeom>
          <a:noFill/>
        </p:spPr>
        <p:txBody>
          <a:bodyPr wrap="square" rtlCol="0">
            <a:spAutoFit/>
          </a:bodyPr>
          <a:lstStyle/>
          <a:p>
            <a:r>
              <a:rPr lang="en-US" altLang="zh-CN" sz="1000">
                <a:solidFill>
                  <a:srgbClr val="98A246"/>
                </a:solidFill>
                <a:latin typeface="Arial" panose="020B0604020202020204" pitchFamily="34" charset="0"/>
                <a:cs typeface="Arial" panose="020B0604020202020204" pitchFamily="34" charset="0"/>
              </a:rPr>
              <a:t>rep2</a:t>
            </a:r>
            <a:endParaRPr lang="en-US" altLang="zh-CN" sz="1000">
              <a:solidFill>
                <a:srgbClr val="98A246"/>
              </a:solidFill>
              <a:latin typeface="Arial" panose="020B0604020202020204" pitchFamily="34" charset="0"/>
              <a:cs typeface="Arial" panose="020B0604020202020204" pitchFamily="34" charset="0"/>
            </a:endParaRPr>
          </a:p>
        </p:txBody>
      </p:sp>
      <p:sp>
        <p:nvSpPr>
          <p:cNvPr id="69" name="文本框 68"/>
          <p:cNvSpPr txBox="1"/>
          <p:nvPr>
            <p:custDataLst>
              <p:tags r:id="rId40"/>
            </p:custDataLst>
          </p:nvPr>
        </p:nvSpPr>
        <p:spPr>
          <a:xfrm>
            <a:off x="5695950" y="3345180"/>
            <a:ext cx="633730" cy="245110"/>
          </a:xfrm>
          <a:prstGeom prst="rect">
            <a:avLst/>
          </a:prstGeom>
          <a:noFill/>
        </p:spPr>
        <p:txBody>
          <a:bodyPr wrap="square" rtlCol="0">
            <a:spAutoFit/>
          </a:bodyPr>
          <a:lstStyle/>
          <a:p>
            <a:r>
              <a:rPr lang="en-US" altLang="zh-CN" sz="1000">
                <a:solidFill>
                  <a:srgbClr val="743CA6"/>
                </a:solidFill>
                <a:latin typeface="Arial" panose="020B0604020202020204" pitchFamily="34" charset="0"/>
                <a:cs typeface="Arial" panose="020B0604020202020204" pitchFamily="34" charset="0"/>
              </a:rPr>
              <a:t>rep1</a:t>
            </a:r>
            <a:endParaRPr lang="en-US" altLang="zh-CN" sz="1000">
              <a:solidFill>
                <a:srgbClr val="743CA6"/>
              </a:solidFill>
              <a:latin typeface="Arial" panose="020B0604020202020204" pitchFamily="34" charset="0"/>
              <a:cs typeface="Arial" panose="020B0604020202020204" pitchFamily="34" charset="0"/>
            </a:endParaRPr>
          </a:p>
        </p:txBody>
      </p:sp>
      <p:sp>
        <p:nvSpPr>
          <p:cNvPr id="70" name="文本框 69"/>
          <p:cNvSpPr txBox="1"/>
          <p:nvPr>
            <p:custDataLst>
              <p:tags r:id="rId41"/>
            </p:custDataLst>
          </p:nvPr>
        </p:nvSpPr>
        <p:spPr>
          <a:xfrm>
            <a:off x="5695950" y="4110355"/>
            <a:ext cx="633730" cy="245110"/>
          </a:xfrm>
          <a:prstGeom prst="rect">
            <a:avLst/>
          </a:prstGeom>
          <a:noFill/>
        </p:spPr>
        <p:txBody>
          <a:bodyPr wrap="square" rtlCol="0">
            <a:spAutoFit/>
          </a:bodyPr>
          <a:lstStyle/>
          <a:p>
            <a:r>
              <a:rPr lang="en-US" altLang="zh-CN" sz="1000">
                <a:solidFill>
                  <a:srgbClr val="743CA6"/>
                </a:solidFill>
                <a:latin typeface="Arial" panose="020B0604020202020204" pitchFamily="34" charset="0"/>
                <a:cs typeface="Arial" panose="020B0604020202020204" pitchFamily="34" charset="0"/>
              </a:rPr>
              <a:t>rep2</a:t>
            </a:r>
            <a:endParaRPr lang="en-US" altLang="zh-CN" sz="1000">
              <a:solidFill>
                <a:srgbClr val="743CA6"/>
              </a:solidFill>
              <a:latin typeface="Arial" panose="020B0604020202020204" pitchFamily="34" charset="0"/>
              <a:cs typeface="Arial" panose="020B0604020202020204" pitchFamily="34" charset="0"/>
            </a:endParaRPr>
          </a:p>
        </p:txBody>
      </p:sp>
      <p:sp>
        <p:nvSpPr>
          <p:cNvPr id="71" name="文本框 70"/>
          <p:cNvSpPr txBox="1"/>
          <p:nvPr>
            <p:custDataLst>
              <p:tags r:id="rId42"/>
            </p:custDataLst>
          </p:nvPr>
        </p:nvSpPr>
        <p:spPr>
          <a:xfrm>
            <a:off x="5695950" y="4723765"/>
            <a:ext cx="469265" cy="245110"/>
          </a:xfrm>
          <a:prstGeom prst="rect">
            <a:avLst/>
          </a:prstGeom>
          <a:noFill/>
        </p:spPr>
        <p:txBody>
          <a:bodyPr wrap="square" rtlCol="0">
            <a:spAutoFit/>
          </a:bodyPr>
          <a:lstStyle/>
          <a:p>
            <a:r>
              <a:rPr lang="en-US" altLang="zh-CN" sz="1000">
                <a:solidFill>
                  <a:srgbClr val="99BDCB"/>
                </a:solidFill>
                <a:latin typeface="Arial" panose="020B0604020202020204" pitchFamily="34" charset="0"/>
                <a:cs typeface="Arial" panose="020B0604020202020204" pitchFamily="34" charset="0"/>
              </a:rPr>
              <a:t>rep1</a:t>
            </a:r>
            <a:endParaRPr lang="en-US" altLang="zh-CN" sz="1000">
              <a:solidFill>
                <a:srgbClr val="99BDCB"/>
              </a:solidFill>
              <a:latin typeface="Arial" panose="020B0604020202020204" pitchFamily="34" charset="0"/>
              <a:cs typeface="Arial" panose="020B0604020202020204" pitchFamily="34" charset="0"/>
            </a:endParaRPr>
          </a:p>
        </p:txBody>
      </p:sp>
      <p:sp>
        <p:nvSpPr>
          <p:cNvPr id="72" name="文本框 71"/>
          <p:cNvSpPr txBox="1"/>
          <p:nvPr>
            <p:custDataLst>
              <p:tags r:id="rId43"/>
            </p:custDataLst>
          </p:nvPr>
        </p:nvSpPr>
        <p:spPr>
          <a:xfrm>
            <a:off x="5711825" y="5444490"/>
            <a:ext cx="453390" cy="245110"/>
          </a:xfrm>
          <a:prstGeom prst="rect">
            <a:avLst/>
          </a:prstGeom>
          <a:noFill/>
        </p:spPr>
        <p:txBody>
          <a:bodyPr wrap="square" rtlCol="0">
            <a:spAutoFit/>
          </a:bodyPr>
          <a:lstStyle/>
          <a:p>
            <a:r>
              <a:rPr lang="en-US" altLang="zh-CN" sz="1000">
                <a:solidFill>
                  <a:srgbClr val="99BDCB"/>
                </a:solidFill>
                <a:latin typeface="Arial" panose="020B0604020202020204" pitchFamily="34" charset="0"/>
                <a:cs typeface="Arial" panose="020B0604020202020204" pitchFamily="34" charset="0"/>
              </a:rPr>
              <a:t>rep2</a:t>
            </a:r>
            <a:endParaRPr lang="en-US" altLang="zh-CN" sz="1000">
              <a:solidFill>
                <a:srgbClr val="99BDCB"/>
              </a:solidFill>
              <a:latin typeface="Arial" panose="020B0604020202020204" pitchFamily="34" charset="0"/>
              <a:cs typeface="Arial" panose="020B0604020202020204" pitchFamily="34" charset="0"/>
            </a:endParaRPr>
          </a:p>
        </p:txBody>
      </p:sp>
      <p:pic>
        <p:nvPicPr>
          <p:cNvPr id="73" name="图片 72"/>
          <p:cNvPicPr>
            <a:picLocks noChangeAspect="1"/>
          </p:cNvPicPr>
          <p:nvPr>
            <p:custDataLst>
              <p:tags r:id="rId44"/>
            </p:custDataLst>
          </p:nvPr>
        </p:nvPicPr>
        <p:blipFill>
          <a:blip r:embed="rId45"/>
          <a:stretch>
            <a:fillRect/>
          </a:stretch>
        </p:blipFill>
        <p:spPr>
          <a:xfrm>
            <a:off x="6116320" y="1271270"/>
            <a:ext cx="2882900" cy="5011420"/>
          </a:xfrm>
          <a:prstGeom prst="rect">
            <a:avLst/>
          </a:prstGeom>
        </p:spPr>
      </p:pic>
      <p:sp>
        <p:nvSpPr>
          <p:cNvPr id="74" name="文本框 73"/>
          <p:cNvSpPr txBox="1"/>
          <p:nvPr>
            <p:custDataLst>
              <p:tags r:id="rId46"/>
            </p:custDataLst>
          </p:nvPr>
        </p:nvSpPr>
        <p:spPr>
          <a:xfrm>
            <a:off x="6179185" y="152654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75" name="文本框 74"/>
          <p:cNvSpPr txBox="1"/>
          <p:nvPr>
            <p:custDataLst>
              <p:tags r:id="rId47"/>
            </p:custDataLst>
          </p:nvPr>
        </p:nvSpPr>
        <p:spPr>
          <a:xfrm>
            <a:off x="6165215" y="1961515"/>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76" name="文本框 75"/>
          <p:cNvSpPr txBox="1"/>
          <p:nvPr>
            <p:custDataLst>
              <p:tags r:id="rId48"/>
            </p:custDataLst>
          </p:nvPr>
        </p:nvSpPr>
        <p:spPr>
          <a:xfrm>
            <a:off x="6172200" y="223520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77" name="文本框 76"/>
          <p:cNvSpPr txBox="1"/>
          <p:nvPr>
            <p:custDataLst>
              <p:tags r:id="rId49"/>
            </p:custDataLst>
          </p:nvPr>
        </p:nvSpPr>
        <p:spPr>
          <a:xfrm>
            <a:off x="6165215" y="2684780"/>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78" name="文本框 77"/>
          <p:cNvSpPr txBox="1"/>
          <p:nvPr>
            <p:custDataLst>
              <p:tags r:id="rId50"/>
            </p:custDataLst>
          </p:nvPr>
        </p:nvSpPr>
        <p:spPr>
          <a:xfrm>
            <a:off x="6181725" y="291973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79" name="文本框 78"/>
          <p:cNvSpPr txBox="1"/>
          <p:nvPr>
            <p:custDataLst>
              <p:tags r:id="rId51"/>
            </p:custDataLst>
          </p:nvPr>
        </p:nvSpPr>
        <p:spPr>
          <a:xfrm>
            <a:off x="6172200" y="3407410"/>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80" name="文本框 79"/>
          <p:cNvSpPr txBox="1"/>
          <p:nvPr>
            <p:custDataLst>
              <p:tags r:id="rId52"/>
            </p:custDataLst>
          </p:nvPr>
        </p:nvSpPr>
        <p:spPr>
          <a:xfrm>
            <a:off x="6181725" y="367538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81" name="文本框 80"/>
          <p:cNvSpPr txBox="1"/>
          <p:nvPr>
            <p:custDataLst>
              <p:tags r:id="rId53"/>
            </p:custDataLst>
          </p:nvPr>
        </p:nvSpPr>
        <p:spPr>
          <a:xfrm>
            <a:off x="6165215" y="4139565"/>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82" name="文本框 81"/>
          <p:cNvSpPr txBox="1"/>
          <p:nvPr>
            <p:custDataLst>
              <p:tags r:id="rId54"/>
            </p:custDataLst>
          </p:nvPr>
        </p:nvSpPr>
        <p:spPr>
          <a:xfrm>
            <a:off x="6181725" y="444246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83" name="文本框 82"/>
          <p:cNvSpPr txBox="1"/>
          <p:nvPr>
            <p:custDataLst>
              <p:tags r:id="rId55"/>
            </p:custDataLst>
          </p:nvPr>
        </p:nvSpPr>
        <p:spPr>
          <a:xfrm>
            <a:off x="6174740" y="4928235"/>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84" name="文本框 83"/>
          <p:cNvSpPr txBox="1"/>
          <p:nvPr>
            <p:custDataLst>
              <p:tags r:id="rId56"/>
            </p:custDataLst>
          </p:nvPr>
        </p:nvSpPr>
        <p:spPr>
          <a:xfrm>
            <a:off x="6181725" y="5242560"/>
            <a:ext cx="473710"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loop</a:t>
            </a:r>
            <a:endParaRPr lang="en-US" altLang="zh-CN" sz="1000">
              <a:latin typeface="Arial" panose="020B0604020202020204" pitchFamily="34" charset="0"/>
              <a:cs typeface="Arial" panose="020B0604020202020204" pitchFamily="34" charset="0"/>
            </a:endParaRPr>
          </a:p>
        </p:txBody>
      </p:sp>
      <p:sp>
        <p:nvSpPr>
          <p:cNvPr id="85" name="文本框 84"/>
          <p:cNvSpPr txBox="1"/>
          <p:nvPr>
            <p:custDataLst>
              <p:tags r:id="rId57"/>
            </p:custDataLst>
          </p:nvPr>
        </p:nvSpPr>
        <p:spPr>
          <a:xfrm>
            <a:off x="6165215" y="5689600"/>
            <a:ext cx="955675" cy="21590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coverage</a:t>
            </a:r>
            <a:endParaRPr lang="en-US" altLang="zh-CN" sz="1000">
              <a:latin typeface="Arial" panose="020B0604020202020204" pitchFamily="34" charset="0"/>
              <a:cs typeface="Arial" panose="020B0604020202020204" pitchFamily="34" charset="0"/>
            </a:endParaRPr>
          </a:p>
        </p:txBody>
      </p:sp>
      <p:sp>
        <p:nvSpPr>
          <p:cNvPr id="86" name="文本框 85"/>
          <p:cNvSpPr txBox="1"/>
          <p:nvPr>
            <p:custDataLst>
              <p:tags r:id="rId58"/>
            </p:custDataLst>
          </p:nvPr>
        </p:nvSpPr>
        <p:spPr>
          <a:xfrm>
            <a:off x="6172200" y="802640"/>
            <a:ext cx="2472690" cy="304800"/>
          </a:xfrm>
          <a:prstGeom prst="rect">
            <a:avLst/>
          </a:prstGeom>
          <a:noFill/>
        </p:spPr>
        <p:txBody>
          <a:bodyPr wrap="square" rtlCol="0" anchor="t">
            <a:noAutofit/>
          </a:bodyPr>
          <a:lstStyle/>
          <a:p>
            <a:r>
              <a:rPr lang="zh-CN" altLang="en-US" sz="1200">
                <a:latin typeface="Arial" panose="020B0604020202020204" pitchFamily="34" charset="0"/>
                <a:cs typeface="Arial" panose="020B0604020202020204" pitchFamily="34" charset="0"/>
              </a:rPr>
              <a:t>chr2R:6425378-6455457</a:t>
            </a:r>
            <a:r>
              <a:rPr lang="en-US" altLang="zh-CN" sz="1200">
                <a:latin typeface="Arial" panose="020B0604020202020204" pitchFamily="34" charset="0"/>
                <a:cs typeface="Arial" panose="020B0604020202020204" pitchFamily="34" charset="0"/>
              </a:rPr>
              <a:t> (30Kb)</a:t>
            </a:r>
            <a:endParaRPr lang="zh-CN" altLang="en-US" sz="1200">
              <a:latin typeface="Arial" panose="020B0604020202020204" pitchFamily="34" charset="0"/>
              <a:cs typeface="Arial" panose="020B0604020202020204" pitchFamily="34" charset="0"/>
            </a:endParaRPr>
          </a:p>
          <a:p>
            <a:endParaRPr lang="zh-CN" altLang="en-US" sz="1200">
              <a:latin typeface="Arial" panose="020B0604020202020204" pitchFamily="34" charset="0"/>
              <a:cs typeface="Arial" panose="020B0604020202020204" pitchFamily="34" charset="0"/>
            </a:endParaRPr>
          </a:p>
        </p:txBody>
      </p:sp>
      <p:grpSp>
        <p:nvGrpSpPr>
          <p:cNvPr id="4" name="组合 3"/>
          <p:cNvGrpSpPr/>
          <p:nvPr/>
        </p:nvGrpSpPr>
        <p:grpSpPr>
          <a:xfrm>
            <a:off x="0" y="0"/>
            <a:ext cx="12192000" cy="520700"/>
            <a:chOff x="199" y="184"/>
            <a:chExt cx="19200" cy="1010"/>
          </a:xfrm>
        </p:grpSpPr>
        <p:sp>
          <p:nvSpPr>
            <p:cNvPr id="10" name="矩形 9"/>
            <p:cNvSpPr/>
            <p:nvPr>
              <p:custDataLst>
                <p:tags r:id="rId59"/>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8" name="直接连接符 27"/>
            <p:cNvCxnSpPr/>
            <p:nvPr>
              <p:custDataLst>
                <p:tags r:id="rId60"/>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custDataLst>
              <p:tags r:id="rId61"/>
            </p:custDataLst>
          </p:nvPr>
        </p:nvSpPr>
        <p:spPr>
          <a:xfrm>
            <a:off x="1939290" y="94615"/>
            <a:ext cx="7578090" cy="398780"/>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sym typeface="+mn-ea"/>
              </a:rPr>
              <a:t>Data reproducibility of </a:t>
            </a:r>
            <a:r>
              <a:rPr lang="en-US" altLang="zh-CN" sz="2000" i="1">
                <a:latin typeface="Calibri" panose="020F0502020204030204" charset="0"/>
                <a:ea typeface="+mj-ea"/>
                <a:cs typeface="Calibri" panose="020F0502020204030204" charset="0"/>
                <a:sym typeface="+mn-ea"/>
              </a:rPr>
              <a:t>in situ</a:t>
            </a:r>
            <a:r>
              <a:rPr lang="en-US" altLang="zh-CN" sz="2000">
                <a:latin typeface="Calibri" panose="020F0502020204030204" charset="0"/>
                <a:ea typeface="+mj-ea"/>
                <a:cs typeface="Calibri" panose="020F0502020204030204" charset="0"/>
                <a:sym typeface="+mn-ea"/>
              </a:rPr>
              <a:t> ChIA-PET (loops and coverage)</a:t>
            </a:r>
            <a:r>
              <a:rPr lang="en-US" altLang="zh-CN" sz="2000" b="1">
                <a:latin typeface="Calibri" panose="020F0502020204030204" charset="0"/>
                <a:cs typeface="Calibri" panose="020F0502020204030204" charset="0"/>
                <a:sym typeface="+mn-ea"/>
              </a:rPr>
              <a:t> </a:t>
            </a:r>
            <a:endParaRPr lang="en-US" altLang="zh-CN" sz="2000" b="1">
              <a:latin typeface="+mj-lt"/>
              <a:cs typeface="+mj-lt"/>
            </a:endParaRPr>
          </a:p>
        </p:txBody>
      </p:sp>
      <p:sp>
        <p:nvSpPr>
          <p:cNvPr id="30" name="文本框 29"/>
          <p:cNvSpPr txBox="1"/>
          <p:nvPr>
            <p:custDataLst>
              <p:tags r:id="rId62"/>
            </p:custDataLst>
          </p:nvPr>
        </p:nvSpPr>
        <p:spPr>
          <a:xfrm>
            <a:off x="68580" y="121285"/>
            <a:ext cx="1638935" cy="398780"/>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sym typeface="+mn-ea"/>
              </a:rPr>
              <a:t>Data quality</a:t>
            </a:r>
            <a:endParaRPr lang="en-US" altLang="zh-CN" sz="2000" b="1">
              <a:latin typeface="Calibri" panose="020F0502020204030204" charset="0"/>
              <a:ea typeface="+mj-ea"/>
              <a:cs typeface="Calibri" panose="020F0502020204030204" charset="0"/>
              <a:sym typeface="+mn-ea"/>
            </a:endParaRPr>
          </a:p>
        </p:txBody>
      </p:sp>
      <p:sp>
        <p:nvSpPr>
          <p:cNvPr id="12" name="灯片编号占位符 11"/>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0" y="0"/>
            <a:ext cx="12192000" cy="519430"/>
            <a:chOff x="199" y="184"/>
            <a:chExt cx="19200" cy="1010"/>
          </a:xfrm>
        </p:grpSpPr>
        <p:sp>
          <p:nvSpPr>
            <p:cNvPr id="14" name="矩形 13"/>
            <p:cNvSpPr/>
            <p:nvPr>
              <p:custDataLst>
                <p:tags r:id="rId1"/>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8" name="直接连接符 27"/>
            <p:cNvCxnSpPr/>
            <p:nvPr>
              <p:custDataLst>
                <p:tags r:id="rId2"/>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custDataLst>
              <p:tags r:id="rId3"/>
            </p:custDataLst>
          </p:nvPr>
        </p:nvSpPr>
        <p:spPr>
          <a:xfrm>
            <a:off x="1939290" y="94615"/>
            <a:ext cx="7578090" cy="398780"/>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sym typeface="+mn-ea"/>
              </a:rPr>
              <a:t>Combine two replicates of ChIA-PET libraries for further analysis</a:t>
            </a:r>
            <a:r>
              <a:rPr lang="en-US" altLang="zh-CN" sz="2000" b="1">
                <a:latin typeface="Calibri" panose="020F0502020204030204" charset="0"/>
                <a:cs typeface="Calibri" panose="020F0502020204030204" charset="0"/>
                <a:sym typeface="+mn-ea"/>
              </a:rPr>
              <a:t> </a:t>
            </a:r>
            <a:endParaRPr lang="en-US" altLang="zh-CN" sz="2000" b="1">
              <a:latin typeface="+mj-lt"/>
              <a:cs typeface="+mj-lt"/>
            </a:endParaRPr>
          </a:p>
        </p:txBody>
      </p:sp>
      <p:sp>
        <p:nvSpPr>
          <p:cNvPr id="30" name="文本框 29"/>
          <p:cNvSpPr txBox="1"/>
          <p:nvPr>
            <p:custDataLst>
              <p:tags r:id="rId4"/>
            </p:custDataLst>
          </p:nvPr>
        </p:nvSpPr>
        <p:spPr>
          <a:xfrm>
            <a:off x="68580" y="121285"/>
            <a:ext cx="1638935" cy="398780"/>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sym typeface="+mn-ea"/>
              </a:rPr>
              <a:t>Data quality</a:t>
            </a:r>
            <a:endParaRPr lang="en-US" altLang="zh-CN" sz="2000" b="1">
              <a:latin typeface="Calibri" panose="020F0502020204030204" charset="0"/>
              <a:ea typeface="+mj-ea"/>
              <a:cs typeface="Calibri" panose="020F0502020204030204" charset="0"/>
              <a:sym typeface="+mn-ea"/>
            </a:endParaRPr>
          </a:p>
        </p:txBody>
      </p:sp>
      <p:pic>
        <p:nvPicPr>
          <p:cNvPr id="16" name="图片 15"/>
          <p:cNvPicPr>
            <a:picLocks noChangeAspect="1"/>
          </p:cNvPicPr>
          <p:nvPr>
            <p:custDataLst>
              <p:tags r:id="rId5"/>
            </p:custDataLst>
          </p:nvPr>
        </p:nvPicPr>
        <p:blipFill>
          <a:blip r:embed="rId6"/>
          <a:stretch>
            <a:fillRect/>
          </a:stretch>
        </p:blipFill>
        <p:spPr>
          <a:xfrm>
            <a:off x="88265" y="678815"/>
            <a:ext cx="9913620" cy="5924550"/>
          </a:xfrm>
          <a:prstGeom prst="rect">
            <a:avLst/>
          </a:prstGeom>
        </p:spPr>
      </p:pic>
      <p:sp>
        <p:nvSpPr>
          <p:cNvPr id="17" name="文本框 16"/>
          <p:cNvSpPr txBox="1"/>
          <p:nvPr>
            <p:custDataLst>
              <p:tags r:id="rId7"/>
            </p:custDataLst>
          </p:nvPr>
        </p:nvSpPr>
        <p:spPr>
          <a:xfrm>
            <a:off x="7432675" y="6252845"/>
            <a:ext cx="2569210" cy="605155"/>
          </a:xfrm>
          <a:prstGeom prst="rect">
            <a:avLst/>
          </a:prstGeom>
          <a:noFill/>
        </p:spPr>
        <p:txBody>
          <a:bodyPr wrap="square" rtlCol="0">
            <a:noAutofit/>
          </a:bodyPr>
          <a:lstStyle/>
          <a:p>
            <a:pPr algn="l"/>
            <a:r>
              <a:rPr lang="en-US" altLang="zh-CN" sz="1200" i="1" dirty="0">
                <a:solidFill>
                  <a:prstClr val="black"/>
                </a:solidFill>
                <a:sym typeface="+mn-ea"/>
              </a:rPr>
              <a:t>in situ </a:t>
            </a:r>
            <a:r>
              <a:rPr lang="en-US" altLang="zh-CN" sz="1200" dirty="0" err="1">
                <a:solidFill>
                  <a:prstClr val="black"/>
                </a:solidFill>
                <a:sym typeface="+mn-ea"/>
              </a:rPr>
              <a:t>ChIA</a:t>
            </a:r>
            <a:r>
              <a:rPr lang="en-US" altLang="zh-CN" sz="1200" dirty="0">
                <a:solidFill>
                  <a:prstClr val="black"/>
                </a:solidFill>
                <a:sym typeface="+mn-ea"/>
              </a:rPr>
              <a:t>-PET: Duo </a:t>
            </a:r>
            <a:r>
              <a:rPr lang="en-US" altLang="zh-CN" sz="1200" dirty="0" err="1">
                <a:solidFill>
                  <a:prstClr val="black"/>
                </a:solidFill>
                <a:sym typeface="+mn-ea"/>
              </a:rPr>
              <a:t>Ning</a:t>
            </a:r>
            <a:r>
              <a:rPr lang="en-US" altLang="zh-CN" sz="1200" dirty="0">
                <a:solidFill>
                  <a:prstClr val="black"/>
                </a:solidFill>
                <a:sym typeface="+mn-ea"/>
              </a:rPr>
              <a:t>, </a:t>
            </a:r>
            <a:r>
              <a:rPr lang="en-US" altLang="zh-CN" sz="1200" dirty="0" err="1">
                <a:solidFill>
                  <a:prstClr val="black"/>
                </a:solidFill>
                <a:sym typeface="+mn-ea"/>
              </a:rPr>
              <a:t>Yang Yang</a:t>
            </a:r>
            <a:endParaRPr lang="en-US" altLang="zh-CN" sz="1200" dirty="0" err="1">
              <a:solidFill>
                <a:prstClr val="black"/>
              </a:solidFill>
              <a:sym typeface="+mn-ea"/>
            </a:endParaRPr>
          </a:p>
          <a:p>
            <a:pPr algn="l"/>
            <a:r>
              <a:rPr lang="en-US" altLang="zh-CN" sz="1200" dirty="0">
                <a:solidFill>
                  <a:prstClr val="black"/>
                </a:solidFill>
              </a:rPr>
              <a:t>ChIA-PIPE: Deng Yuqing </a:t>
            </a:r>
            <a:endParaRPr lang="en-US" altLang="zh-CN" sz="1200" dirty="0">
              <a:solidFill>
                <a:prstClr val="black"/>
              </a:solidFill>
            </a:endParaRPr>
          </a:p>
          <a:p>
            <a:pPr algn="l"/>
            <a:r>
              <a:rPr lang="en-US" altLang="zh-CN" sz="1200" dirty="0">
                <a:solidFill>
                  <a:prstClr val="black"/>
                </a:solidFill>
                <a:sym typeface="+mn-ea"/>
              </a:rPr>
              <a:t>RNA-</a:t>
            </a:r>
            <a:r>
              <a:rPr lang="en-US" altLang="zh-CN" sz="1200" dirty="0" err="1">
                <a:solidFill>
                  <a:prstClr val="black"/>
                </a:solidFill>
                <a:sym typeface="+mn-ea"/>
              </a:rPr>
              <a:t>seq</a:t>
            </a:r>
            <a:r>
              <a:rPr lang="en-US" altLang="zh-CN" sz="1200" dirty="0">
                <a:solidFill>
                  <a:prstClr val="black"/>
                </a:solidFill>
                <a:sym typeface="+mn-ea"/>
              </a:rPr>
              <a:t>: </a:t>
            </a:r>
            <a:r>
              <a:rPr lang="en-US" altLang="zh-CN" sz="1200" dirty="0" err="1">
                <a:solidFill>
                  <a:prstClr val="black"/>
                </a:solidFill>
                <a:sym typeface="+mn-ea"/>
              </a:rPr>
              <a:t>Novogen</a:t>
            </a:r>
            <a:endParaRPr lang="en-US" altLang="zh-CN" sz="1200" dirty="0" err="1">
              <a:solidFill>
                <a:prstClr val="black"/>
              </a:solidFill>
              <a:sym typeface="+mn-ea"/>
            </a:endParaRPr>
          </a:p>
        </p:txBody>
      </p:sp>
      <p:sp>
        <p:nvSpPr>
          <p:cNvPr id="18" name="矩形 17"/>
          <p:cNvSpPr/>
          <p:nvPr>
            <p:custDataLst>
              <p:tags r:id="rId8"/>
            </p:custDataLst>
          </p:nvPr>
        </p:nvSpPr>
        <p:spPr>
          <a:xfrm>
            <a:off x="88265" y="1861820"/>
            <a:ext cx="1520190" cy="541020"/>
          </a:xfrm>
          <a:prstGeom prst="rect">
            <a:avLst/>
          </a:prstGeom>
          <a:noFill/>
          <a:ln w="15875">
            <a:solidFill>
              <a:srgbClr val="4D773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矩形 18"/>
          <p:cNvSpPr/>
          <p:nvPr>
            <p:custDataLst>
              <p:tags r:id="rId9"/>
            </p:custDataLst>
          </p:nvPr>
        </p:nvSpPr>
        <p:spPr>
          <a:xfrm>
            <a:off x="88265" y="2607945"/>
            <a:ext cx="1520190" cy="541020"/>
          </a:xfrm>
          <a:prstGeom prst="rect">
            <a:avLst/>
          </a:prstGeom>
          <a:noFill/>
          <a:ln w="15875">
            <a:solidFill>
              <a:srgbClr val="98A24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custDataLst>
              <p:tags r:id="rId10"/>
            </p:custDataLst>
          </p:nvPr>
        </p:nvSpPr>
        <p:spPr>
          <a:xfrm>
            <a:off x="88265" y="3334385"/>
            <a:ext cx="1520190" cy="586105"/>
          </a:xfrm>
          <a:prstGeom prst="rect">
            <a:avLst/>
          </a:prstGeom>
          <a:noFill/>
          <a:ln w="15875">
            <a:solidFill>
              <a:srgbClr val="F50C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1" name="矩形 20"/>
          <p:cNvSpPr/>
          <p:nvPr>
            <p:custDataLst>
              <p:tags r:id="rId11"/>
            </p:custDataLst>
          </p:nvPr>
        </p:nvSpPr>
        <p:spPr>
          <a:xfrm>
            <a:off x="88265" y="4105275"/>
            <a:ext cx="1520190" cy="589280"/>
          </a:xfrm>
          <a:prstGeom prst="rect">
            <a:avLst/>
          </a:prstGeom>
          <a:noFill/>
          <a:ln w="15875">
            <a:solidFill>
              <a:srgbClr val="743CA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2" name="矩形 21"/>
          <p:cNvSpPr/>
          <p:nvPr>
            <p:custDataLst>
              <p:tags r:id="rId12"/>
            </p:custDataLst>
          </p:nvPr>
        </p:nvSpPr>
        <p:spPr>
          <a:xfrm>
            <a:off x="88265" y="4849495"/>
            <a:ext cx="1520190" cy="589280"/>
          </a:xfrm>
          <a:prstGeom prst="rect">
            <a:avLst/>
          </a:prstGeom>
          <a:noFill/>
          <a:ln w="15875">
            <a:solidFill>
              <a:srgbClr val="1087F4"/>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3" name="矩形 22"/>
          <p:cNvSpPr/>
          <p:nvPr>
            <p:custDataLst>
              <p:tags r:id="rId13"/>
            </p:custDataLst>
          </p:nvPr>
        </p:nvSpPr>
        <p:spPr>
          <a:xfrm>
            <a:off x="88265" y="5594350"/>
            <a:ext cx="1520190" cy="589280"/>
          </a:xfrm>
          <a:prstGeom prst="rect">
            <a:avLst/>
          </a:prstGeom>
          <a:noFill/>
          <a:ln w="15875">
            <a:solidFill>
              <a:srgbClr val="99BDC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矩形 1"/>
          <p:cNvSpPr/>
          <p:nvPr/>
        </p:nvSpPr>
        <p:spPr>
          <a:xfrm>
            <a:off x="3827145" y="1835150"/>
            <a:ext cx="1164590" cy="95567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custDataLst>
              <p:tags r:id="rId14"/>
            </p:custDataLst>
          </p:nvPr>
        </p:nvSpPr>
        <p:spPr>
          <a:xfrm>
            <a:off x="3827780" y="3303270"/>
            <a:ext cx="1164590" cy="9315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15"/>
            </p:custDataLst>
          </p:nvPr>
        </p:nvSpPr>
        <p:spPr>
          <a:xfrm>
            <a:off x="3827780" y="4783455"/>
            <a:ext cx="1164590" cy="91884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3353435" y="678815"/>
            <a:ext cx="8491855" cy="337185"/>
          </a:xfrm>
          <a:prstGeom prst="rect">
            <a:avLst/>
          </a:prstGeom>
          <a:noFill/>
        </p:spPr>
        <p:txBody>
          <a:bodyPr wrap="square" rtlCol="0" anchor="t">
            <a:spAutoFit/>
          </a:bodyPr>
          <a:lstStyle/>
          <a:p>
            <a:r>
              <a:rPr lang="en-US" altLang="zh-CN" sz="1600" b="1">
                <a:cs typeface="+mn-lt"/>
                <a:sym typeface="+mn-ea"/>
              </a:rPr>
              <a:t>WT and its corresponding HS have similar number of uniquely-mapped PETs</a:t>
            </a:r>
            <a:r>
              <a:rPr lang="en-US" altLang="zh-CN" sz="1400">
                <a:latin typeface="Arial" panose="020B0604020202020204" pitchFamily="34" charset="0"/>
                <a:cs typeface="Arial" panose="020B0604020202020204" pitchFamily="34" charset="0"/>
                <a:sym typeface="+mn-ea"/>
              </a:rPr>
              <a:t> </a:t>
            </a:r>
            <a:endParaRPr lang="en-US" altLang="zh-CN" sz="1400">
              <a:latin typeface="Arial" panose="020B0604020202020204" pitchFamily="34" charset="0"/>
              <a:cs typeface="Arial" panose="020B0604020202020204" pitchFamily="34" charset="0"/>
              <a:sym typeface="+mn-ea"/>
            </a:endParaRPr>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9" name="文本框 8"/>
          <p:cNvSpPr txBox="1"/>
          <p:nvPr>
            <p:custDataLst>
              <p:tags r:id="rId16"/>
            </p:custDataLst>
          </p:nvPr>
        </p:nvSpPr>
        <p:spPr>
          <a:xfrm>
            <a:off x="10182860" y="1967230"/>
            <a:ext cx="3535680" cy="329565"/>
          </a:xfrm>
          <a:prstGeom prst="rect">
            <a:avLst/>
          </a:prstGeom>
          <a:noFill/>
        </p:spPr>
        <p:txBody>
          <a:bodyPr wrap="square" rtlCol="0">
            <a:noAutofit/>
          </a:bodyPr>
          <a:p>
            <a:r>
              <a:rPr lang="en-US" altLang="zh-CN" sz="1200"/>
              <a:t>CDS001D21C_downsmaple</a:t>
            </a:r>
            <a:endParaRPr lang="en-US" altLang="zh-CN" sz="1200"/>
          </a:p>
        </p:txBody>
      </p:sp>
      <p:sp>
        <p:nvSpPr>
          <p:cNvPr id="10" name="文本框 9"/>
          <p:cNvSpPr txBox="1"/>
          <p:nvPr>
            <p:custDataLst>
              <p:tags r:id="rId17"/>
            </p:custDataLst>
          </p:nvPr>
        </p:nvSpPr>
        <p:spPr>
          <a:xfrm>
            <a:off x="10182860" y="2790825"/>
            <a:ext cx="1691640" cy="329565"/>
          </a:xfrm>
          <a:prstGeom prst="rect">
            <a:avLst/>
          </a:prstGeom>
          <a:noFill/>
        </p:spPr>
        <p:txBody>
          <a:bodyPr wrap="square" rtlCol="0">
            <a:noAutofit/>
          </a:bodyPr>
          <a:p>
            <a:r>
              <a:rPr lang="en-US" altLang="zh-CN" sz="1200"/>
              <a:t>CDS002D13C</a:t>
            </a:r>
            <a:endParaRPr lang="en-US" altLang="zh-CN" sz="1200"/>
          </a:p>
        </p:txBody>
      </p:sp>
      <p:sp>
        <p:nvSpPr>
          <p:cNvPr id="12" name="文本框 11"/>
          <p:cNvSpPr txBox="1"/>
          <p:nvPr>
            <p:custDataLst>
              <p:tags r:id="rId18"/>
            </p:custDataLst>
          </p:nvPr>
        </p:nvSpPr>
        <p:spPr>
          <a:xfrm>
            <a:off x="10182860" y="3458210"/>
            <a:ext cx="1774825" cy="329565"/>
          </a:xfrm>
          <a:prstGeom prst="rect">
            <a:avLst/>
          </a:prstGeom>
          <a:noFill/>
        </p:spPr>
        <p:txBody>
          <a:bodyPr wrap="square" rtlCol="0">
            <a:noAutofit/>
          </a:bodyPr>
          <a:p>
            <a:r>
              <a:rPr lang="en-US" altLang="zh-CN" sz="1200"/>
              <a:t>CDS004D10DC</a:t>
            </a:r>
            <a:endParaRPr lang="en-US" altLang="zh-CN" sz="1200"/>
          </a:p>
        </p:txBody>
      </p:sp>
      <p:sp>
        <p:nvSpPr>
          <p:cNvPr id="15" name="文本框 14"/>
          <p:cNvSpPr txBox="1"/>
          <p:nvPr>
            <p:custDataLst>
              <p:tags r:id="rId19"/>
            </p:custDataLst>
          </p:nvPr>
        </p:nvSpPr>
        <p:spPr>
          <a:xfrm>
            <a:off x="10153650" y="4277995"/>
            <a:ext cx="1691640" cy="329565"/>
          </a:xfrm>
          <a:prstGeom prst="rect">
            <a:avLst/>
          </a:prstGeom>
          <a:noFill/>
        </p:spPr>
        <p:txBody>
          <a:bodyPr wrap="square" rtlCol="0">
            <a:noAutofit/>
          </a:bodyPr>
          <a:p>
            <a:r>
              <a:rPr lang="en-US" altLang="zh-CN" sz="1200"/>
              <a:t>CDS005D11DC</a:t>
            </a:r>
            <a:endParaRPr lang="en-US" altLang="zh-CN" sz="1200"/>
          </a:p>
        </p:txBody>
      </p:sp>
      <p:sp>
        <p:nvSpPr>
          <p:cNvPr id="5" name="文本框 4"/>
          <p:cNvSpPr txBox="1"/>
          <p:nvPr>
            <p:custDataLst>
              <p:tags r:id="rId20"/>
            </p:custDataLst>
          </p:nvPr>
        </p:nvSpPr>
        <p:spPr>
          <a:xfrm>
            <a:off x="10182860" y="4979670"/>
            <a:ext cx="1774825" cy="329565"/>
          </a:xfrm>
          <a:prstGeom prst="rect">
            <a:avLst/>
          </a:prstGeom>
          <a:noFill/>
        </p:spPr>
        <p:txBody>
          <a:bodyPr wrap="square" rtlCol="0">
            <a:noAutofit/>
          </a:bodyPr>
          <a:p>
            <a:r>
              <a:rPr lang="en-US" altLang="zh-CN" sz="1200"/>
              <a:t>CDS007D15C</a:t>
            </a:r>
            <a:endParaRPr lang="en-US" altLang="zh-CN" sz="1200"/>
          </a:p>
        </p:txBody>
      </p:sp>
      <p:sp>
        <p:nvSpPr>
          <p:cNvPr id="6" name="文本框 5"/>
          <p:cNvSpPr txBox="1"/>
          <p:nvPr>
            <p:custDataLst>
              <p:tags r:id="rId21"/>
            </p:custDataLst>
          </p:nvPr>
        </p:nvSpPr>
        <p:spPr>
          <a:xfrm>
            <a:off x="10182860" y="5709920"/>
            <a:ext cx="1691640" cy="329565"/>
          </a:xfrm>
          <a:prstGeom prst="rect">
            <a:avLst/>
          </a:prstGeom>
          <a:noFill/>
        </p:spPr>
        <p:txBody>
          <a:bodyPr wrap="square" rtlCol="0">
            <a:noAutofit/>
          </a:bodyPr>
          <a:p>
            <a:r>
              <a:rPr lang="en-US" altLang="zh-CN" sz="1200"/>
              <a:t>CDS008D16C</a:t>
            </a:r>
            <a:endParaRPr lang="en-US" altLang="zh-CN"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43527" y="2580640"/>
            <a:ext cx="3319145" cy="584775"/>
          </a:xfrm>
          <a:prstGeom prst="rect">
            <a:avLst/>
          </a:prstGeom>
          <a:noFill/>
        </p:spPr>
        <p:txBody>
          <a:bodyPr wrap="square" rtlCol="0">
            <a:spAutoFit/>
          </a:bodyPr>
          <a:lstStyle/>
          <a:p>
            <a:pPr algn="ctr"/>
            <a:r>
              <a:rPr lang="en-US" altLang="zh-CN" sz="3200" b="1" dirty="0">
                <a:latin typeface="+mj-ea"/>
                <a:ea typeface="+mj-ea"/>
                <a:cs typeface="+mj-lt"/>
              </a:rPr>
              <a:t>Data analysis</a:t>
            </a:r>
            <a:endParaRPr lang="en-US" altLang="zh-CN" sz="3200" b="1" dirty="0">
              <a:latin typeface="+mj-ea"/>
              <a:ea typeface="+mj-ea"/>
              <a:cs typeface="+mj-lt"/>
            </a:endParaRPr>
          </a:p>
        </p:txBody>
      </p:sp>
      <p:sp>
        <p:nvSpPr>
          <p:cNvPr id="3" name="文本框 2"/>
          <p:cNvSpPr txBox="1"/>
          <p:nvPr/>
        </p:nvSpPr>
        <p:spPr>
          <a:xfrm>
            <a:off x="2012677" y="3392805"/>
            <a:ext cx="8376461"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chemeClr val="tx1"/>
                </a:solidFill>
                <a:latin typeface="+mj-ea"/>
                <a:ea typeface="+mj-ea"/>
              </a:rPr>
              <a:t>Describe</a:t>
            </a:r>
            <a:r>
              <a:rPr lang="en-US" altLang="zh-CN" sz="2000" dirty="0">
                <a:solidFill>
                  <a:srgbClr val="00B050"/>
                </a:solidFill>
                <a:latin typeface="+mj-ea"/>
                <a:ea typeface="+mj-ea"/>
              </a:rPr>
              <a:t> </a:t>
            </a:r>
            <a:r>
              <a:rPr lang="en-US" altLang="zh-CN" sz="2000" dirty="0">
                <a:solidFill>
                  <a:srgbClr val="1087F4"/>
                </a:solidFill>
                <a:latin typeface="+mj-ea"/>
                <a:ea typeface="+mj-ea"/>
              </a:rPr>
              <a:t>features</a:t>
            </a:r>
            <a:r>
              <a:rPr lang="en-US" altLang="zh-CN" sz="2000" dirty="0">
                <a:latin typeface="+mj-ea"/>
                <a:ea typeface="+mj-ea"/>
              </a:rPr>
              <a:t> </a:t>
            </a:r>
            <a:r>
              <a:rPr lang="en-US" altLang="zh-CN" sz="2000" dirty="0">
                <a:solidFill>
                  <a:schemeClr val="tx1"/>
                </a:solidFill>
                <a:latin typeface="+mj-ea"/>
                <a:ea typeface="+mj-ea"/>
              </a:rPr>
              <a:t>before and after heat shock</a:t>
            </a:r>
            <a:r>
              <a:rPr lang="en-US" altLang="zh-CN" sz="2000" dirty="0">
                <a:latin typeface="+mj-ea"/>
                <a:ea typeface="+mj-ea"/>
              </a:rPr>
              <a:t> at </a:t>
            </a:r>
            <a:r>
              <a:rPr lang="en-US" altLang="zh-CN" sz="2000" dirty="0">
                <a:solidFill>
                  <a:srgbClr val="1087F4"/>
                </a:solidFill>
                <a:latin typeface="+mj-ea"/>
                <a:ea typeface="+mj-ea"/>
              </a:rPr>
              <a:t>different scales </a:t>
            </a:r>
            <a:r>
              <a:rPr lang="en-US" altLang="zh-CN" sz="2000" dirty="0">
                <a:latin typeface="+mj-ea"/>
                <a:ea typeface="+mj-ea"/>
              </a:rPr>
              <a:t>(Compartments, TADs, Loops)</a:t>
            </a:r>
            <a:endParaRPr lang="en-US" altLang="zh-CN" sz="2000" dirty="0">
              <a:latin typeface="+mj-ea"/>
              <a:ea typeface="+mj-ea"/>
            </a:endParaRPr>
          </a:p>
          <a:p>
            <a:pPr marL="285750" indent="-285750">
              <a:buFont typeface="Arial" panose="020B0604020202020204" pitchFamily="34" charset="0"/>
              <a:buChar char="•"/>
            </a:pPr>
            <a:r>
              <a:rPr lang="en-US" altLang="zh-CN" sz="2000" dirty="0">
                <a:latin typeface="+mj-ea"/>
                <a:ea typeface="+mj-ea"/>
              </a:rPr>
              <a:t>Explore the </a:t>
            </a:r>
            <a:r>
              <a:rPr lang="en-US" altLang="zh-CN" sz="2000" dirty="0">
                <a:solidFill>
                  <a:srgbClr val="1087F4"/>
                </a:solidFill>
                <a:latin typeface="+mj-ea"/>
                <a:ea typeface="+mj-ea"/>
              </a:rPr>
              <a:t>relationship</a:t>
            </a:r>
            <a:r>
              <a:rPr lang="en-US" altLang="zh-CN" sz="2000" dirty="0">
                <a:latin typeface="+mj-ea"/>
                <a:ea typeface="+mj-ea"/>
              </a:rPr>
              <a:t> between </a:t>
            </a:r>
            <a:r>
              <a:rPr lang="en-US" altLang="zh-CN" sz="2000" dirty="0">
                <a:solidFill>
                  <a:srgbClr val="1087F4"/>
                </a:solidFill>
                <a:latin typeface="+mj-ea"/>
                <a:ea typeface="+mj-ea"/>
              </a:rPr>
              <a:t>features</a:t>
            </a:r>
            <a:r>
              <a:rPr lang="en-US" altLang="zh-CN" sz="2000" dirty="0">
                <a:latin typeface="+mj-ea"/>
                <a:ea typeface="+mj-ea"/>
              </a:rPr>
              <a:t> and </a:t>
            </a:r>
            <a:r>
              <a:rPr lang="en-US" altLang="zh-CN" sz="2000" dirty="0">
                <a:solidFill>
                  <a:srgbClr val="1087F4"/>
                </a:solidFill>
                <a:latin typeface="+mj-ea"/>
                <a:ea typeface="+mj-ea"/>
              </a:rPr>
              <a:t>gene expression</a:t>
            </a:r>
            <a:endParaRPr lang="en-US" altLang="zh-CN" sz="2000" dirty="0">
              <a:solidFill>
                <a:srgbClr val="1087F4"/>
              </a:solidFill>
              <a:latin typeface="+mj-ea"/>
              <a:ea typeface="+mj-ea"/>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7059930" y="2000250"/>
            <a:ext cx="4776470" cy="619760"/>
          </a:xfrm>
          <a:prstGeom prst="rect">
            <a:avLst/>
          </a:prstGeom>
          <a:noFill/>
        </p:spPr>
        <p:txBody>
          <a:bodyPr wrap="square" rtlCol="0">
            <a:noAutofit/>
          </a:bodyPr>
          <a:lstStyle/>
          <a:p>
            <a:r>
              <a:rPr lang="en-US" altLang="zh-CN" sz="1600" b="1"/>
              <a:t>1. Compartment patterns enriched by H3K27me3 (</a:t>
            </a:r>
            <a:r>
              <a:rPr lang="en-US" altLang="zh-CN" sz="1600" b="1" dirty="0">
                <a:solidFill>
                  <a:srgbClr val="1087F4"/>
                </a:solidFill>
                <a:sym typeface="+mn-ea"/>
              </a:rPr>
              <a:t>block-like</a:t>
            </a:r>
            <a:r>
              <a:rPr lang="en-US" altLang="zh-CN" sz="1600" b="1"/>
              <a:t>) and H3K27ac (</a:t>
            </a:r>
            <a:r>
              <a:rPr lang="en-US" altLang="zh-CN" sz="1600" b="1" dirty="0">
                <a:solidFill>
                  <a:srgbClr val="1087F4"/>
                </a:solidFill>
                <a:sym typeface="+mn-ea"/>
              </a:rPr>
              <a:t>stripe-like</a:t>
            </a:r>
            <a:r>
              <a:rPr lang="en-US" altLang="zh-CN" sz="1600" b="1"/>
              <a:t>) are different.</a:t>
            </a:r>
            <a:endParaRPr lang="en-US" altLang="zh-CN" sz="1600" b="1"/>
          </a:p>
          <a:p>
            <a:endParaRPr lang="en-US" altLang="zh-CN" sz="1600" b="1"/>
          </a:p>
          <a:p>
            <a:endParaRPr lang="en-US" altLang="zh-CN" sz="1600" b="1"/>
          </a:p>
          <a:p>
            <a:endParaRPr lang="en-US" altLang="zh-CN" sz="1600"/>
          </a:p>
          <a:p>
            <a:endParaRPr lang="en-US" altLang="zh-CN" sz="1600">
              <a:solidFill>
                <a:srgbClr val="0070C0"/>
              </a:solidFill>
            </a:endParaRPr>
          </a:p>
        </p:txBody>
      </p:sp>
      <p:pic>
        <p:nvPicPr>
          <p:cNvPr id="6" name="图片 5"/>
          <p:cNvPicPr>
            <a:picLocks noChangeAspect="1"/>
          </p:cNvPicPr>
          <p:nvPr>
            <p:custDataLst>
              <p:tags r:id="rId1"/>
            </p:custDataLst>
          </p:nvPr>
        </p:nvPicPr>
        <p:blipFill>
          <a:blip r:embed="rId2"/>
          <a:stretch>
            <a:fillRect/>
          </a:stretch>
        </p:blipFill>
        <p:spPr>
          <a:xfrm>
            <a:off x="311150" y="582930"/>
            <a:ext cx="3082925" cy="3085465"/>
          </a:xfrm>
          <a:prstGeom prst="rect">
            <a:avLst/>
          </a:prstGeom>
        </p:spPr>
      </p:pic>
      <p:sp>
        <p:nvSpPr>
          <p:cNvPr id="7" name="文本框 6"/>
          <p:cNvSpPr txBox="1"/>
          <p:nvPr>
            <p:custDataLst>
              <p:tags r:id="rId3"/>
            </p:custDataLst>
          </p:nvPr>
        </p:nvSpPr>
        <p:spPr>
          <a:xfrm rot="16200000">
            <a:off x="-1382395" y="1959610"/>
            <a:ext cx="319595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sp>
        <p:nvSpPr>
          <p:cNvPr id="8" name="文本框 7"/>
          <p:cNvSpPr txBox="1"/>
          <p:nvPr>
            <p:custDataLst>
              <p:tags r:id="rId4"/>
            </p:custDataLst>
          </p:nvPr>
        </p:nvSpPr>
        <p:spPr>
          <a:xfrm>
            <a:off x="231775" y="435610"/>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9" name="文本框 8"/>
          <p:cNvSpPr txBox="1"/>
          <p:nvPr>
            <p:custDataLst>
              <p:tags r:id="rId5"/>
            </p:custDataLst>
          </p:nvPr>
        </p:nvSpPr>
        <p:spPr>
          <a:xfrm>
            <a:off x="579755" y="3109595"/>
            <a:ext cx="159004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H3K27me3_WT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10" name="文本框 9"/>
          <p:cNvSpPr txBox="1"/>
          <p:nvPr>
            <p:custDataLst>
              <p:tags r:id="rId6"/>
            </p:custDataLst>
          </p:nvPr>
        </p:nvSpPr>
        <p:spPr>
          <a:xfrm>
            <a:off x="1739265" y="806450"/>
            <a:ext cx="145542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H3K27me3_HS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pic>
        <p:nvPicPr>
          <p:cNvPr id="11" name="图片 10"/>
          <p:cNvPicPr>
            <a:picLocks noChangeAspect="1"/>
          </p:cNvPicPr>
          <p:nvPr/>
        </p:nvPicPr>
        <p:blipFill>
          <a:blip r:embed="rId7"/>
          <a:stretch>
            <a:fillRect/>
          </a:stretch>
        </p:blipFill>
        <p:spPr>
          <a:xfrm>
            <a:off x="3599815" y="582930"/>
            <a:ext cx="3089275" cy="3093085"/>
          </a:xfrm>
          <a:prstGeom prst="rect">
            <a:avLst/>
          </a:prstGeom>
        </p:spPr>
      </p:pic>
      <p:sp>
        <p:nvSpPr>
          <p:cNvPr id="15" name="文本框 14"/>
          <p:cNvSpPr txBox="1"/>
          <p:nvPr/>
        </p:nvSpPr>
        <p:spPr>
          <a:xfrm>
            <a:off x="3858260" y="3107690"/>
            <a:ext cx="136398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Hi-C_WT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16" name="文本框 15"/>
          <p:cNvSpPr txBox="1"/>
          <p:nvPr/>
        </p:nvSpPr>
        <p:spPr>
          <a:xfrm>
            <a:off x="5542280" y="806450"/>
            <a:ext cx="95885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Hi-C_HS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17" name="文本框 16"/>
          <p:cNvSpPr txBox="1"/>
          <p:nvPr/>
        </p:nvSpPr>
        <p:spPr>
          <a:xfrm rot="16200000">
            <a:off x="1896110" y="2068195"/>
            <a:ext cx="319595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sp>
        <p:nvSpPr>
          <p:cNvPr id="18" name="文本框 17"/>
          <p:cNvSpPr txBox="1"/>
          <p:nvPr/>
        </p:nvSpPr>
        <p:spPr>
          <a:xfrm>
            <a:off x="3510280" y="445135"/>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25" name="文本框 24"/>
          <p:cNvSpPr txBox="1"/>
          <p:nvPr/>
        </p:nvSpPr>
        <p:spPr>
          <a:xfrm>
            <a:off x="3515995" y="3617595"/>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pic>
        <p:nvPicPr>
          <p:cNvPr id="19" name="图片 18"/>
          <p:cNvPicPr>
            <a:picLocks noChangeAspect="1"/>
          </p:cNvPicPr>
          <p:nvPr>
            <p:custDataLst>
              <p:tags r:id="rId8"/>
            </p:custDataLst>
          </p:nvPr>
        </p:nvPicPr>
        <p:blipFill>
          <a:blip r:embed="rId9"/>
          <a:stretch>
            <a:fillRect/>
          </a:stretch>
        </p:blipFill>
        <p:spPr>
          <a:xfrm>
            <a:off x="290195" y="3762375"/>
            <a:ext cx="3082290" cy="3084830"/>
          </a:xfrm>
          <a:prstGeom prst="rect">
            <a:avLst/>
          </a:prstGeom>
        </p:spPr>
      </p:pic>
      <p:sp>
        <p:nvSpPr>
          <p:cNvPr id="21" name="文本框 20"/>
          <p:cNvSpPr txBox="1"/>
          <p:nvPr>
            <p:custDataLst>
              <p:tags r:id="rId10"/>
            </p:custDataLst>
          </p:nvPr>
        </p:nvSpPr>
        <p:spPr>
          <a:xfrm>
            <a:off x="196850" y="3622675"/>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23" name="文本框 22"/>
          <p:cNvSpPr txBox="1"/>
          <p:nvPr>
            <p:custDataLst>
              <p:tags r:id="rId11"/>
            </p:custDataLst>
          </p:nvPr>
        </p:nvSpPr>
        <p:spPr>
          <a:xfrm rot="16200000">
            <a:off x="-1421130" y="5000625"/>
            <a:ext cx="319595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pic>
        <p:nvPicPr>
          <p:cNvPr id="24" name="图片 23"/>
          <p:cNvPicPr>
            <a:picLocks noChangeAspect="1"/>
          </p:cNvPicPr>
          <p:nvPr/>
        </p:nvPicPr>
        <p:blipFill>
          <a:blip r:embed="rId12"/>
          <a:stretch>
            <a:fillRect/>
          </a:stretch>
        </p:blipFill>
        <p:spPr>
          <a:xfrm>
            <a:off x="3602355" y="3756660"/>
            <a:ext cx="3071495" cy="3085465"/>
          </a:xfrm>
          <a:prstGeom prst="rect">
            <a:avLst/>
          </a:prstGeom>
        </p:spPr>
      </p:pic>
      <p:sp>
        <p:nvSpPr>
          <p:cNvPr id="26" name="文本框 25"/>
          <p:cNvSpPr txBox="1"/>
          <p:nvPr/>
        </p:nvSpPr>
        <p:spPr>
          <a:xfrm rot="16200000">
            <a:off x="1898015" y="4995545"/>
            <a:ext cx="319595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sp>
        <p:nvSpPr>
          <p:cNvPr id="27" name="文本框 26"/>
          <p:cNvSpPr txBox="1"/>
          <p:nvPr>
            <p:custDataLst>
              <p:tags r:id="rId13"/>
            </p:custDataLst>
          </p:nvPr>
        </p:nvSpPr>
        <p:spPr>
          <a:xfrm>
            <a:off x="585470" y="6124575"/>
            <a:ext cx="136398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H3K27ac_WT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28" name="文本框 27"/>
          <p:cNvSpPr txBox="1"/>
          <p:nvPr>
            <p:custDataLst>
              <p:tags r:id="rId14"/>
            </p:custDataLst>
          </p:nvPr>
        </p:nvSpPr>
        <p:spPr>
          <a:xfrm>
            <a:off x="1814195" y="3994785"/>
            <a:ext cx="1439545"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H3K27ac_HS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236" name="文本框 235"/>
          <p:cNvSpPr txBox="1"/>
          <p:nvPr/>
        </p:nvSpPr>
        <p:spPr>
          <a:xfrm>
            <a:off x="3869055" y="6124575"/>
            <a:ext cx="136398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RNAP II_WT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237" name="文本框 236"/>
          <p:cNvSpPr txBox="1"/>
          <p:nvPr/>
        </p:nvSpPr>
        <p:spPr>
          <a:xfrm>
            <a:off x="5473700" y="3994785"/>
            <a:ext cx="121539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RNAP II_HS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2" name="文本框 1"/>
          <p:cNvSpPr txBox="1"/>
          <p:nvPr/>
        </p:nvSpPr>
        <p:spPr>
          <a:xfrm>
            <a:off x="9596755" y="4260850"/>
            <a:ext cx="2040255" cy="306705"/>
          </a:xfrm>
          <a:prstGeom prst="rect">
            <a:avLst/>
          </a:prstGeom>
          <a:noFill/>
        </p:spPr>
        <p:txBody>
          <a:bodyPr wrap="square" rtlCol="0">
            <a:spAutoFit/>
          </a:bodyPr>
          <a:lstStyle/>
          <a:p>
            <a:r>
              <a:rPr lang="en-US" altLang="zh-CN" sz="1400" i="1">
                <a:latin typeface="Calibri" panose="020F0502020204030204" charset="0"/>
                <a:cs typeface="Calibri" panose="020F0502020204030204" charset="0"/>
              </a:rPr>
              <a:t>Ray et al., PNAS</a:t>
            </a:r>
            <a:r>
              <a:rPr lang="en-US" altLang="zh-CN" sz="1400">
                <a:latin typeface="Calibri" panose="020F0502020204030204" charset="0"/>
                <a:cs typeface="Calibri" panose="020F0502020204030204" charset="0"/>
                <a:sym typeface="+mn-ea"/>
              </a:rPr>
              <a:t>. 2019</a:t>
            </a:r>
            <a:endParaRPr lang="en-US" altLang="zh-CN" sz="1400" i="1">
              <a:latin typeface="Calibri" panose="020F0502020204030204" charset="0"/>
              <a:cs typeface="Calibri" panose="020F0502020204030204" charset="0"/>
              <a:sym typeface="+mn-ea"/>
            </a:endParaRPr>
          </a:p>
        </p:txBody>
      </p:sp>
      <p:grpSp>
        <p:nvGrpSpPr>
          <p:cNvPr id="30" name="组合 29"/>
          <p:cNvGrpSpPr/>
          <p:nvPr/>
        </p:nvGrpSpPr>
        <p:grpSpPr>
          <a:xfrm>
            <a:off x="0" y="0"/>
            <a:ext cx="12192635" cy="424180"/>
            <a:chOff x="0" y="0"/>
            <a:chExt cx="19201" cy="699"/>
          </a:xfrm>
        </p:grpSpPr>
        <p:grpSp>
          <p:nvGrpSpPr>
            <p:cNvPr id="14" name="组合 13"/>
            <p:cNvGrpSpPr/>
            <p:nvPr/>
          </p:nvGrpSpPr>
          <p:grpSpPr>
            <a:xfrm>
              <a:off x="0" y="0"/>
              <a:ext cx="19201" cy="699"/>
              <a:chOff x="199" y="184"/>
              <a:chExt cx="19201" cy="1010"/>
            </a:xfrm>
          </p:grpSpPr>
          <p:sp>
            <p:nvSpPr>
              <p:cNvPr id="20" name="矩形 19"/>
              <p:cNvSpPr/>
              <p:nvPr>
                <p:custDataLst>
                  <p:tags r:id="rId15"/>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2" name="直接连接符 21"/>
              <p:cNvCxnSpPr/>
              <p:nvPr>
                <p:custDataLst>
                  <p:tags r:id="rId16"/>
                </p:custDataLst>
              </p:nvPr>
            </p:nvCxnSpPr>
            <p:spPr>
              <a:xfrm>
                <a:off x="481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52" y="41"/>
              <a:ext cx="4306" cy="657"/>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Compartment level</a:t>
              </a:r>
              <a:endParaRPr lang="en-US" altLang="zh-CN" sz="2000" b="1">
                <a:solidFill>
                  <a:schemeClr val="tx1"/>
                </a:solidFill>
                <a:latin typeface="Calibri" panose="020F0502020204030204" charset="0"/>
                <a:ea typeface="+mj-ea"/>
                <a:cs typeface="Calibri" panose="020F0502020204030204" charset="0"/>
                <a:sym typeface="+mn-ea"/>
              </a:endParaRPr>
            </a:p>
          </p:txBody>
        </p:sp>
      </p:grpSp>
      <p:sp>
        <p:nvSpPr>
          <p:cNvPr id="31" name="文本框 30"/>
          <p:cNvSpPr txBox="1"/>
          <p:nvPr>
            <p:custDataLst>
              <p:tags r:id="rId17"/>
            </p:custDataLst>
          </p:nvPr>
        </p:nvSpPr>
        <p:spPr>
          <a:xfrm>
            <a:off x="3016250" y="2540"/>
            <a:ext cx="5942965" cy="398780"/>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rPr>
              <a:t>Different factors enrich different compartment patterns</a:t>
            </a:r>
            <a:endParaRPr lang="en-US" altLang="zh-CN" sz="2000" b="1">
              <a:latin typeface="+mj-lt"/>
              <a:cs typeface="+mj-lt"/>
            </a:endParaRPr>
          </a:p>
        </p:txBody>
      </p:sp>
      <p:sp>
        <p:nvSpPr>
          <p:cNvPr id="61" name="文本框 60"/>
          <p:cNvSpPr txBox="1"/>
          <p:nvPr/>
        </p:nvSpPr>
        <p:spPr>
          <a:xfrm>
            <a:off x="7065645" y="5969635"/>
            <a:ext cx="4224020" cy="696595"/>
          </a:xfrm>
          <a:prstGeom prst="rect">
            <a:avLst/>
          </a:prstGeom>
          <a:noFill/>
        </p:spPr>
        <p:txBody>
          <a:bodyPr wrap="square" rtlCol="0" anchor="t">
            <a:noAutofit/>
          </a:bodyPr>
          <a:lstStyle/>
          <a:p>
            <a:r>
              <a:rPr lang="en-US" altLang="zh-CN" sz="1400">
                <a:latin typeface="Arial" panose="020B0604020202020204" pitchFamily="34" charset="0"/>
                <a:cs typeface="Arial" panose="020B0604020202020204" pitchFamily="34" charset="0"/>
                <a:sym typeface="+mn-ea"/>
              </a:rPr>
              <a:t>Pearson’s correlation matrix at 50Kb resolution is called by Juicebox. </a:t>
            </a:r>
            <a:endParaRPr lang="en-US" altLang="zh-CN" sz="1400">
              <a:latin typeface="Arial" panose="020B0604020202020204" pitchFamily="34" charset="0"/>
              <a:cs typeface="Arial" panose="020B0604020202020204" pitchFamily="34" charset="0"/>
              <a:sym typeface="+mn-ea"/>
            </a:endParaRPr>
          </a:p>
          <a:p>
            <a:r>
              <a:rPr lang="en-US" altLang="zh-CN" sz="1400" i="1">
                <a:latin typeface="Calibri" panose="020F0502020204030204" charset="0"/>
                <a:cs typeface="Calibri" panose="020F0502020204030204" charset="0"/>
                <a:sym typeface="+mn-ea"/>
              </a:rPr>
              <a:t>Robinson et al., Cell Systems</a:t>
            </a:r>
            <a:r>
              <a:rPr lang="en-US" altLang="zh-CN" sz="1400">
                <a:latin typeface="Calibri" panose="020F0502020204030204" charset="0"/>
                <a:cs typeface="Calibri" panose="020F0502020204030204" charset="0"/>
                <a:sym typeface="+mn-ea"/>
              </a:rPr>
              <a:t>. 2018</a:t>
            </a:r>
            <a:r>
              <a:rPr lang="en-US" sz="1400">
                <a:uFillTx/>
                <a:latin typeface="Arial" panose="020B0604020202020204" pitchFamily="34" charset="0"/>
                <a:cs typeface="Arial" panose="020B0604020202020204" pitchFamily="34" charset="0"/>
                <a:sym typeface="+mn-ea"/>
              </a:rPr>
              <a:t> </a:t>
            </a:r>
            <a:endParaRPr lang="en-US" sz="1400">
              <a:uFillTx/>
              <a:latin typeface="Arial" panose="020B0604020202020204" pitchFamily="34" charset="0"/>
              <a:cs typeface="Arial" panose="020B0604020202020204" pitchFamily="34" charset="0"/>
              <a:sym typeface="+mn-ea"/>
            </a:endParaRPr>
          </a:p>
        </p:txBody>
      </p:sp>
      <p:sp>
        <p:nvSpPr>
          <p:cNvPr id="5" name="文本框 4"/>
          <p:cNvSpPr txBox="1"/>
          <p:nvPr/>
        </p:nvSpPr>
        <p:spPr>
          <a:xfrm>
            <a:off x="7059930" y="2611120"/>
            <a:ext cx="4776470" cy="829945"/>
          </a:xfrm>
          <a:prstGeom prst="rect">
            <a:avLst/>
          </a:prstGeom>
          <a:noFill/>
        </p:spPr>
        <p:txBody>
          <a:bodyPr wrap="square" rtlCol="0" anchor="t">
            <a:spAutoFit/>
          </a:bodyPr>
          <a:lstStyle/>
          <a:p>
            <a:r>
              <a:rPr lang="en-US" altLang="zh-CN" sz="1600" b="1" dirty="0">
                <a:sym typeface="+mn-ea"/>
              </a:rPr>
              <a:t>2. Compartments of H3K27me3 are more similar to that of Hi-C (data from PNAS paper), while those of H3K27ac are more similar to </a:t>
            </a:r>
            <a:r>
              <a:rPr lang="en-US" altLang="zh-CN" sz="1600" b="1" dirty="0">
                <a:sym typeface="+mn-ea"/>
              </a:rPr>
              <a:t>those of RNAPII.</a:t>
            </a:r>
            <a:endParaRPr lang="en-US" altLang="zh-CN" sz="1600" b="1" dirty="0">
              <a:sym typeface="+mn-ea"/>
            </a:endParaRPr>
          </a:p>
        </p:txBody>
      </p:sp>
      <p:sp>
        <p:nvSpPr>
          <p:cNvPr id="12" name="文本框 11"/>
          <p:cNvSpPr txBox="1"/>
          <p:nvPr/>
        </p:nvSpPr>
        <p:spPr>
          <a:xfrm>
            <a:off x="7047865" y="3551555"/>
            <a:ext cx="4816475" cy="583565"/>
          </a:xfrm>
          <a:prstGeom prst="rect">
            <a:avLst/>
          </a:prstGeom>
          <a:noFill/>
        </p:spPr>
        <p:txBody>
          <a:bodyPr wrap="square" rtlCol="0" anchor="t">
            <a:spAutoFit/>
          </a:bodyPr>
          <a:lstStyle/>
          <a:p>
            <a:r>
              <a:rPr lang="en-US" altLang="zh-CN" sz="1600" b="1" dirty="0">
                <a:sym typeface="+mn-ea"/>
              </a:rPr>
              <a:t>(</a:t>
            </a:r>
            <a:r>
              <a:rPr lang="en-US" altLang="zh-CN" sz="1600" b="1" dirty="0" err="1">
                <a:sym typeface="+mn-ea"/>
              </a:rPr>
              <a:t>ChIA</a:t>
            </a:r>
            <a:r>
              <a:rPr lang="en-US" altLang="zh-CN" sz="1600" b="1" dirty="0">
                <a:sym typeface="+mn-ea"/>
              </a:rPr>
              <a:t>-PET has around 20% enrichment, so the contact matrix is the mix of the Hi-C and the factor)</a:t>
            </a:r>
            <a:endParaRPr lang="en-US" altLang="zh-CN" sz="1600" b="1" dirty="0">
              <a:sym typeface="+mn-ea"/>
            </a:endParaRPr>
          </a:p>
        </p:txBody>
      </p:sp>
      <p:sp>
        <p:nvSpPr>
          <p:cNvPr id="32" name="灯片编号占位符 31"/>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blinds(horizontal)">
                                      <p:cBhvr>
                                        <p:cTn id="27" dur="500"/>
                                        <p:tgtEl>
                                          <p:spTgt spid="2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36"/>
                                        </p:tgtEl>
                                        <p:attrNameLst>
                                          <p:attrName>style.visibility</p:attrName>
                                        </p:attrNameLst>
                                      </p:cBhvr>
                                      <p:to>
                                        <p:strVal val="visible"/>
                                      </p:to>
                                    </p:set>
                                    <p:animEffect transition="in" filter="blinds(horizontal)">
                                      <p:cBhvr>
                                        <p:cTn id="30" dur="500"/>
                                        <p:tgtEl>
                                          <p:spTgt spid="236"/>
                                        </p:tgtEl>
                                      </p:cBhvr>
                                    </p:animEffect>
                                  </p:childTnLst>
                                </p:cTn>
                              </p:par>
                              <p:par>
                                <p:cTn id="31" presetID="3" presetClass="entr" presetSubtype="1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linds(horizontal)">
                                      <p:cBhvr>
                                        <p:cTn id="33" dur="500"/>
                                        <p:tgtEl>
                                          <p:spTgt spid="2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linds(horizontal)">
                                      <p:cBhvr>
                                        <p:cTn id="36" dur="500"/>
                                        <p:tgtEl>
                                          <p:spTgt spid="2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5" grpId="0"/>
      <p:bldP spid="26" grpId="0"/>
      <p:bldP spid="236" grpId="0"/>
      <p:bldP spid="237" grpId="0"/>
      <p:bldP spid="2" grpId="0"/>
      <p:bldP spid="5"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70815" y="798195"/>
            <a:ext cx="3082925" cy="3085465"/>
          </a:xfrm>
          <a:prstGeom prst="rect">
            <a:avLst/>
          </a:prstGeom>
        </p:spPr>
      </p:pic>
      <p:sp>
        <p:nvSpPr>
          <p:cNvPr id="61" name="文本框 60"/>
          <p:cNvSpPr txBox="1"/>
          <p:nvPr>
            <p:custDataLst>
              <p:tags r:id="rId3"/>
            </p:custDataLst>
          </p:nvPr>
        </p:nvSpPr>
        <p:spPr>
          <a:xfrm>
            <a:off x="91440" y="650875"/>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pic>
        <p:nvPicPr>
          <p:cNvPr id="64" name="图片 63" descr="CDS001D_combined_eigen_chr2L_50k_KR_plot_withLabel"/>
          <p:cNvPicPr>
            <a:picLocks noChangeAspect="1"/>
          </p:cNvPicPr>
          <p:nvPr>
            <p:custDataLst>
              <p:tags r:id="rId4"/>
            </p:custDataLst>
          </p:nvPr>
        </p:nvPicPr>
        <p:blipFill>
          <a:blip r:embed="rId5"/>
          <a:stretch>
            <a:fillRect/>
          </a:stretch>
        </p:blipFill>
        <p:spPr>
          <a:xfrm>
            <a:off x="79375" y="3942715"/>
            <a:ext cx="3235325" cy="481965"/>
          </a:xfrm>
          <a:prstGeom prst="rect">
            <a:avLst/>
          </a:prstGeom>
        </p:spPr>
      </p:pic>
      <p:sp>
        <p:nvSpPr>
          <p:cNvPr id="65" name="文本框 64"/>
          <p:cNvSpPr txBox="1"/>
          <p:nvPr>
            <p:custDataLst>
              <p:tags r:id="rId6"/>
            </p:custDataLst>
          </p:nvPr>
        </p:nvSpPr>
        <p:spPr>
          <a:xfrm>
            <a:off x="439420" y="3324860"/>
            <a:ext cx="1490345"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H3K27me3_WT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66" name="文本框 65"/>
          <p:cNvSpPr txBox="1"/>
          <p:nvPr>
            <p:custDataLst>
              <p:tags r:id="rId7"/>
            </p:custDataLst>
          </p:nvPr>
        </p:nvSpPr>
        <p:spPr>
          <a:xfrm>
            <a:off x="1598930" y="1021715"/>
            <a:ext cx="1475105"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H3K27me3_HS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pic>
        <p:nvPicPr>
          <p:cNvPr id="68" name="图片 67" descr="CDS002D_combined_eigen_chr2L_50k_KR_plot_withLabel"/>
          <p:cNvPicPr>
            <a:picLocks noChangeAspect="1"/>
          </p:cNvPicPr>
          <p:nvPr>
            <p:custDataLst>
              <p:tags r:id="rId8"/>
            </p:custDataLst>
          </p:nvPr>
        </p:nvPicPr>
        <p:blipFill>
          <a:blip r:embed="rId9"/>
          <a:stretch>
            <a:fillRect/>
          </a:stretch>
        </p:blipFill>
        <p:spPr>
          <a:xfrm>
            <a:off x="80645" y="4453255"/>
            <a:ext cx="3234055" cy="481965"/>
          </a:xfrm>
          <a:prstGeom prst="rect">
            <a:avLst/>
          </a:prstGeom>
        </p:spPr>
      </p:pic>
      <p:sp>
        <p:nvSpPr>
          <p:cNvPr id="69" name="文本框 68"/>
          <p:cNvSpPr txBox="1"/>
          <p:nvPr>
            <p:custDataLst>
              <p:tags r:id="rId10"/>
            </p:custDataLst>
          </p:nvPr>
        </p:nvSpPr>
        <p:spPr>
          <a:xfrm>
            <a:off x="91440" y="3917950"/>
            <a:ext cx="87693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[-0.1 - 0.1]</a:t>
            </a:r>
            <a:endParaRPr lang="en-US" altLang="zh-CN" sz="800">
              <a:latin typeface="Arial" panose="020B0604020202020204" pitchFamily="34" charset="0"/>
              <a:cs typeface="Arial" panose="020B0604020202020204" pitchFamily="34" charset="0"/>
            </a:endParaRPr>
          </a:p>
        </p:txBody>
      </p:sp>
      <p:sp>
        <p:nvSpPr>
          <p:cNvPr id="70" name="文本框 69"/>
          <p:cNvSpPr txBox="1"/>
          <p:nvPr>
            <p:custDataLst>
              <p:tags r:id="rId11"/>
            </p:custDataLst>
          </p:nvPr>
        </p:nvSpPr>
        <p:spPr>
          <a:xfrm>
            <a:off x="80645" y="4440555"/>
            <a:ext cx="87693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[-0.1 - 0.1]</a:t>
            </a:r>
            <a:endParaRPr lang="en-US" altLang="zh-CN" sz="800">
              <a:latin typeface="Arial" panose="020B0604020202020204" pitchFamily="34" charset="0"/>
              <a:cs typeface="Arial" panose="020B0604020202020204" pitchFamily="34" charset="0"/>
            </a:endParaRPr>
          </a:p>
        </p:txBody>
      </p:sp>
      <p:sp>
        <p:nvSpPr>
          <p:cNvPr id="72" name="文本框 71"/>
          <p:cNvSpPr txBox="1"/>
          <p:nvPr>
            <p:custDataLst>
              <p:tags r:id="rId12"/>
            </p:custDataLst>
          </p:nvPr>
        </p:nvSpPr>
        <p:spPr>
          <a:xfrm>
            <a:off x="3175" y="4015105"/>
            <a:ext cx="258445" cy="33718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A</a:t>
            </a:r>
            <a:endParaRPr lang="en-US" altLang="zh-CN" sz="800">
              <a:latin typeface="Arial" panose="020B0604020202020204" pitchFamily="34" charset="0"/>
              <a:cs typeface="Arial" panose="020B0604020202020204" pitchFamily="34" charset="0"/>
            </a:endParaRPr>
          </a:p>
          <a:p>
            <a:r>
              <a:rPr lang="en-US" altLang="zh-CN" sz="800">
                <a:latin typeface="Arial" panose="020B0604020202020204" pitchFamily="34" charset="0"/>
                <a:cs typeface="Arial" panose="020B0604020202020204" pitchFamily="34" charset="0"/>
              </a:rPr>
              <a:t>B</a:t>
            </a:r>
            <a:endParaRPr lang="en-US" altLang="zh-CN" sz="800">
              <a:latin typeface="Arial" panose="020B0604020202020204" pitchFamily="34" charset="0"/>
              <a:cs typeface="Arial" panose="020B0604020202020204" pitchFamily="34" charset="0"/>
            </a:endParaRPr>
          </a:p>
        </p:txBody>
      </p:sp>
      <p:sp>
        <p:nvSpPr>
          <p:cNvPr id="75" name="文本框 74"/>
          <p:cNvSpPr txBox="1"/>
          <p:nvPr>
            <p:custDataLst>
              <p:tags r:id="rId13"/>
            </p:custDataLst>
          </p:nvPr>
        </p:nvSpPr>
        <p:spPr>
          <a:xfrm>
            <a:off x="3175" y="4566285"/>
            <a:ext cx="258445" cy="33718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A</a:t>
            </a:r>
            <a:endParaRPr lang="en-US" altLang="zh-CN" sz="800">
              <a:latin typeface="Arial" panose="020B0604020202020204" pitchFamily="34" charset="0"/>
              <a:cs typeface="Arial" panose="020B0604020202020204" pitchFamily="34" charset="0"/>
            </a:endParaRPr>
          </a:p>
          <a:p>
            <a:r>
              <a:rPr lang="en-US" altLang="zh-CN" sz="800">
                <a:latin typeface="Arial" panose="020B0604020202020204" pitchFamily="34" charset="0"/>
                <a:cs typeface="Arial" panose="020B0604020202020204" pitchFamily="34" charset="0"/>
              </a:rPr>
              <a:t>B</a:t>
            </a:r>
            <a:endParaRPr lang="en-US" altLang="zh-CN" sz="800">
              <a:latin typeface="Arial" panose="020B0604020202020204" pitchFamily="34" charset="0"/>
              <a:cs typeface="Arial" panose="020B0604020202020204" pitchFamily="34" charset="0"/>
            </a:endParaRPr>
          </a:p>
        </p:txBody>
      </p:sp>
      <p:sp>
        <p:nvSpPr>
          <p:cNvPr id="76" name="文本框 75"/>
          <p:cNvSpPr txBox="1"/>
          <p:nvPr>
            <p:custDataLst>
              <p:tags r:id="rId14"/>
            </p:custDataLst>
          </p:nvPr>
        </p:nvSpPr>
        <p:spPr>
          <a:xfrm>
            <a:off x="3192145" y="4076700"/>
            <a:ext cx="35560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WT</a:t>
            </a:r>
            <a:endParaRPr lang="en-US" altLang="zh-CN" sz="800">
              <a:latin typeface="Arial" panose="020B0604020202020204" pitchFamily="34" charset="0"/>
              <a:cs typeface="Arial" panose="020B0604020202020204" pitchFamily="34" charset="0"/>
            </a:endParaRPr>
          </a:p>
        </p:txBody>
      </p:sp>
      <p:sp>
        <p:nvSpPr>
          <p:cNvPr id="77" name="文本框 76"/>
          <p:cNvSpPr txBox="1"/>
          <p:nvPr>
            <p:custDataLst>
              <p:tags r:id="rId15"/>
            </p:custDataLst>
          </p:nvPr>
        </p:nvSpPr>
        <p:spPr>
          <a:xfrm>
            <a:off x="3192145" y="4648200"/>
            <a:ext cx="35560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HS</a:t>
            </a:r>
            <a:endParaRPr lang="en-US" altLang="zh-CN" sz="800">
              <a:latin typeface="Arial" panose="020B0604020202020204" pitchFamily="34" charset="0"/>
              <a:cs typeface="Arial" panose="020B0604020202020204" pitchFamily="34" charset="0"/>
            </a:endParaRPr>
          </a:p>
        </p:txBody>
      </p:sp>
      <p:cxnSp>
        <p:nvCxnSpPr>
          <p:cNvPr id="86" name="肘形连接符 85"/>
          <p:cNvCxnSpPr/>
          <p:nvPr>
            <p:custDataLst>
              <p:tags r:id="rId16"/>
            </p:custDataLst>
          </p:nvPr>
        </p:nvCxnSpPr>
        <p:spPr>
          <a:xfrm>
            <a:off x="3280410" y="3994150"/>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8" name="肘形连接符 87"/>
          <p:cNvCxnSpPr/>
          <p:nvPr>
            <p:custDataLst>
              <p:tags r:id="rId17"/>
            </p:custDataLst>
          </p:nvPr>
        </p:nvCxnSpPr>
        <p:spPr>
          <a:xfrm flipV="1">
            <a:off x="3280410" y="4321175"/>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89" name="肘形连接符 88"/>
          <p:cNvCxnSpPr/>
          <p:nvPr>
            <p:custDataLst>
              <p:tags r:id="rId18"/>
            </p:custDataLst>
          </p:nvPr>
        </p:nvCxnSpPr>
        <p:spPr>
          <a:xfrm>
            <a:off x="3280410" y="4503420"/>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5" name="文本框 94"/>
          <p:cNvSpPr txBox="1"/>
          <p:nvPr>
            <p:custDataLst>
              <p:tags r:id="rId19"/>
            </p:custDataLst>
          </p:nvPr>
        </p:nvSpPr>
        <p:spPr>
          <a:xfrm rot="16200000">
            <a:off x="3012440" y="4330065"/>
            <a:ext cx="1138555" cy="24511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Compartments</a:t>
            </a:r>
            <a:endParaRPr lang="en-US" altLang="zh-CN" sz="1000" b="1">
              <a:latin typeface="Arial" panose="020B0604020202020204" pitchFamily="34" charset="0"/>
              <a:cs typeface="Arial" panose="020B0604020202020204" pitchFamily="34" charset="0"/>
            </a:endParaRPr>
          </a:p>
        </p:txBody>
      </p:sp>
      <p:grpSp>
        <p:nvGrpSpPr>
          <p:cNvPr id="16" name="组合 15"/>
          <p:cNvGrpSpPr/>
          <p:nvPr/>
        </p:nvGrpSpPr>
        <p:grpSpPr>
          <a:xfrm>
            <a:off x="79375" y="4817745"/>
            <a:ext cx="3595370" cy="1312545"/>
            <a:chOff x="125" y="7587"/>
            <a:chExt cx="5662" cy="2067"/>
          </a:xfrm>
        </p:grpSpPr>
        <p:cxnSp>
          <p:nvCxnSpPr>
            <p:cNvPr id="90" name="肘形连接符 89"/>
            <p:cNvCxnSpPr/>
            <p:nvPr>
              <p:custDataLst>
                <p:tags r:id="rId20"/>
              </p:custDataLst>
            </p:nvPr>
          </p:nvCxnSpPr>
          <p:spPr>
            <a:xfrm flipV="1">
              <a:off x="5166" y="7587"/>
              <a:ext cx="141" cy="13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20" name="图片 19" descr="linePlot_with_correlation_of_eigen_vector_H3K27me3_chr2L_50k_KR_withLabel"/>
            <p:cNvPicPr>
              <a:picLocks noChangeAspect="1"/>
            </p:cNvPicPr>
            <p:nvPr>
              <p:custDataLst>
                <p:tags r:id="rId21"/>
              </p:custDataLst>
            </p:nvPr>
          </p:nvPicPr>
          <p:blipFill>
            <a:blip r:embed="rId22"/>
            <a:stretch>
              <a:fillRect/>
            </a:stretch>
          </p:blipFill>
          <p:spPr>
            <a:xfrm>
              <a:off x="125" y="7918"/>
              <a:ext cx="5095" cy="1257"/>
            </a:xfrm>
            <a:prstGeom prst="rect">
              <a:avLst/>
            </a:prstGeom>
          </p:spPr>
        </p:pic>
        <p:sp>
          <p:nvSpPr>
            <p:cNvPr id="22" name="文本框 21"/>
            <p:cNvSpPr txBox="1"/>
            <p:nvPr>
              <p:custDataLst>
                <p:tags r:id="rId23"/>
              </p:custDataLst>
            </p:nvPr>
          </p:nvSpPr>
          <p:spPr>
            <a:xfrm>
              <a:off x="125" y="7770"/>
              <a:ext cx="5080" cy="217"/>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33" name="文本框 32"/>
            <p:cNvSpPr txBox="1"/>
            <p:nvPr>
              <p:custDataLst>
                <p:tags r:id="rId24"/>
              </p:custDataLst>
            </p:nvPr>
          </p:nvSpPr>
          <p:spPr>
            <a:xfrm>
              <a:off x="551" y="9025"/>
              <a:ext cx="2874" cy="434"/>
            </a:xfrm>
            <a:prstGeom prst="rect">
              <a:avLst/>
            </a:prstGeom>
            <a:noFill/>
          </p:spPr>
          <p:txBody>
            <a:bodyPr wrap="square" rtlCol="0">
              <a:spAutoFit/>
            </a:bodyPr>
            <a:lstStyle/>
            <a:p>
              <a:r>
                <a:rPr lang="en-US" altLang="zh-CN" sz="1200" b="1">
                  <a:latin typeface="Arial" panose="020B0604020202020204" pitchFamily="34" charset="0"/>
                  <a:cs typeface="Arial" panose="020B0604020202020204" pitchFamily="34" charset="0"/>
                </a:rPr>
                <a:t>Compartment strength</a:t>
              </a:r>
              <a:endParaRPr lang="en-US" altLang="zh-CN" sz="1200" b="1">
                <a:latin typeface="Arial" panose="020B0604020202020204" pitchFamily="34" charset="0"/>
                <a:cs typeface="Arial" panose="020B0604020202020204" pitchFamily="34" charset="0"/>
              </a:endParaRPr>
            </a:p>
          </p:txBody>
        </p:sp>
        <p:cxnSp>
          <p:nvCxnSpPr>
            <p:cNvPr id="35" name="直接连接符 34"/>
            <p:cNvCxnSpPr/>
            <p:nvPr>
              <p:custDataLst>
                <p:tags r:id="rId25"/>
              </p:custDataLst>
            </p:nvPr>
          </p:nvCxnSpPr>
          <p:spPr>
            <a:xfrm>
              <a:off x="3329" y="9192"/>
              <a:ext cx="370" cy="0"/>
            </a:xfrm>
            <a:prstGeom prst="line">
              <a:avLst/>
            </a:prstGeom>
            <a:ln>
              <a:solidFill>
                <a:srgbClr val="4D7731"/>
              </a:solidFill>
            </a:ln>
          </p:spPr>
          <p:style>
            <a:lnRef idx="2">
              <a:schemeClr val="accent1"/>
            </a:lnRef>
            <a:fillRef idx="0">
              <a:srgbClr val="FFFFFF"/>
            </a:fillRef>
            <a:effectRef idx="0">
              <a:srgbClr val="FFFFFF"/>
            </a:effectRef>
            <a:fontRef idx="minor">
              <a:schemeClr val="tx1"/>
            </a:fontRef>
          </p:style>
        </p:cxnSp>
        <p:cxnSp>
          <p:nvCxnSpPr>
            <p:cNvPr id="36" name="直接连接符 35"/>
            <p:cNvCxnSpPr/>
            <p:nvPr>
              <p:custDataLst>
                <p:tags r:id="rId26"/>
              </p:custDataLst>
            </p:nvPr>
          </p:nvCxnSpPr>
          <p:spPr>
            <a:xfrm>
              <a:off x="3329" y="9418"/>
              <a:ext cx="370" cy="0"/>
            </a:xfrm>
            <a:prstGeom prst="line">
              <a:avLst/>
            </a:prstGeom>
            <a:ln>
              <a:solidFill>
                <a:srgbClr val="B1B872"/>
              </a:solidFill>
            </a:ln>
          </p:spPr>
          <p:style>
            <a:lnRef idx="2">
              <a:schemeClr val="accent1"/>
            </a:lnRef>
            <a:fillRef idx="0">
              <a:srgbClr val="FFFFFF"/>
            </a:fillRef>
            <a:effectRef idx="0">
              <a:srgbClr val="FFFFFF"/>
            </a:effectRef>
            <a:fontRef idx="minor">
              <a:schemeClr val="tx1"/>
            </a:fontRef>
          </p:style>
        </p:cxnSp>
        <p:sp>
          <p:nvSpPr>
            <p:cNvPr id="37" name="文本框 36"/>
            <p:cNvSpPr txBox="1"/>
            <p:nvPr>
              <p:custDataLst>
                <p:tags r:id="rId27"/>
              </p:custDataLst>
            </p:nvPr>
          </p:nvSpPr>
          <p:spPr>
            <a:xfrm>
              <a:off x="3699" y="9025"/>
              <a:ext cx="1888" cy="386"/>
            </a:xfrm>
            <a:prstGeom prst="rect">
              <a:avLst/>
            </a:prstGeom>
            <a:noFill/>
          </p:spPr>
          <p:txBody>
            <a:bodyPr wrap="square" rtlCol="0">
              <a:spAutoFit/>
            </a:bodyPr>
            <a:lstStyle/>
            <a:p>
              <a:r>
                <a:rPr lang="en-US" altLang="zh-CN" sz="1000" b="1">
                  <a:solidFill>
                    <a:srgbClr val="4D7731"/>
                  </a:solidFill>
                  <a:latin typeface="Arial" panose="020B0604020202020204" pitchFamily="34" charset="0"/>
                  <a:cs typeface="Arial" panose="020B0604020202020204" pitchFamily="34" charset="0"/>
                </a:rPr>
                <a:t>H3K27me3_WT</a:t>
              </a:r>
              <a:endParaRPr lang="en-US" altLang="zh-CN" sz="1000" b="1">
                <a:solidFill>
                  <a:srgbClr val="4D7731"/>
                </a:solidFill>
                <a:latin typeface="Arial" panose="020B0604020202020204" pitchFamily="34" charset="0"/>
                <a:cs typeface="Arial" panose="020B0604020202020204" pitchFamily="34" charset="0"/>
              </a:endParaRPr>
            </a:p>
          </p:txBody>
        </p:sp>
        <p:sp>
          <p:nvSpPr>
            <p:cNvPr id="38" name="文本框 37"/>
            <p:cNvSpPr txBox="1"/>
            <p:nvPr>
              <p:custDataLst>
                <p:tags r:id="rId28"/>
              </p:custDataLst>
            </p:nvPr>
          </p:nvSpPr>
          <p:spPr>
            <a:xfrm>
              <a:off x="3699" y="9268"/>
              <a:ext cx="2088" cy="386"/>
            </a:xfrm>
            <a:prstGeom prst="rect">
              <a:avLst/>
            </a:prstGeom>
            <a:noFill/>
          </p:spPr>
          <p:txBody>
            <a:bodyPr wrap="square" rtlCol="0">
              <a:spAutoFit/>
            </a:bodyPr>
            <a:lstStyle/>
            <a:p>
              <a:r>
                <a:rPr lang="en-US" altLang="zh-CN" sz="1000" b="1">
                  <a:solidFill>
                    <a:srgbClr val="B1B872"/>
                  </a:solidFill>
                  <a:latin typeface="Arial" panose="020B0604020202020204" pitchFamily="34" charset="0"/>
                  <a:cs typeface="Arial" panose="020B0604020202020204" pitchFamily="34" charset="0"/>
                </a:rPr>
                <a:t>H3K27me3_HS</a:t>
              </a:r>
              <a:endParaRPr lang="en-US" altLang="zh-CN" sz="1000" b="1">
                <a:solidFill>
                  <a:srgbClr val="B1B872"/>
                </a:solidFill>
                <a:latin typeface="Arial" panose="020B0604020202020204" pitchFamily="34" charset="0"/>
                <a:cs typeface="Arial" panose="020B0604020202020204" pitchFamily="34" charset="0"/>
              </a:endParaRPr>
            </a:p>
          </p:txBody>
        </p:sp>
      </p:grpSp>
      <p:sp>
        <p:nvSpPr>
          <p:cNvPr id="58" name="文本框 57"/>
          <p:cNvSpPr txBox="1"/>
          <p:nvPr>
            <p:custDataLst>
              <p:tags r:id="rId29"/>
            </p:custDataLst>
          </p:nvPr>
        </p:nvSpPr>
        <p:spPr>
          <a:xfrm rot="16200000">
            <a:off x="-1544955" y="2019935"/>
            <a:ext cx="32277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grpSp>
        <p:nvGrpSpPr>
          <p:cNvPr id="19" name="组合 18"/>
          <p:cNvGrpSpPr/>
          <p:nvPr/>
        </p:nvGrpSpPr>
        <p:grpSpPr>
          <a:xfrm>
            <a:off x="3735705" y="683895"/>
            <a:ext cx="6130925" cy="2736850"/>
            <a:chOff x="5883" y="1077"/>
            <a:chExt cx="9655" cy="4310"/>
          </a:xfrm>
        </p:grpSpPr>
        <p:pic>
          <p:nvPicPr>
            <p:cNvPr id="40" name="图片 39" descr="H3K27me3_chr2L_WT_HS_A_pvalue_0.45_B_pvalue_0.79_50k_KR_withoutLabel"/>
            <p:cNvPicPr>
              <a:picLocks noChangeAspect="1"/>
            </p:cNvPicPr>
            <p:nvPr>
              <p:custDataLst>
                <p:tags r:id="rId30"/>
              </p:custDataLst>
            </p:nvPr>
          </p:nvPicPr>
          <p:blipFill>
            <a:blip r:embed="rId31"/>
            <a:stretch>
              <a:fillRect/>
            </a:stretch>
          </p:blipFill>
          <p:spPr>
            <a:xfrm>
              <a:off x="6438" y="1242"/>
              <a:ext cx="3635" cy="3613"/>
            </a:xfrm>
            <a:prstGeom prst="rect">
              <a:avLst/>
            </a:prstGeom>
          </p:spPr>
        </p:pic>
        <p:sp>
          <p:nvSpPr>
            <p:cNvPr id="41" name="文本框 40"/>
            <p:cNvSpPr txBox="1"/>
            <p:nvPr>
              <p:custDataLst>
                <p:tags r:id="rId32"/>
              </p:custDataLst>
            </p:nvPr>
          </p:nvSpPr>
          <p:spPr>
            <a:xfrm rot="16200000">
              <a:off x="4528" y="2943"/>
              <a:ext cx="3697" cy="358"/>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-0.1          -0.05            0            0.05            0.1</a:t>
              </a:r>
              <a:endParaRPr lang="en-US" altLang="zh-CN" sz="800">
                <a:latin typeface="Arial" panose="020B0604020202020204" pitchFamily="34" charset="0"/>
                <a:cs typeface="Arial" panose="020B0604020202020204" pitchFamily="34" charset="0"/>
              </a:endParaRPr>
            </a:p>
          </p:txBody>
        </p:sp>
        <p:sp>
          <p:nvSpPr>
            <p:cNvPr id="42" name="文本框 41"/>
            <p:cNvSpPr txBox="1"/>
            <p:nvPr>
              <p:custDataLst>
                <p:tags r:id="rId33"/>
              </p:custDataLst>
            </p:nvPr>
          </p:nvSpPr>
          <p:spPr>
            <a:xfrm>
              <a:off x="6650" y="4758"/>
              <a:ext cx="3519" cy="315"/>
            </a:xfrm>
            <a:prstGeom prst="rect">
              <a:avLst/>
            </a:prstGeom>
            <a:noFill/>
          </p:spPr>
          <p:txBody>
            <a:bodyPr wrap="square" rtlCol="0">
              <a:noAutofit/>
            </a:bodyPr>
            <a:lstStyle/>
            <a:p>
              <a:r>
                <a:rPr lang="en-US" altLang="zh-CN" sz="1000">
                  <a:solidFill>
                    <a:schemeClr val="tx1"/>
                  </a:solidFill>
                  <a:latin typeface="Arial" panose="020B0604020202020204" pitchFamily="34" charset="0"/>
                  <a:cs typeface="Arial" panose="020B0604020202020204" pitchFamily="34" charset="0"/>
                </a:rPr>
                <a:t>WT_A     HS_A       WT_B     HS_B</a:t>
              </a:r>
              <a:endParaRPr lang="en-US" altLang="zh-CN" sz="1000">
                <a:solidFill>
                  <a:schemeClr val="tx1"/>
                </a:solidFill>
                <a:latin typeface="Arial" panose="020B0604020202020204" pitchFamily="34" charset="0"/>
                <a:cs typeface="Arial" panose="020B0604020202020204" pitchFamily="34" charset="0"/>
              </a:endParaRPr>
            </a:p>
          </p:txBody>
        </p:sp>
        <p:cxnSp>
          <p:nvCxnSpPr>
            <p:cNvPr id="43" name="直接连接符 42"/>
            <p:cNvCxnSpPr/>
            <p:nvPr>
              <p:custDataLst>
                <p:tags r:id="rId34"/>
              </p:custDataLst>
            </p:nvPr>
          </p:nvCxnSpPr>
          <p:spPr>
            <a:xfrm>
              <a:off x="6981" y="1455"/>
              <a:ext cx="88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custDataLst>
                <p:tags r:id="rId35"/>
              </p:custDataLst>
            </p:nvPr>
          </p:nvSpPr>
          <p:spPr>
            <a:xfrm>
              <a:off x="6918" y="1521"/>
              <a:ext cx="1283" cy="226"/>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p=0.45</a:t>
              </a:r>
              <a:endParaRPr lang="en-US" altLang="zh-CN" sz="1200" b="1">
                <a:latin typeface="Arial" panose="020B0604020202020204" pitchFamily="34" charset="0"/>
                <a:cs typeface="Arial" panose="020B0604020202020204" pitchFamily="34" charset="0"/>
              </a:endParaRPr>
            </a:p>
          </p:txBody>
        </p:sp>
        <p:cxnSp>
          <p:nvCxnSpPr>
            <p:cNvPr id="45" name="直接连接符 44"/>
            <p:cNvCxnSpPr/>
            <p:nvPr>
              <p:custDataLst>
                <p:tags r:id="rId36"/>
              </p:custDataLst>
            </p:nvPr>
          </p:nvCxnSpPr>
          <p:spPr>
            <a:xfrm>
              <a:off x="8686" y="3141"/>
              <a:ext cx="880"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46" name="直接连接符 45"/>
            <p:cNvCxnSpPr/>
            <p:nvPr>
              <p:custDataLst>
                <p:tags r:id="rId37"/>
              </p:custDataLst>
            </p:nvPr>
          </p:nvCxnSpPr>
          <p:spPr>
            <a:xfrm flipH="1">
              <a:off x="8689" y="3143"/>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47" name="直接连接符 46"/>
            <p:cNvCxnSpPr/>
            <p:nvPr>
              <p:custDataLst>
                <p:tags r:id="rId38"/>
              </p:custDataLst>
            </p:nvPr>
          </p:nvCxnSpPr>
          <p:spPr>
            <a:xfrm>
              <a:off x="9569" y="3141"/>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sp>
          <p:nvSpPr>
            <p:cNvPr id="48" name="文本框 47"/>
            <p:cNvSpPr txBox="1"/>
            <p:nvPr>
              <p:custDataLst>
                <p:tags r:id="rId39"/>
              </p:custDataLst>
            </p:nvPr>
          </p:nvSpPr>
          <p:spPr>
            <a:xfrm>
              <a:off x="8723" y="2828"/>
              <a:ext cx="1136" cy="226"/>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p=0.79</a:t>
              </a:r>
              <a:endParaRPr lang="en-US" altLang="zh-CN" sz="1200" b="1">
                <a:latin typeface="Arial" panose="020B0604020202020204" pitchFamily="34" charset="0"/>
                <a:cs typeface="Arial" panose="020B0604020202020204" pitchFamily="34" charset="0"/>
              </a:endParaRPr>
            </a:p>
          </p:txBody>
        </p:sp>
        <p:sp>
          <p:nvSpPr>
            <p:cNvPr id="49" name="文本框 48"/>
            <p:cNvSpPr txBox="1"/>
            <p:nvPr>
              <p:custDataLst>
                <p:tags r:id="rId40"/>
              </p:custDataLst>
            </p:nvPr>
          </p:nvSpPr>
          <p:spPr>
            <a:xfrm>
              <a:off x="7393" y="5073"/>
              <a:ext cx="2680" cy="31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H3K27me3 (chr2L)</a:t>
              </a:r>
              <a:endParaRPr lang="en-US" altLang="zh-CN" sz="1200" b="1">
                <a:solidFill>
                  <a:schemeClr val="tx1"/>
                </a:solidFill>
                <a:latin typeface="Arial" panose="020B0604020202020204" pitchFamily="34" charset="0"/>
                <a:cs typeface="Arial" panose="020B0604020202020204" pitchFamily="34" charset="0"/>
              </a:endParaRPr>
            </a:p>
          </p:txBody>
        </p:sp>
        <p:cxnSp>
          <p:nvCxnSpPr>
            <p:cNvPr id="50" name="直接连接符 49"/>
            <p:cNvCxnSpPr/>
            <p:nvPr>
              <p:custDataLst>
                <p:tags r:id="rId41"/>
              </p:custDataLst>
            </p:nvPr>
          </p:nvCxnSpPr>
          <p:spPr>
            <a:xfrm flipH="1">
              <a:off x="7861" y="1455"/>
              <a:ext cx="3" cy="66"/>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51" name="直接连接符 50"/>
            <p:cNvCxnSpPr/>
            <p:nvPr>
              <p:custDataLst>
                <p:tags r:id="rId42"/>
              </p:custDataLst>
            </p:nvPr>
          </p:nvCxnSpPr>
          <p:spPr>
            <a:xfrm flipH="1">
              <a:off x="6981" y="1455"/>
              <a:ext cx="3" cy="66"/>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pic>
          <p:nvPicPr>
            <p:cNvPr id="52" name="图片 51" descr="H3K27me3_allChroms_WT_HS_A_pvalue_0.70_B_pvalue_0.84_50k_KR_withoutLabel_allChroms"/>
            <p:cNvPicPr>
              <a:picLocks noChangeAspect="1"/>
            </p:cNvPicPr>
            <p:nvPr>
              <p:custDataLst>
                <p:tags r:id="rId43"/>
              </p:custDataLst>
            </p:nvPr>
          </p:nvPicPr>
          <p:blipFill>
            <a:blip r:embed="rId44"/>
            <a:stretch>
              <a:fillRect/>
            </a:stretch>
          </p:blipFill>
          <p:spPr>
            <a:xfrm>
              <a:off x="11124" y="1274"/>
              <a:ext cx="3602" cy="3580"/>
            </a:xfrm>
            <a:prstGeom prst="rect">
              <a:avLst/>
            </a:prstGeom>
          </p:spPr>
        </p:pic>
        <p:sp>
          <p:nvSpPr>
            <p:cNvPr id="53" name="文本框 52"/>
            <p:cNvSpPr txBox="1"/>
            <p:nvPr>
              <p:custDataLst>
                <p:tags r:id="rId45"/>
              </p:custDataLst>
            </p:nvPr>
          </p:nvSpPr>
          <p:spPr>
            <a:xfrm rot="16200000">
              <a:off x="9271" y="3056"/>
              <a:ext cx="3676" cy="358"/>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-0.1       -0.05       0         0.05      0.1       </a:t>
              </a:r>
              <a:endParaRPr lang="en-US" altLang="zh-CN" sz="800">
                <a:latin typeface="Arial" panose="020B0604020202020204" pitchFamily="34" charset="0"/>
                <a:cs typeface="Arial" panose="020B0604020202020204" pitchFamily="34" charset="0"/>
              </a:endParaRPr>
            </a:p>
          </p:txBody>
        </p:sp>
        <p:sp>
          <p:nvSpPr>
            <p:cNvPr id="54" name="文本框 53"/>
            <p:cNvSpPr txBox="1"/>
            <p:nvPr>
              <p:custDataLst>
                <p:tags r:id="rId46"/>
              </p:custDataLst>
            </p:nvPr>
          </p:nvSpPr>
          <p:spPr>
            <a:xfrm rot="16200000">
              <a:off x="9086" y="2522"/>
              <a:ext cx="3205" cy="31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Compartment strength</a:t>
              </a:r>
              <a:endParaRPr lang="en-US" altLang="zh-CN" sz="1200" b="1">
                <a:solidFill>
                  <a:schemeClr val="tx1"/>
                </a:solidFill>
                <a:latin typeface="Arial" panose="020B0604020202020204" pitchFamily="34" charset="0"/>
                <a:cs typeface="Arial" panose="020B0604020202020204" pitchFamily="34" charset="0"/>
              </a:endParaRPr>
            </a:p>
          </p:txBody>
        </p:sp>
        <p:sp>
          <p:nvSpPr>
            <p:cNvPr id="55" name="文本框 54"/>
            <p:cNvSpPr txBox="1"/>
            <p:nvPr>
              <p:custDataLst>
                <p:tags r:id="rId47"/>
              </p:custDataLst>
            </p:nvPr>
          </p:nvSpPr>
          <p:spPr>
            <a:xfrm>
              <a:off x="11698" y="5073"/>
              <a:ext cx="3029" cy="31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H3K27me3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59" name="文本框 58"/>
            <p:cNvSpPr txBox="1"/>
            <p:nvPr>
              <p:custDataLst>
                <p:tags r:id="rId48"/>
              </p:custDataLst>
            </p:nvPr>
          </p:nvSpPr>
          <p:spPr>
            <a:xfrm>
              <a:off x="13382" y="2555"/>
              <a:ext cx="1063" cy="226"/>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p=0.84</a:t>
              </a:r>
              <a:endParaRPr lang="en-US" altLang="zh-CN" sz="1200" b="1">
                <a:latin typeface="Arial" panose="020B0604020202020204" pitchFamily="34" charset="0"/>
                <a:cs typeface="Arial" panose="020B0604020202020204" pitchFamily="34" charset="0"/>
              </a:endParaRPr>
            </a:p>
          </p:txBody>
        </p:sp>
        <p:grpSp>
          <p:nvGrpSpPr>
            <p:cNvPr id="4" name="组合 3"/>
            <p:cNvGrpSpPr/>
            <p:nvPr/>
          </p:nvGrpSpPr>
          <p:grpSpPr>
            <a:xfrm>
              <a:off x="13382" y="2895"/>
              <a:ext cx="823" cy="120"/>
              <a:chOff x="13096" y="2728"/>
              <a:chExt cx="757" cy="96"/>
            </a:xfrm>
          </p:grpSpPr>
          <p:cxnSp>
            <p:nvCxnSpPr>
              <p:cNvPr id="56" name="直接连接符 55"/>
              <p:cNvCxnSpPr/>
              <p:nvPr>
                <p:custDataLst>
                  <p:tags r:id="rId49"/>
                </p:custDataLst>
              </p:nvPr>
            </p:nvCxnSpPr>
            <p:spPr>
              <a:xfrm flipH="1">
                <a:off x="13096" y="2728"/>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57" name="直接连接符 56"/>
              <p:cNvCxnSpPr/>
              <p:nvPr>
                <p:custDataLst>
                  <p:tags r:id="rId50"/>
                </p:custDataLst>
              </p:nvPr>
            </p:nvCxnSpPr>
            <p:spPr>
              <a:xfrm>
                <a:off x="13851" y="2728"/>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62" name="直接连接符 61"/>
              <p:cNvCxnSpPr/>
              <p:nvPr>
                <p:custDataLst>
                  <p:tags r:id="rId51"/>
                </p:custDataLst>
              </p:nvPr>
            </p:nvCxnSpPr>
            <p:spPr>
              <a:xfrm>
                <a:off x="13099" y="2730"/>
                <a:ext cx="755"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sp>
          <p:nvSpPr>
            <p:cNvPr id="71" name="文本框 70"/>
            <p:cNvSpPr txBox="1"/>
            <p:nvPr>
              <p:custDataLst>
                <p:tags r:id="rId52"/>
              </p:custDataLst>
            </p:nvPr>
          </p:nvSpPr>
          <p:spPr>
            <a:xfrm>
              <a:off x="11698" y="1326"/>
              <a:ext cx="1183" cy="196"/>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p=0.70</a:t>
              </a:r>
              <a:endParaRPr lang="en-US" altLang="zh-CN" sz="1200" b="1">
                <a:latin typeface="Arial" panose="020B0604020202020204" pitchFamily="34" charset="0"/>
                <a:cs typeface="Arial" panose="020B0604020202020204" pitchFamily="34" charset="0"/>
              </a:endParaRPr>
            </a:p>
          </p:txBody>
        </p:sp>
        <p:grpSp>
          <p:nvGrpSpPr>
            <p:cNvPr id="6" name="组合 5"/>
            <p:cNvGrpSpPr/>
            <p:nvPr/>
          </p:nvGrpSpPr>
          <p:grpSpPr>
            <a:xfrm>
              <a:off x="11678" y="1678"/>
              <a:ext cx="843" cy="120"/>
              <a:chOff x="11690" y="1519"/>
              <a:chExt cx="757" cy="96"/>
            </a:xfrm>
          </p:grpSpPr>
          <p:cxnSp>
            <p:nvCxnSpPr>
              <p:cNvPr id="63" name="直接连接符 62"/>
              <p:cNvCxnSpPr/>
              <p:nvPr>
                <p:custDataLst>
                  <p:tags r:id="rId53"/>
                </p:custDataLst>
              </p:nvPr>
            </p:nvCxnSpPr>
            <p:spPr>
              <a:xfrm flipH="1">
                <a:off x="11690" y="1519"/>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67" name="直接连接符 66"/>
              <p:cNvCxnSpPr/>
              <p:nvPr>
                <p:custDataLst>
                  <p:tags r:id="rId54"/>
                </p:custDataLst>
              </p:nvPr>
            </p:nvCxnSpPr>
            <p:spPr>
              <a:xfrm>
                <a:off x="12445" y="1519"/>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73" name="直接连接符 72"/>
              <p:cNvCxnSpPr/>
              <p:nvPr>
                <p:custDataLst>
                  <p:tags r:id="rId55"/>
                </p:custDataLst>
              </p:nvPr>
            </p:nvCxnSpPr>
            <p:spPr>
              <a:xfrm>
                <a:off x="11693" y="1521"/>
                <a:ext cx="755"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sp>
          <p:nvSpPr>
            <p:cNvPr id="74" name="文本框 73"/>
            <p:cNvSpPr txBox="1"/>
            <p:nvPr>
              <p:custDataLst>
                <p:tags r:id="rId56"/>
              </p:custDataLst>
            </p:nvPr>
          </p:nvSpPr>
          <p:spPr>
            <a:xfrm>
              <a:off x="11224" y="4758"/>
              <a:ext cx="4315" cy="315"/>
            </a:xfrm>
            <a:prstGeom prst="rect">
              <a:avLst/>
            </a:prstGeom>
            <a:noFill/>
          </p:spPr>
          <p:txBody>
            <a:bodyPr wrap="square" rtlCol="0">
              <a:noAutofit/>
            </a:bodyPr>
            <a:lstStyle/>
            <a:p>
              <a:r>
                <a:rPr lang="en-US" altLang="zh-CN" sz="1000">
                  <a:solidFill>
                    <a:schemeClr val="tx1"/>
                  </a:solidFill>
                  <a:latin typeface="Arial" panose="020B0604020202020204" pitchFamily="34" charset="0"/>
                  <a:cs typeface="Arial" panose="020B0604020202020204" pitchFamily="34" charset="0"/>
                </a:rPr>
                <a:t>WT_A        HS_A           WT_B       HS_B</a:t>
              </a:r>
              <a:endParaRPr lang="en-US" altLang="zh-CN" sz="1000">
                <a:solidFill>
                  <a:schemeClr val="tx1"/>
                </a:solidFill>
                <a:latin typeface="Arial" panose="020B0604020202020204" pitchFamily="34" charset="0"/>
                <a:cs typeface="Arial" panose="020B0604020202020204" pitchFamily="34" charset="0"/>
              </a:endParaRPr>
            </a:p>
          </p:txBody>
        </p:sp>
        <p:sp>
          <p:nvSpPr>
            <p:cNvPr id="3" name="文本框 2"/>
            <p:cNvSpPr txBox="1"/>
            <p:nvPr>
              <p:custDataLst>
                <p:tags r:id="rId57"/>
              </p:custDataLst>
            </p:nvPr>
          </p:nvSpPr>
          <p:spPr>
            <a:xfrm rot="16200000">
              <a:off x="4537" y="2621"/>
              <a:ext cx="3007" cy="31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Compartment strength</a:t>
              </a:r>
              <a:endParaRPr lang="en-US" altLang="zh-CN" sz="1200" b="1">
                <a:solidFill>
                  <a:schemeClr val="tx1"/>
                </a:solidFill>
                <a:latin typeface="Arial" panose="020B0604020202020204" pitchFamily="34" charset="0"/>
                <a:cs typeface="Arial" panose="020B0604020202020204" pitchFamily="34" charset="0"/>
              </a:endParaRPr>
            </a:p>
          </p:txBody>
        </p:sp>
      </p:grpSp>
      <p:sp>
        <p:nvSpPr>
          <p:cNvPr id="7" name="文本框 6"/>
          <p:cNvSpPr txBox="1"/>
          <p:nvPr>
            <p:custDataLst>
              <p:tags r:id="rId58"/>
            </p:custDataLst>
          </p:nvPr>
        </p:nvSpPr>
        <p:spPr>
          <a:xfrm>
            <a:off x="6717665" y="3856990"/>
            <a:ext cx="5283835" cy="647065"/>
          </a:xfrm>
          <a:prstGeom prst="rect">
            <a:avLst/>
          </a:prstGeom>
          <a:noFill/>
        </p:spPr>
        <p:txBody>
          <a:bodyPr wrap="square" rtlCol="0">
            <a:noAutofit/>
          </a:bodyPr>
          <a:lstStyle/>
          <a:p>
            <a:r>
              <a:rPr lang="en-US" altLang="zh-CN" sz="1600" b="1">
                <a:latin typeface="Calibri" panose="020F0502020204030204" charset="0"/>
                <a:cs typeface="Calibri" panose="020F0502020204030204" charset="0"/>
              </a:rPr>
              <a:t>The compartment patterns before and after heat shock are quite similar;</a:t>
            </a:r>
            <a:endParaRPr lang="en-US" altLang="zh-CN" sz="1600" b="1">
              <a:latin typeface="Calibri" panose="020F0502020204030204" charset="0"/>
              <a:cs typeface="Calibri" panose="020F0502020204030204" charset="0"/>
            </a:endParaRPr>
          </a:p>
          <a:p>
            <a:endParaRPr lang="en-US" altLang="zh-CN" sz="1600" b="1">
              <a:latin typeface="Calibri" panose="020F0502020204030204" charset="0"/>
              <a:cs typeface="Calibri" panose="020F0502020204030204" charset="0"/>
            </a:endParaRPr>
          </a:p>
          <a:p>
            <a:endParaRPr lang="en-US" altLang="zh-CN" sz="1600" b="1">
              <a:latin typeface="Calibri" panose="020F0502020204030204" charset="0"/>
              <a:cs typeface="Calibri" panose="020F0502020204030204" charset="0"/>
            </a:endParaRPr>
          </a:p>
          <a:p>
            <a:endParaRPr lang="en-US" altLang="zh-CN" sz="1400" b="1">
              <a:latin typeface="Calibri" panose="020F0502020204030204" charset="0"/>
              <a:cs typeface="Calibri" panose="020F0502020204030204" charset="0"/>
            </a:endParaRPr>
          </a:p>
          <a:p>
            <a:endParaRPr lang="en-US" altLang="zh-CN" sz="1400" b="1">
              <a:latin typeface="Calibri" panose="020F0502020204030204" charset="0"/>
              <a:cs typeface="Calibri" panose="020F0502020204030204" charset="0"/>
            </a:endParaRPr>
          </a:p>
          <a:p>
            <a:endParaRPr lang="en-US" altLang="zh-CN" sz="1400" b="1">
              <a:latin typeface="Calibri" panose="020F0502020204030204" charset="0"/>
              <a:cs typeface="Calibri" panose="020F0502020204030204" charset="0"/>
            </a:endParaRPr>
          </a:p>
        </p:txBody>
      </p:sp>
      <p:grpSp>
        <p:nvGrpSpPr>
          <p:cNvPr id="11" name="组合 10"/>
          <p:cNvGrpSpPr/>
          <p:nvPr/>
        </p:nvGrpSpPr>
        <p:grpSpPr>
          <a:xfrm>
            <a:off x="0" y="0"/>
            <a:ext cx="12192000" cy="443230"/>
            <a:chOff x="0" y="0"/>
            <a:chExt cx="19200" cy="698"/>
          </a:xfrm>
        </p:grpSpPr>
        <p:sp>
          <p:nvSpPr>
            <p:cNvPr id="9" name="矩形 8"/>
            <p:cNvSpPr/>
            <p:nvPr>
              <p:custDataLst>
                <p:tags r:id="rId59"/>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0" name="直接连接符 9"/>
            <p:cNvCxnSpPr/>
            <p:nvPr>
              <p:custDataLst>
                <p:tags r:id="rId60"/>
              </p:custDataLst>
            </p:nvPr>
          </p:nvCxnSpPr>
          <p:spPr>
            <a:xfrm>
              <a:off x="4618"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custDataLst>
              <p:tags r:id="rId61"/>
            </p:custDataLst>
          </p:nvPr>
        </p:nvSpPr>
        <p:spPr>
          <a:xfrm>
            <a:off x="160020" y="26035"/>
            <a:ext cx="2735580" cy="398780"/>
          </a:xfrm>
          <a:prstGeom prst="rect">
            <a:avLst/>
          </a:prstGeom>
          <a:noFill/>
        </p:spPr>
        <p:txBody>
          <a:bodyPr wrap="square" rtlCol="0" anchor="t">
            <a:spAutoFit/>
          </a:bodyPr>
          <a:lstStyle/>
          <a:p>
            <a:r>
              <a:rPr lang="en-US" altLang="zh-CN" sz="2000" b="1">
                <a:latin typeface="Calibri" panose="020F0502020204030204" charset="0"/>
                <a:ea typeface="+mj-ea"/>
                <a:cs typeface="Calibri" panose="020F0502020204030204" charset="0"/>
                <a:sym typeface="+mn-ea"/>
              </a:rPr>
              <a:t>Compartment level</a:t>
            </a:r>
            <a:endParaRPr lang="en-US" altLang="zh-CN" sz="2000" b="1">
              <a:latin typeface="Calibri" panose="020F0502020204030204" charset="0"/>
              <a:ea typeface="+mj-ea"/>
              <a:cs typeface="Calibri" panose="020F0502020204030204" charset="0"/>
              <a:sym typeface="+mn-ea"/>
            </a:endParaRPr>
          </a:p>
        </p:txBody>
      </p:sp>
      <p:sp>
        <p:nvSpPr>
          <p:cNvPr id="13" name="文本框 12"/>
          <p:cNvSpPr txBox="1"/>
          <p:nvPr>
            <p:custDataLst>
              <p:tags r:id="rId62"/>
            </p:custDataLst>
          </p:nvPr>
        </p:nvSpPr>
        <p:spPr>
          <a:xfrm>
            <a:off x="3192145" y="26035"/>
            <a:ext cx="6630670" cy="364490"/>
          </a:xfrm>
          <a:prstGeom prst="rect">
            <a:avLst/>
          </a:prstGeom>
          <a:noFill/>
        </p:spPr>
        <p:txBody>
          <a:bodyPr wrap="square" rtlCol="0">
            <a:noAutofit/>
          </a:bodyPr>
          <a:lstStyle/>
          <a:p>
            <a:r>
              <a:rPr lang="en-US" altLang="zh-CN" sz="2000">
                <a:latin typeface="Calibri" panose="020F0502020204030204" charset="0"/>
                <a:ea typeface="+mj-ea"/>
                <a:cs typeface="Calibri" panose="020F0502020204030204" charset="0"/>
              </a:rPr>
              <a:t>Compartments have no significant changes after heat shock </a:t>
            </a:r>
            <a:endParaRPr lang="en-US" altLang="zh-CN" sz="2000" b="1">
              <a:latin typeface="Calibri" panose="020F0502020204030204" charset="0"/>
              <a:cs typeface="Calibri" panose="020F0502020204030204" charset="0"/>
            </a:endParaRPr>
          </a:p>
          <a:p>
            <a:r>
              <a:rPr lang="en-US" altLang="zh-CN" sz="2400">
                <a:latin typeface="+mj-lt"/>
                <a:cs typeface="+mj-lt"/>
              </a:rPr>
              <a:t> </a:t>
            </a:r>
            <a:r>
              <a:rPr lang="en-US" altLang="zh-CN" sz="2000" b="1">
                <a:latin typeface="+mj-lt"/>
                <a:cs typeface="+mj-lt"/>
              </a:rPr>
              <a:t> </a:t>
            </a:r>
            <a:endParaRPr lang="en-US" altLang="zh-CN" sz="2000" b="1">
              <a:latin typeface="+mj-lt"/>
              <a:cs typeface="+mj-lt"/>
            </a:endParaRPr>
          </a:p>
        </p:txBody>
      </p:sp>
      <p:sp>
        <p:nvSpPr>
          <p:cNvPr id="14" name="文本框 13"/>
          <p:cNvSpPr txBox="1"/>
          <p:nvPr>
            <p:custDataLst>
              <p:tags r:id="rId63"/>
            </p:custDataLst>
          </p:nvPr>
        </p:nvSpPr>
        <p:spPr>
          <a:xfrm>
            <a:off x="79375" y="6198870"/>
            <a:ext cx="3429000" cy="535305"/>
          </a:xfrm>
          <a:prstGeom prst="rect">
            <a:avLst/>
          </a:prstGeom>
          <a:noFill/>
        </p:spPr>
        <p:txBody>
          <a:bodyPr wrap="square" rtlCol="0" anchor="t">
            <a:noAutofit/>
          </a:bodyPr>
          <a:lstStyle/>
          <a:p>
            <a:r>
              <a:rPr lang="en-US" altLang="zh-CN" sz="1400">
                <a:latin typeface="Arial" panose="020B0604020202020204" pitchFamily="34" charset="0"/>
                <a:cs typeface="Arial" panose="020B0604020202020204" pitchFamily="34" charset="0"/>
                <a:sym typeface="+mn-ea"/>
              </a:rPr>
              <a:t>A/B compartments at 50Kb resolution is </a:t>
            </a:r>
            <a:endParaRPr lang="en-US" altLang="zh-CN" sz="1400">
              <a:latin typeface="Arial" panose="020B0604020202020204" pitchFamily="34" charset="0"/>
              <a:cs typeface="Arial" panose="020B0604020202020204" pitchFamily="34" charset="0"/>
              <a:sym typeface="+mn-ea"/>
            </a:endParaRPr>
          </a:p>
          <a:p>
            <a:r>
              <a:rPr lang="en-US" altLang="zh-CN" sz="1400">
                <a:latin typeface="Arial" panose="020B0604020202020204" pitchFamily="34" charset="0"/>
                <a:cs typeface="Arial" panose="020B0604020202020204" pitchFamily="34" charset="0"/>
                <a:sym typeface="+mn-ea"/>
              </a:rPr>
              <a:t>called by Juicebox. </a:t>
            </a:r>
            <a:endParaRPr lang="en-US" altLang="zh-CN" sz="1400">
              <a:latin typeface="Arial" panose="020B0604020202020204" pitchFamily="34" charset="0"/>
              <a:cs typeface="Arial" panose="020B0604020202020204" pitchFamily="34" charset="0"/>
              <a:sym typeface="+mn-ea"/>
            </a:endParaRPr>
          </a:p>
          <a:p>
            <a:r>
              <a:rPr lang="en-US" altLang="zh-CN" sz="1400" i="1">
                <a:latin typeface="Calibri" panose="020F0502020204030204" charset="0"/>
                <a:cs typeface="Calibri" panose="020F0502020204030204" charset="0"/>
                <a:sym typeface="+mn-ea"/>
              </a:rPr>
              <a:t>Robinson et al., Cell Systems</a:t>
            </a:r>
            <a:r>
              <a:rPr lang="en-US" altLang="zh-CN" sz="1400">
                <a:latin typeface="Calibri" panose="020F0502020204030204" charset="0"/>
                <a:cs typeface="Calibri" panose="020F0502020204030204" charset="0"/>
                <a:sym typeface="+mn-ea"/>
              </a:rPr>
              <a:t>. 2018</a:t>
            </a:r>
            <a:r>
              <a:rPr lang="en-US" sz="1400">
                <a:uFillTx/>
                <a:latin typeface="Arial" panose="020B0604020202020204" pitchFamily="34" charset="0"/>
                <a:cs typeface="Arial" panose="020B0604020202020204" pitchFamily="34" charset="0"/>
                <a:sym typeface="+mn-ea"/>
              </a:rPr>
              <a:t> </a:t>
            </a:r>
            <a:endParaRPr lang="en-US" sz="1400">
              <a:uFillTx/>
              <a:latin typeface="Arial" panose="020B0604020202020204" pitchFamily="34" charset="0"/>
              <a:cs typeface="Arial" panose="020B0604020202020204" pitchFamily="34" charset="0"/>
              <a:sym typeface="+mn-ea"/>
            </a:endParaRPr>
          </a:p>
        </p:txBody>
      </p:sp>
      <p:grpSp>
        <p:nvGrpSpPr>
          <p:cNvPr id="17" name="组合 16"/>
          <p:cNvGrpSpPr/>
          <p:nvPr/>
        </p:nvGrpSpPr>
        <p:grpSpPr>
          <a:xfrm>
            <a:off x="3774440" y="3742690"/>
            <a:ext cx="2765425" cy="2809240"/>
            <a:chOff x="5944" y="5894"/>
            <a:chExt cx="4355" cy="4424"/>
          </a:xfrm>
        </p:grpSpPr>
        <p:pic>
          <p:nvPicPr>
            <p:cNvPr id="29" name="图片 28" descr="scatterPlot_with_correlation_of_eigen_vector_H3K27me3_chr2L_50k_KR_withoutLabel"/>
            <p:cNvPicPr>
              <a:picLocks noChangeAspect="1"/>
            </p:cNvPicPr>
            <p:nvPr>
              <p:custDataLst>
                <p:tags r:id="rId64"/>
              </p:custDataLst>
            </p:nvPr>
          </p:nvPicPr>
          <p:blipFill>
            <a:blip r:embed="rId65"/>
            <a:stretch>
              <a:fillRect/>
            </a:stretch>
          </p:blipFill>
          <p:spPr>
            <a:xfrm>
              <a:off x="6438" y="6016"/>
              <a:ext cx="3861" cy="3837"/>
            </a:xfrm>
            <a:prstGeom prst="rect">
              <a:avLst/>
            </a:prstGeom>
          </p:spPr>
        </p:pic>
        <p:sp>
          <p:nvSpPr>
            <p:cNvPr id="30" name="文本框 29"/>
            <p:cNvSpPr txBox="1"/>
            <p:nvPr>
              <p:custDataLst>
                <p:tags r:id="rId66"/>
              </p:custDataLst>
            </p:nvPr>
          </p:nvSpPr>
          <p:spPr>
            <a:xfrm rot="16200000">
              <a:off x="4637" y="7322"/>
              <a:ext cx="2928" cy="31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H3K27me3_HS (chr2L)</a:t>
              </a:r>
              <a:endParaRPr lang="en-US" altLang="zh-CN" sz="1200" b="1">
                <a:solidFill>
                  <a:schemeClr val="tx1"/>
                </a:solidFill>
                <a:latin typeface="Arial" panose="020B0604020202020204" pitchFamily="34" charset="0"/>
                <a:cs typeface="Arial" panose="020B0604020202020204" pitchFamily="34" charset="0"/>
              </a:endParaRPr>
            </a:p>
          </p:txBody>
        </p:sp>
        <p:sp>
          <p:nvSpPr>
            <p:cNvPr id="31" name="文本框 30"/>
            <p:cNvSpPr txBox="1"/>
            <p:nvPr>
              <p:custDataLst>
                <p:tags r:id="rId67"/>
              </p:custDataLst>
            </p:nvPr>
          </p:nvSpPr>
          <p:spPr>
            <a:xfrm>
              <a:off x="7047" y="9785"/>
              <a:ext cx="2438" cy="358"/>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-0.05             0               0.05</a:t>
              </a:r>
              <a:endParaRPr lang="en-US" altLang="zh-CN" sz="800">
                <a:latin typeface="Arial" panose="020B0604020202020204" pitchFamily="34" charset="0"/>
                <a:cs typeface="Arial" panose="020B0604020202020204" pitchFamily="34" charset="0"/>
              </a:endParaRPr>
            </a:p>
          </p:txBody>
        </p:sp>
        <p:sp>
          <p:nvSpPr>
            <p:cNvPr id="32" name="文本框 31"/>
            <p:cNvSpPr txBox="1"/>
            <p:nvPr>
              <p:custDataLst>
                <p:tags r:id="rId68"/>
              </p:custDataLst>
            </p:nvPr>
          </p:nvSpPr>
          <p:spPr>
            <a:xfrm rot="16200000">
              <a:off x="4909" y="7959"/>
              <a:ext cx="2879" cy="17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-0.05                0               0.05</a:t>
              </a:r>
              <a:endParaRPr lang="en-US" altLang="zh-CN" sz="800">
                <a:latin typeface="Arial" panose="020B0604020202020204" pitchFamily="34" charset="0"/>
                <a:cs typeface="Arial" panose="020B0604020202020204" pitchFamily="34" charset="0"/>
              </a:endParaRPr>
            </a:p>
          </p:txBody>
        </p:sp>
        <p:sp>
          <p:nvSpPr>
            <p:cNvPr id="34" name="文本框 33"/>
            <p:cNvSpPr txBox="1"/>
            <p:nvPr>
              <p:custDataLst>
                <p:tags r:id="rId69"/>
              </p:custDataLst>
            </p:nvPr>
          </p:nvSpPr>
          <p:spPr>
            <a:xfrm>
              <a:off x="6744" y="6412"/>
              <a:ext cx="2255" cy="36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Spearman’s R = 0.92</a:t>
              </a:r>
              <a:endParaRPr lang="en-US" altLang="zh-CN" sz="1000">
                <a:latin typeface="Arial" panose="020B0604020202020204" pitchFamily="34" charset="0"/>
                <a:cs typeface="Arial" panose="020B0604020202020204" pitchFamily="34" charset="0"/>
                <a:sym typeface="+mn-ea"/>
              </a:endParaRPr>
            </a:p>
          </p:txBody>
        </p:sp>
        <p:sp>
          <p:nvSpPr>
            <p:cNvPr id="39" name="文本框 38"/>
            <p:cNvSpPr txBox="1"/>
            <p:nvPr>
              <p:custDataLst>
                <p:tags r:id="rId70"/>
              </p:custDataLst>
            </p:nvPr>
          </p:nvSpPr>
          <p:spPr>
            <a:xfrm>
              <a:off x="7100" y="10050"/>
              <a:ext cx="2906" cy="268"/>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H3K27me3_WT (chr2L)</a:t>
              </a:r>
              <a:endParaRPr lang="en-US" altLang="zh-CN" sz="1200" b="1">
                <a:solidFill>
                  <a:schemeClr val="tx1"/>
                </a:solidFill>
                <a:latin typeface="Arial" panose="020B0604020202020204" pitchFamily="34" charset="0"/>
                <a:cs typeface="Arial" panose="020B0604020202020204" pitchFamily="34" charset="0"/>
              </a:endParaRPr>
            </a:p>
          </p:txBody>
        </p:sp>
        <p:sp>
          <p:nvSpPr>
            <p:cNvPr id="8" name="文本框 7"/>
            <p:cNvSpPr txBox="1"/>
            <p:nvPr>
              <p:custDataLst>
                <p:tags r:id="rId71"/>
              </p:custDataLst>
            </p:nvPr>
          </p:nvSpPr>
          <p:spPr>
            <a:xfrm>
              <a:off x="7254" y="5894"/>
              <a:ext cx="2914" cy="31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Compartment strength</a:t>
              </a:r>
              <a:endParaRPr lang="en-US" altLang="zh-CN" sz="1200" b="1">
                <a:solidFill>
                  <a:schemeClr val="tx1"/>
                </a:solidFill>
                <a:latin typeface="Arial" panose="020B0604020202020204" pitchFamily="34" charset="0"/>
                <a:cs typeface="Arial" panose="020B0604020202020204" pitchFamily="34" charset="0"/>
              </a:endParaRPr>
            </a:p>
          </p:txBody>
        </p:sp>
        <p:cxnSp>
          <p:nvCxnSpPr>
            <p:cNvPr id="15" name="直接连接符 14"/>
            <p:cNvCxnSpPr/>
            <p:nvPr/>
          </p:nvCxnSpPr>
          <p:spPr>
            <a:xfrm flipV="1">
              <a:off x="6587" y="6545"/>
              <a:ext cx="3017" cy="3166"/>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18" name="文本框 17"/>
          <p:cNvSpPr txBox="1"/>
          <p:nvPr/>
        </p:nvSpPr>
        <p:spPr>
          <a:xfrm>
            <a:off x="6717665" y="4566285"/>
            <a:ext cx="5224780" cy="829945"/>
          </a:xfrm>
          <a:prstGeom prst="rect">
            <a:avLst/>
          </a:prstGeom>
          <a:noFill/>
        </p:spPr>
        <p:txBody>
          <a:bodyPr wrap="square" rtlCol="0" anchor="t">
            <a:spAutoFit/>
          </a:bodyPr>
          <a:lstStyle/>
          <a:p>
            <a:r>
              <a:rPr lang="en-US" altLang="zh-CN" sz="1600" b="1" dirty="0">
                <a:latin typeface="Calibri" panose="020F0502020204030204" charset="0"/>
                <a:cs typeface="Calibri" panose="020F0502020204030204" charset="0"/>
                <a:sym typeface="+mn-ea"/>
              </a:rPr>
              <a:t>Compartment strength before and after heat shock has a high correlation score, large K-S test p value, and shows no significant difference (</a:t>
            </a:r>
            <a:r>
              <a:rPr lang="en-US" altLang="zh-CN" sz="1600" b="1" dirty="0">
                <a:sym typeface="+mn-ea"/>
              </a:rPr>
              <a:t>Mann-Whitney U test</a:t>
            </a:r>
            <a:r>
              <a:rPr lang="en-US" altLang="zh-CN" sz="1600" b="1" dirty="0">
                <a:latin typeface="Calibri" panose="020F0502020204030204" charset="0"/>
                <a:cs typeface="Calibri" panose="020F0502020204030204" charset="0"/>
                <a:sym typeface="+mn-ea"/>
              </a:rPr>
              <a:t>).</a:t>
            </a:r>
            <a:endParaRPr lang="en-US" altLang="zh-CN" sz="1600" b="1" dirty="0">
              <a:latin typeface="Calibri" panose="020F0502020204030204" charset="0"/>
              <a:cs typeface="Calibri" panose="020F0502020204030204" charset="0"/>
              <a:sym typeface="+mn-ea"/>
            </a:endParaRPr>
          </a:p>
        </p:txBody>
      </p:sp>
      <p:sp>
        <p:nvSpPr>
          <p:cNvPr id="21" name="文本框 20"/>
          <p:cNvSpPr txBox="1"/>
          <p:nvPr/>
        </p:nvSpPr>
        <p:spPr>
          <a:xfrm>
            <a:off x="4282440" y="4269105"/>
            <a:ext cx="1431925" cy="2343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K-S test p = 0.67</a:t>
            </a:r>
            <a:endParaRPr lang="en-US" altLang="zh-CN" sz="1000">
              <a:latin typeface="Arial" panose="020B0604020202020204" pitchFamily="34" charset="0"/>
              <a:cs typeface="Arial" panose="020B0604020202020204" pitchFamily="34" charset="0"/>
              <a:sym typeface="+mn-ea"/>
            </a:endParaRPr>
          </a:p>
        </p:txBody>
      </p:sp>
      <p:sp>
        <p:nvSpPr>
          <p:cNvPr id="24" name="灯片编号占位符 2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500"/>
                                        <p:tgtEl>
                                          <p:spTgt spid="1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a:stretch>
            <a:fillRect/>
          </a:stretch>
        </p:blipFill>
        <p:spPr>
          <a:xfrm>
            <a:off x="212090" y="785495"/>
            <a:ext cx="3082290" cy="3084830"/>
          </a:xfrm>
          <a:prstGeom prst="rect">
            <a:avLst/>
          </a:prstGeom>
        </p:spPr>
      </p:pic>
      <p:sp>
        <p:nvSpPr>
          <p:cNvPr id="18" name="文本框 17"/>
          <p:cNvSpPr txBox="1"/>
          <p:nvPr>
            <p:custDataLst>
              <p:tags r:id="rId3"/>
            </p:custDataLst>
          </p:nvPr>
        </p:nvSpPr>
        <p:spPr>
          <a:xfrm>
            <a:off x="118110" y="647065"/>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19" name="文本框 18"/>
          <p:cNvSpPr txBox="1"/>
          <p:nvPr>
            <p:custDataLst>
              <p:tags r:id="rId4"/>
            </p:custDataLst>
          </p:nvPr>
        </p:nvSpPr>
        <p:spPr>
          <a:xfrm rot="16200000">
            <a:off x="-1499235" y="2023745"/>
            <a:ext cx="319595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pic>
        <p:nvPicPr>
          <p:cNvPr id="4" name="图片 3"/>
          <p:cNvPicPr>
            <a:picLocks noChangeAspect="1"/>
          </p:cNvPicPr>
          <p:nvPr>
            <p:custDataLst>
              <p:tags r:id="rId5"/>
            </p:custDataLst>
          </p:nvPr>
        </p:nvPicPr>
        <p:blipFill>
          <a:blip r:embed="rId6"/>
          <a:stretch>
            <a:fillRect/>
          </a:stretch>
        </p:blipFill>
        <p:spPr>
          <a:xfrm>
            <a:off x="3524250" y="779780"/>
            <a:ext cx="3071495" cy="3085465"/>
          </a:xfrm>
          <a:prstGeom prst="rect">
            <a:avLst/>
          </a:prstGeom>
        </p:spPr>
      </p:pic>
      <p:sp>
        <p:nvSpPr>
          <p:cNvPr id="6" name="文本框 5"/>
          <p:cNvSpPr txBox="1"/>
          <p:nvPr>
            <p:custDataLst>
              <p:tags r:id="rId7"/>
            </p:custDataLst>
          </p:nvPr>
        </p:nvSpPr>
        <p:spPr>
          <a:xfrm>
            <a:off x="3437255" y="641985"/>
            <a:ext cx="345630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7" name="文本框 6"/>
          <p:cNvSpPr txBox="1"/>
          <p:nvPr>
            <p:custDataLst>
              <p:tags r:id="rId8"/>
            </p:custDataLst>
          </p:nvPr>
        </p:nvSpPr>
        <p:spPr>
          <a:xfrm rot="16200000">
            <a:off x="1849120" y="2023745"/>
            <a:ext cx="3195955"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20                   15                     10                     5                     0 </a:t>
            </a:r>
            <a:endParaRPr lang="en-US" altLang="zh-CN" sz="800">
              <a:latin typeface="Arial" panose="020B0604020202020204" pitchFamily="34" charset="0"/>
              <a:cs typeface="Arial" panose="020B0604020202020204" pitchFamily="34" charset="0"/>
            </a:endParaRPr>
          </a:p>
        </p:txBody>
      </p:sp>
      <p:sp>
        <p:nvSpPr>
          <p:cNvPr id="8" name="文本框 7"/>
          <p:cNvSpPr txBox="1"/>
          <p:nvPr>
            <p:custDataLst>
              <p:tags r:id="rId9"/>
            </p:custDataLst>
          </p:nvPr>
        </p:nvSpPr>
        <p:spPr>
          <a:xfrm>
            <a:off x="466725" y="3147695"/>
            <a:ext cx="136398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H3K27ac_WT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9" name="文本框 8"/>
          <p:cNvSpPr txBox="1"/>
          <p:nvPr>
            <p:custDataLst>
              <p:tags r:id="rId10"/>
            </p:custDataLst>
          </p:nvPr>
        </p:nvSpPr>
        <p:spPr>
          <a:xfrm>
            <a:off x="1830705" y="1017905"/>
            <a:ext cx="1306195"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H3K27ac_HS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pic>
        <p:nvPicPr>
          <p:cNvPr id="126" name="图片 125" descr="CDS005D_combined_eigen_chr2L_50k_KR_plot_withLabel"/>
          <p:cNvPicPr>
            <a:picLocks noChangeAspect="1"/>
          </p:cNvPicPr>
          <p:nvPr>
            <p:custDataLst>
              <p:tags r:id="rId11"/>
            </p:custDataLst>
          </p:nvPr>
        </p:nvPicPr>
        <p:blipFill>
          <a:blip r:embed="rId12"/>
          <a:stretch>
            <a:fillRect/>
          </a:stretch>
        </p:blipFill>
        <p:spPr>
          <a:xfrm>
            <a:off x="107950" y="4557395"/>
            <a:ext cx="3257550" cy="501015"/>
          </a:xfrm>
          <a:prstGeom prst="rect">
            <a:avLst/>
          </a:prstGeom>
        </p:spPr>
      </p:pic>
      <p:pic>
        <p:nvPicPr>
          <p:cNvPr id="149" name="图片 148" descr="CDS004D_combined_eigen_chr2L_50k_KR_plot_withLabel"/>
          <p:cNvPicPr>
            <a:picLocks noChangeAspect="1"/>
          </p:cNvPicPr>
          <p:nvPr>
            <p:custDataLst>
              <p:tags r:id="rId13"/>
            </p:custDataLst>
          </p:nvPr>
        </p:nvPicPr>
        <p:blipFill>
          <a:blip r:embed="rId14"/>
          <a:stretch>
            <a:fillRect/>
          </a:stretch>
        </p:blipFill>
        <p:spPr>
          <a:xfrm>
            <a:off x="118745" y="4000500"/>
            <a:ext cx="3246755" cy="499110"/>
          </a:xfrm>
          <a:prstGeom prst="rect">
            <a:avLst/>
          </a:prstGeom>
        </p:spPr>
      </p:pic>
      <p:sp>
        <p:nvSpPr>
          <p:cNvPr id="151" name="文本框 150"/>
          <p:cNvSpPr txBox="1"/>
          <p:nvPr>
            <p:custDataLst>
              <p:tags r:id="rId15"/>
            </p:custDataLst>
          </p:nvPr>
        </p:nvSpPr>
        <p:spPr>
          <a:xfrm>
            <a:off x="30480" y="4601845"/>
            <a:ext cx="258445" cy="33718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A</a:t>
            </a:r>
            <a:endParaRPr lang="en-US" altLang="zh-CN" sz="800">
              <a:latin typeface="Arial" panose="020B0604020202020204" pitchFamily="34" charset="0"/>
              <a:cs typeface="Arial" panose="020B0604020202020204" pitchFamily="34" charset="0"/>
            </a:endParaRPr>
          </a:p>
          <a:p>
            <a:r>
              <a:rPr lang="en-US" altLang="zh-CN" sz="800">
                <a:latin typeface="Arial" panose="020B0604020202020204" pitchFamily="34" charset="0"/>
                <a:cs typeface="Arial" panose="020B0604020202020204" pitchFamily="34" charset="0"/>
              </a:rPr>
              <a:t>B</a:t>
            </a:r>
            <a:endParaRPr lang="en-US" altLang="zh-CN" sz="800">
              <a:latin typeface="Arial" panose="020B0604020202020204" pitchFamily="34" charset="0"/>
              <a:cs typeface="Arial" panose="020B0604020202020204" pitchFamily="34" charset="0"/>
            </a:endParaRPr>
          </a:p>
        </p:txBody>
      </p:sp>
      <p:sp>
        <p:nvSpPr>
          <p:cNvPr id="163" name="文本框 162"/>
          <p:cNvSpPr txBox="1"/>
          <p:nvPr>
            <p:custDataLst>
              <p:tags r:id="rId16"/>
            </p:custDataLst>
          </p:nvPr>
        </p:nvSpPr>
        <p:spPr>
          <a:xfrm>
            <a:off x="30480" y="4050665"/>
            <a:ext cx="258445" cy="33718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A</a:t>
            </a:r>
            <a:endParaRPr lang="en-US" altLang="zh-CN" sz="800">
              <a:latin typeface="Arial" panose="020B0604020202020204" pitchFamily="34" charset="0"/>
              <a:cs typeface="Arial" panose="020B0604020202020204" pitchFamily="34" charset="0"/>
            </a:endParaRPr>
          </a:p>
          <a:p>
            <a:r>
              <a:rPr lang="en-US" altLang="zh-CN" sz="800">
                <a:latin typeface="Arial" panose="020B0604020202020204" pitchFamily="34" charset="0"/>
                <a:cs typeface="Arial" panose="020B0604020202020204" pitchFamily="34" charset="0"/>
              </a:rPr>
              <a:t>B</a:t>
            </a:r>
            <a:endParaRPr lang="en-US" altLang="zh-CN" sz="800">
              <a:latin typeface="Arial" panose="020B0604020202020204" pitchFamily="34" charset="0"/>
              <a:cs typeface="Arial" panose="020B0604020202020204" pitchFamily="34" charset="0"/>
            </a:endParaRPr>
          </a:p>
        </p:txBody>
      </p:sp>
      <p:sp>
        <p:nvSpPr>
          <p:cNvPr id="164" name="文本框 163"/>
          <p:cNvSpPr txBox="1"/>
          <p:nvPr>
            <p:custDataLst>
              <p:tags r:id="rId17"/>
            </p:custDataLst>
          </p:nvPr>
        </p:nvSpPr>
        <p:spPr>
          <a:xfrm>
            <a:off x="107950" y="4476115"/>
            <a:ext cx="87693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[-0.1 - 0.1]</a:t>
            </a:r>
            <a:endParaRPr lang="en-US" altLang="zh-CN" sz="800">
              <a:latin typeface="Arial" panose="020B0604020202020204" pitchFamily="34" charset="0"/>
              <a:cs typeface="Arial" panose="020B0604020202020204" pitchFamily="34" charset="0"/>
            </a:endParaRPr>
          </a:p>
        </p:txBody>
      </p:sp>
      <p:sp>
        <p:nvSpPr>
          <p:cNvPr id="171" name="文本框 170"/>
          <p:cNvSpPr txBox="1"/>
          <p:nvPr>
            <p:custDataLst>
              <p:tags r:id="rId18"/>
            </p:custDataLst>
          </p:nvPr>
        </p:nvSpPr>
        <p:spPr>
          <a:xfrm>
            <a:off x="118745" y="3924935"/>
            <a:ext cx="87693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[-0.1 - 0.1]</a:t>
            </a:r>
            <a:endParaRPr lang="en-US" altLang="zh-CN" sz="800">
              <a:latin typeface="Arial" panose="020B0604020202020204" pitchFamily="34" charset="0"/>
              <a:cs typeface="Arial" panose="020B0604020202020204" pitchFamily="34" charset="0"/>
            </a:endParaRPr>
          </a:p>
        </p:txBody>
      </p:sp>
      <p:pic>
        <p:nvPicPr>
          <p:cNvPr id="197" name="图片 196" descr="CDS008D_combined_eigen_chr2L_50k_KR_plot_withLabel"/>
          <p:cNvPicPr>
            <a:picLocks noChangeAspect="1"/>
          </p:cNvPicPr>
          <p:nvPr>
            <p:custDataLst>
              <p:tags r:id="rId19"/>
            </p:custDataLst>
          </p:nvPr>
        </p:nvPicPr>
        <p:blipFill>
          <a:blip r:embed="rId20"/>
          <a:stretch>
            <a:fillRect/>
          </a:stretch>
        </p:blipFill>
        <p:spPr>
          <a:xfrm>
            <a:off x="3426460" y="4029710"/>
            <a:ext cx="3257550" cy="466090"/>
          </a:xfrm>
          <a:prstGeom prst="rect">
            <a:avLst/>
          </a:prstGeom>
        </p:spPr>
      </p:pic>
      <p:cxnSp>
        <p:nvCxnSpPr>
          <p:cNvPr id="205" name="肘形连接符 204"/>
          <p:cNvCxnSpPr/>
          <p:nvPr>
            <p:custDataLst>
              <p:tags r:id="rId21"/>
            </p:custDataLst>
          </p:nvPr>
        </p:nvCxnSpPr>
        <p:spPr>
          <a:xfrm>
            <a:off x="3307715" y="4538980"/>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06" name="肘形连接符 205"/>
          <p:cNvCxnSpPr/>
          <p:nvPr>
            <p:custDataLst>
              <p:tags r:id="rId22"/>
            </p:custDataLst>
          </p:nvPr>
        </p:nvCxnSpPr>
        <p:spPr>
          <a:xfrm flipV="1">
            <a:off x="3307715" y="4853305"/>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pic>
        <p:nvPicPr>
          <p:cNvPr id="207" name="图片 206" descr="CDS007D_combined_eigen_chr2L_50k_KR_plot_withLabel"/>
          <p:cNvPicPr>
            <a:picLocks noChangeAspect="1"/>
          </p:cNvPicPr>
          <p:nvPr>
            <p:custDataLst>
              <p:tags r:id="rId23"/>
            </p:custDataLst>
          </p:nvPr>
        </p:nvPicPr>
        <p:blipFill>
          <a:blip r:embed="rId24"/>
          <a:stretch>
            <a:fillRect/>
          </a:stretch>
        </p:blipFill>
        <p:spPr>
          <a:xfrm>
            <a:off x="3437255" y="4451985"/>
            <a:ext cx="3225165" cy="575310"/>
          </a:xfrm>
          <a:prstGeom prst="rect">
            <a:avLst/>
          </a:prstGeom>
        </p:spPr>
      </p:pic>
      <p:sp>
        <p:nvSpPr>
          <p:cNvPr id="208" name="文本框 207"/>
          <p:cNvSpPr txBox="1"/>
          <p:nvPr>
            <p:custDataLst>
              <p:tags r:id="rId25"/>
            </p:custDataLst>
          </p:nvPr>
        </p:nvSpPr>
        <p:spPr>
          <a:xfrm rot="16200000">
            <a:off x="6099175" y="4466590"/>
            <a:ext cx="1146175" cy="153670"/>
          </a:xfrm>
          <a:prstGeom prst="rect">
            <a:avLst/>
          </a:prstGeom>
          <a:noFill/>
        </p:spPr>
        <p:txBody>
          <a:bodyPr wrap="square" rtlCol="0">
            <a:noAutofit/>
          </a:bodyPr>
          <a:lstStyle/>
          <a:p>
            <a:r>
              <a:rPr lang="en-US" altLang="zh-CN" sz="1000" b="1">
                <a:latin typeface="Arial" panose="020B0604020202020204" pitchFamily="34" charset="0"/>
                <a:cs typeface="Arial" panose="020B0604020202020204" pitchFamily="34" charset="0"/>
              </a:rPr>
              <a:t>Compartments</a:t>
            </a:r>
            <a:endParaRPr lang="en-US" altLang="zh-CN" sz="1000" b="1">
              <a:latin typeface="Arial" panose="020B0604020202020204" pitchFamily="34" charset="0"/>
              <a:cs typeface="Arial" panose="020B0604020202020204" pitchFamily="34" charset="0"/>
            </a:endParaRPr>
          </a:p>
        </p:txBody>
      </p:sp>
      <p:sp>
        <p:nvSpPr>
          <p:cNvPr id="215" name="文本框 214"/>
          <p:cNvSpPr txBox="1"/>
          <p:nvPr>
            <p:custDataLst>
              <p:tags r:id="rId26"/>
            </p:custDataLst>
          </p:nvPr>
        </p:nvSpPr>
        <p:spPr>
          <a:xfrm>
            <a:off x="3426460" y="4476115"/>
            <a:ext cx="87693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[-0.1 - 0.1]</a:t>
            </a:r>
            <a:endParaRPr lang="en-US" altLang="zh-CN" sz="800">
              <a:latin typeface="Arial" panose="020B0604020202020204" pitchFamily="34" charset="0"/>
              <a:cs typeface="Arial" panose="020B0604020202020204" pitchFamily="34" charset="0"/>
            </a:endParaRPr>
          </a:p>
        </p:txBody>
      </p:sp>
      <p:sp>
        <p:nvSpPr>
          <p:cNvPr id="216" name="文本框 215"/>
          <p:cNvSpPr txBox="1"/>
          <p:nvPr>
            <p:custDataLst>
              <p:tags r:id="rId27"/>
            </p:custDataLst>
          </p:nvPr>
        </p:nvSpPr>
        <p:spPr>
          <a:xfrm>
            <a:off x="3437255" y="3924935"/>
            <a:ext cx="87693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[-0.1 - 0.1]</a:t>
            </a:r>
            <a:endParaRPr lang="en-US" altLang="zh-CN" sz="800">
              <a:latin typeface="Arial" panose="020B0604020202020204" pitchFamily="34" charset="0"/>
              <a:cs typeface="Arial" panose="020B0604020202020204" pitchFamily="34" charset="0"/>
            </a:endParaRPr>
          </a:p>
        </p:txBody>
      </p:sp>
      <p:sp>
        <p:nvSpPr>
          <p:cNvPr id="217" name="文本框 216"/>
          <p:cNvSpPr txBox="1"/>
          <p:nvPr>
            <p:custDataLst>
              <p:tags r:id="rId28"/>
            </p:custDataLst>
          </p:nvPr>
        </p:nvSpPr>
        <p:spPr>
          <a:xfrm>
            <a:off x="3246120" y="4135755"/>
            <a:ext cx="35560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WT</a:t>
            </a:r>
            <a:endParaRPr lang="en-US" altLang="zh-CN" sz="800">
              <a:latin typeface="Arial" panose="020B0604020202020204" pitchFamily="34" charset="0"/>
              <a:cs typeface="Arial" panose="020B0604020202020204" pitchFamily="34" charset="0"/>
            </a:endParaRPr>
          </a:p>
        </p:txBody>
      </p:sp>
      <p:cxnSp>
        <p:nvCxnSpPr>
          <p:cNvPr id="218" name="肘形连接符 217"/>
          <p:cNvCxnSpPr/>
          <p:nvPr>
            <p:custDataLst>
              <p:tags r:id="rId29"/>
            </p:custDataLst>
          </p:nvPr>
        </p:nvCxnSpPr>
        <p:spPr>
          <a:xfrm>
            <a:off x="3307715" y="4029710"/>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19" name="肘形连接符 218"/>
          <p:cNvCxnSpPr/>
          <p:nvPr>
            <p:custDataLst>
              <p:tags r:id="rId30"/>
            </p:custDataLst>
          </p:nvPr>
        </p:nvCxnSpPr>
        <p:spPr>
          <a:xfrm flipV="1">
            <a:off x="3307715" y="4356735"/>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20" name="文本框 219"/>
          <p:cNvSpPr txBox="1"/>
          <p:nvPr>
            <p:custDataLst>
              <p:tags r:id="rId31"/>
            </p:custDataLst>
          </p:nvPr>
        </p:nvSpPr>
        <p:spPr>
          <a:xfrm>
            <a:off x="3246120" y="4639310"/>
            <a:ext cx="35560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HS</a:t>
            </a:r>
            <a:endParaRPr lang="en-US" altLang="zh-CN" sz="800">
              <a:latin typeface="Arial" panose="020B0604020202020204" pitchFamily="34" charset="0"/>
              <a:cs typeface="Arial" panose="020B0604020202020204" pitchFamily="34" charset="0"/>
            </a:endParaRPr>
          </a:p>
        </p:txBody>
      </p:sp>
      <p:cxnSp>
        <p:nvCxnSpPr>
          <p:cNvPr id="231" name="肘形连接符 230"/>
          <p:cNvCxnSpPr/>
          <p:nvPr>
            <p:custDataLst>
              <p:tags r:id="rId32"/>
            </p:custDataLst>
          </p:nvPr>
        </p:nvCxnSpPr>
        <p:spPr>
          <a:xfrm rot="16200000">
            <a:off x="3430270" y="4535170"/>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32" name="肘形连接符 231"/>
          <p:cNvCxnSpPr/>
          <p:nvPr>
            <p:custDataLst>
              <p:tags r:id="rId33"/>
            </p:custDataLst>
          </p:nvPr>
        </p:nvCxnSpPr>
        <p:spPr>
          <a:xfrm rot="5400000" flipV="1">
            <a:off x="3430270" y="4856480"/>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33" name="肘形连接符 232"/>
          <p:cNvCxnSpPr/>
          <p:nvPr>
            <p:custDataLst>
              <p:tags r:id="rId34"/>
            </p:custDataLst>
          </p:nvPr>
        </p:nvCxnSpPr>
        <p:spPr>
          <a:xfrm rot="16200000">
            <a:off x="3437890" y="4032885"/>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34" name="肘形连接符 233"/>
          <p:cNvCxnSpPr/>
          <p:nvPr>
            <p:custDataLst>
              <p:tags r:id="rId35"/>
            </p:custDataLst>
          </p:nvPr>
        </p:nvCxnSpPr>
        <p:spPr>
          <a:xfrm rot="5400000" flipV="1">
            <a:off x="3434715" y="4352925"/>
            <a:ext cx="89535" cy="82550"/>
          </a:xfrm>
          <a:prstGeom prst="bentConnector2">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36" name="文本框 235"/>
          <p:cNvSpPr txBox="1"/>
          <p:nvPr>
            <p:custDataLst>
              <p:tags r:id="rId36"/>
            </p:custDataLst>
          </p:nvPr>
        </p:nvSpPr>
        <p:spPr>
          <a:xfrm>
            <a:off x="3790950" y="3147695"/>
            <a:ext cx="1363980"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RNAPII_WT</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sp>
        <p:nvSpPr>
          <p:cNvPr id="237" name="文本框 236"/>
          <p:cNvSpPr txBox="1"/>
          <p:nvPr>
            <p:custDataLst>
              <p:tags r:id="rId37"/>
            </p:custDataLst>
          </p:nvPr>
        </p:nvSpPr>
        <p:spPr>
          <a:xfrm>
            <a:off x="5154930" y="1017905"/>
            <a:ext cx="1298575" cy="306705"/>
          </a:xfrm>
          <a:prstGeom prst="rect">
            <a:avLst/>
          </a:prstGeom>
          <a:noFill/>
        </p:spPr>
        <p:txBody>
          <a:bodyPr wrap="square" rtlCol="0">
            <a:spAutoFit/>
          </a:bodyPr>
          <a:lstStyle/>
          <a:p>
            <a:r>
              <a:rPr lang="en-US" altLang="zh-CN" sz="1400" b="1">
                <a:solidFill>
                  <a:schemeClr val="bg1">
                    <a:lumMod val="95000"/>
                  </a:schemeClr>
                </a:solidFill>
                <a:latin typeface="Arial" panose="020B0604020202020204" pitchFamily="34" charset="0"/>
                <a:cs typeface="Arial" panose="020B0604020202020204" pitchFamily="34" charset="0"/>
              </a:rPr>
              <a:t>RNAPII_HS</a:t>
            </a:r>
            <a:endParaRPr lang="en-US" altLang="zh-CN" sz="1400" b="1">
              <a:solidFill>
                <a:schemeClr val="bg1">
                  <a:lumMod val="95000"/>
                </a:schemeClr>
              </a:solidFill>
              <a:latin typeface="Arial" panose="020B0604020202020204" pitchFamily="34" charset="0"/>
              <a:cs typeface="Arial" panose="020B0604020202020204" pitchFamily="34" charset="0"/>
            </a:endParaRPr>
          </a:p>
        </p:txBody>
      </p:sp>
      <p:pic>
        <p:nvPicPr>
          <p:cNvPr id="257" name="图片 256" descr="linePlot_with_correlation_of_eigen_vector_H3K27ac_chr2L_50k_KR_withLabel"/>
          <p:cNvPicPr>
            <a:picLocks noChangeAspect="1"/>
          </p:cNvPicPr>
          <p:nvPr>
            <p:custDataLst>
              <p:tags r:id="rId38"/>
            </p:custDataLst>
          </p:nvPr>
        </p:nvPicPr>
        <p:blipFill>
          <a:blip r:embed="rId39"/>
          <a:stretch>
            <a:fillRect/>
          </a:stretch>
        </p:blipFill>
        <p:spPr>
          <a:xfrm>
            <a:off x="34290" y="5121275"/>
            <a:ext cx="3234690" cy="797560"/>
          </a:xfrm>
          <a:prstGeom prst="rect">
            <a:avLst/>
          </a:prstGeom>
        </p:spPr>
      </p:pic>
      <p:sp>
        <p:nvSpPr>
          <p:cNvPr id="258" name="文本框 257"/>
          <p:cNvSpPr txBox="1"/>
          <p:nvPr>
            <p:custDataLst>
              <p:tags r:id="rId40"/>
            </p:custDataLst>
          </p:nvPr>
        </p:nvSpPr>
        <p:spPr>
          <a:xfrm>
            <a:off x="23495" y="5027295"/>
            <a:ext cx="3225800"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sp>
        <p:nvSpPr>
          <p:cNvPr id="270" name="文本框 269"/>
          <p:cNvSpPr txBox="1"/>
          <p:nvPr>
            <p:custDataLst>
              <p:tags r:id="rId41"/>
            </p:custDataLst>
          </p:nvPr>
        </p:nvSpPr>
        <p:spPr>
          <a:xfrm>
            <a:off x="212090" y="5784215"/>
            <a:ext cx="1892935" cy="275590"/>
          </a:xfrm>
          <a:prstGeom prst="rect">
            <a:avLst/>
          </a:prstGeom>
          <a:noFill/>
        </p:spPr>
        <p:txBody>
          <a:bodyPr wrap="square" rtlCol="0">
            <a:spAutoFit/>
          </a:bodyPr>
          <a:lstStyle/>
          <a:p>
            <a:r>
              <a:rPr lang="en-US" altLang="zh-CN" sz="1200" b="1">
                <a:latin typeface="Arial" panose="020B0604020202020204" pitchFamily="34" charset="0"/>
                <a:cs typeface="Arial" panose="020B0604020202020204" pitchFamily="34" charset="0"/>
              </a:rPr>
              <a:t>Compartment strength</a:t>
            </a:r>
            <a:endParaRPr lang="en-US" altLang="zh-CN" sz="1200" b="1">
              <a:latin typeface="Arial" panose="020B0604020202020204" pitchFamily="34" charset="0"/>
              <a:cs typeface="Arial" panose="020B0604020202020204" pitchFamily="34" charset="0"/>
            </a:endParaRPr>
          </a:p>
        </p:txBody>
      </p:sp>
      <p:cxnSp>
        <p:nvCxnSpPr>
          <p:cNvPr id="271" name="直接连接符 270"/>
          <p:cNvCxnSpPr/>
          <p:nvPr>
            <p:custDataLst>
              <p:tags r:id="rId42"/>
            </p:custDataLst>
          </p:nvPr>
        </p:nvCxnSpPr>
        <p:spPr>
          <a:xfrm>
            <a:off x="1998980" y="5916295"/>
            <a:ext cx="234950" cy="0"/>
          </a:xfrm>
          <a:prstGeom prst="line">
            <a:avLst/>
          </a:prstGeom>
          <a:ln>
            <a:solidFill>
              <a:srgbClr val="F403B5"/>
            </a:solidFill>
          </a:ln>
        </p:spPr>
        <p:style>
          <a:lnRef idx="2">
            <a:schemeClr val="accent1"/>
          </a:lnRef>
          <a:fillRef idx="0">
            <a:srgbClr val="FFFFFF"/>
          </a:fillRef>
          <a:effectRef idx="0">
            <a:srgbClr val="FFFFFF"/>
          </a:effectRef>
          <a:fontRef idx="minor">
            <a:schemeClr val="tx1"/>
          </a:fontRef>
        </p:style>
      </p:cxnSp>
      <p:cxnSp>
        <p:nvCxnSpPr>
          <p:cNvPr id="272" name="直接连接符 271"/>
          <p:cNvCxnSpPr/>
          <p:nvPr>
            <p:custDataLst>
              <p:tags r:id="rId43"/>
            </p:custDataLst>
          </p:nvPr>
        </p:nvCxnSpPr>
        <p:spPr>
          <a:xfrm>
            <a:off x="1998980" y="6059805"/>
            <a:ext cx="234950" cy="0"/>
          </a:xfrm>
          <a:prstGeom prst="line">
            <a:avLst/>
          </a:prstGeom>
          <a:ln>
            <a:solidFill>
              <a:srgbClr val="AD8DCA"/>
            </a:solidFill>
          </a:ln>
        </p:spPr>
        <p:style>
          <a:lnRef idx="2">
            <a:schemeClr val="accent1"/>
          </a:lnRef>
          <a:fillRef idx="0">
            <a:srgbClr val="FFFFFF"/>
          </a:fillRef>
          <a:effectRef idx="0">
            <a:srgbClr val="FFFFFF"/>
          </a:effectRef>
          <a:fontRef idx="minor">
            <a:schemeClr val="tx1"/>
          </a:fontRef>
        </p:style>
      </p:cxnSp>
      <p:sp>
        <p:nvSpPr>
          <p:cNvPr id="273" name="文本框 272"/>
          <p:cNvSpPr txBox="1"/>
          <p:nvPr>
            <p:custDataLst>
              <p:tags r:id="rId44"/>
            </p:custDataLst>
          </p:nvPr>
        </p:nvSpPr>
        <p:spPr>
          <a:xfrm>
            <a:off x="2233930" y="5810250"/>
            <a:ext cx="1131570" cy="245110"/>
          </a:xfrm>
          <a:prstGeom prst="rect">
            <a:avLst/>
          </a:prstGeom>
          <a:noFill/>
        </p:spPr>
        <p:txBody>
          <a:bodyPr wrap="square" rtlCol="0">
            <a:spAutoFit/>
          </a:bodyPr>
          <a:lstStyle/>
          <a:p>
            <a:r>
              <a:rPr lang="en-US" altLang="zh-CN" sz="1000" b="1">
                <a:solidFill>
                  <a:srgbClr val="F403B5"/>
                </a:solidFill>
                <a:latin typeface="Arial" panose="020B0604020202020204" pitchFamily="34" charset="0"/>
                <a:cs typeface="Arial" panose="020B0604020202020204" pitchFamily="34" charset="0"/>
              </a:rPr>
              <a:t>H3K27ac_WT</a:t>
            </a:r>
            <a:endParaRPr lang="en-US" altLang="zh-CN" sz="1000" b="1">
              <a:solidFill>
                <a:srgbClr val="F403B5"/>
              </a:solidFill>
              <a:latin typeface="Arial" panose="020B0604020202020204" pitchFamily="34" charset="0"/>
              <a:cs typeface="Arial" panose="020B0604020202020204" pitchFamily="34" charset="0"/>
            </a:endParaRPr>
          </a:p>
        </p:txBody>
      </p:sp>
      <p:sp>
        <p:nvSpPr>
          <p:cNvPr id="274" name="文本框 273"/>
          <p:cNvSpPr txBox="1"/>
          <p:nvPr>
            <p:custDataLst>
              <p:tags r:id="rId45"/>
            </p:custDataLst>
          </p:nvPr>
        </p:nvSpPr>
        <p:spPr>
          <a:xfrm>
            <a:off x="2233930" y="5964555"/>
            <a:ext cx="1030605" cy="245110"/>
          </a:xfrm>
          <a:prstGeom prst="rect">
            <a:avLst/>
          </a:prstGeom>
          <a:noFill/>
        </p:spPr>
        <p:txBody>
          <a:bodyPr wrap="square" rtlCol="0">
            <a:spAutoFit/>
          </a:bodyPr>
          <a:lstStyle/>
          <a:p>
            <a:r>
              <a:rPr lang="en-US" altLang="zh-CN" sz="1000" b="1">
                <a:solidFill>
                  <a:srgbClr val="AD8DCA"/>
                </a:solidFill>
                <a:latin typeface="Arial" panose="020B0604020202020204" pitchFamily="34" charset="0"/>
                <a:cs typeface="Arial" panose="020B0604020202020204" pitchFamily="34" charset="0"/>
              </a:rPr>
              <a:t>H3K27ac_HS</a:t>
            </a:r>
            <a:endParaRPr lang="en-US" altLang="zh-CN" sz="1000" b="1">
              <a:solidFill>
                <a:srgbClr val="AD8DCA"/>
              </a:solidFill>
              <a:latin typeface="Arial" panose="020B0604020202020204" pitchFamily="34" charset="0"/>
              <a:cs typeface="Arial" panose="020B0604020202020204" pitchFamily="34" charset="0"/>
            </a:endParaRPr>
          </a:p>
        </p:txBody>
      </p:sp>
      <p:pic>
        <p:nvPicPr>
          <p:cNvPr id="281" name="图片 280" descr="linePlot_with_correlation_of_eigen_vector_RNAP2_chr2L_50k_KR_withLabel"/>
          <p:cNvPicPr>
            <a:picLocks noChangeAspect="1"/>
          </p:cNvPicPr>
          <p:nvPr>
            <p:custDataLst>
              <p:tags r:id="rId46"/>
            </p:custDataLst>
          </p:nvPr>
        </p:nvPicPr>
        <p:blipFill>
          <a:blip r:embed="rId47"/>
          <a:stretch>
            <a:fillRect/>
          </a:stretch>
        </p:blipFill>
        <p:spPr>
          <a:xfrm>
            <a:off x="3431540" y="5116830"/>
            <a:ext cx="3252470" cy="802005"/>
          </a:xfrm>
          <a:prstGeom prst="rect">
            <a:avLst/>
          </a:prstGeom>
        </p:spPr>
      </p:pic>
      <p:sp>
        <p:nvSpPr>
          <p:cNvPr id="286" name="文本框 285"/>
          <p:cNvSpPr txBox="1"/>
          <p:nvPr>
            <p:custDataLst>
              <p:tags r:id="rId48"/>
            </p:custDataLst>
          </p:nvPr>
        </p:nvSpPr>
        <p:spPr>
          <a:xfrm>
            <a:off x="3515995" y="5810250"/>
            <a:ext cx="1841500" cy="275590"/>
          </a:xfrm>
          <a:prstGeom prst="rect">
            <a:avLst/>
          </a:prstGeom>
          <a:noFill/>
        </p:spPr>
        <p:txBody>
          <a:bodyPr wrap="square" rtlCol="0">
            <a:spAutoFit/>
          </a:bodyPr>
          <a:lstStyle/>
          <a:p>
            <a:r>
              <a:rPr lang="en-US" altLang="zh-CN" sz="1200" b="1">
                <a:latin typeface="Arial" panose="020B0604020202020204" pitchFamily="34" charset="0"/>
                <a:cs typeface="Arial" panose="020B0604020202020204" pitchFamily="34" charset="0"/>
              </a:rPr>
              <a:t>Compartment strength</a:t>
            </a:r>
            <a:endParaRPr lang="en-US" altLang="zh-CN" sz="1200" b="1">
              <a:latin typeface="Arial" panose="020B0604020202020204" pitchFamily="34" charset="0"/>
              <a:cs typeface="Arial" panose="020B0604020202020204" pitchFamily="34" charset="0"/>
            </a:endParaRPr>
          </a:p>
        </p:txBody>
      </p:sp>
      <p:cxnSp>
        <p:nvCxnSpPr>
          <p:cNvPr id="287" name="直接连接符 286"/>
          <p:cNvCxnSpPr/>
          <p:nvPr>
            <p:custDataLst>
              <p:tags r:id="rId49"/>
            </p:custDataLst>
          </p:nvPr>
        </p:nvCxnSpPr>
        <p:spPr>
          <a:xfrm>
            <a:off x="5262880" y="5916295"/>
            <a:ext cx="234950" cy="0"/>
          </a:xfrm>
          <a:prstGeom prst="line">
            <a:avLst/>
          </a:prstGeom>
          <a:ln>
            <a:solidFill>
              <a:srgbClr val="47A2F6"/>
            </a:solidFill>
          </a:ln>
        </p:spPr>
        <p:style>
          <a:lnRef idx="2">
            <a:schemeClr val="accent1"/>
          </a:lnRef>
          <a:fillRef idx="0">
            <a:srgbClr val="FFFFFF"/>
          </a:fillRef>
          <a:effectRef idx="0">
            <a:srgbClr val="FFFFFF"/>
          </a:effectRef>
          <a:fontRef idx="minor">
            <a:schemeClr val="tx1"/>
          </a:fontRef>
        </p:style>
      </p:cxnSp>
      <p:cxnSp>
        <p:nvCxnSpPr>
          <p:cNvPr id="288" name="直接连接符 287"/>
          <p:cNvCxnSpPr/>
          <p:nvPr>
            <p:custDataLst>
              <p:tags r:id="rId50"/>
            </p:custDataLst>
          </p:nvPr>
        </p:nvCxnSpPr>
        <p:spPr>
          <a:xfrm>
            <a:off x="5262880" y="6059805"/>
            <a:ext cx="234950" cy="0"/>
          </a:xfrm>
          <a:prstGeom prst="line">
            <a:avLst/>
          </a:prstGeom>
          <a:ln>
            <a:solidFill>
              <a:srgbClr val="97BCCA"/>
            </a:solidFill>
          </a:ln>
        </p:spPr>
        <p:style>
          <a:lnRef idx="2">
            <a:schemeClr val="accent1"/>
          </a:lnRef>
          <a:fillRef idx="0">
            <a:srgbClr val="FFFFFF"/>
          </a:fillRef>
          <a:effectRef idx="0">
            <a:srgbClr val="FFFFFF"/>
          </a:effectRef>
          <a:fontRef idx="minor">
            <a:schemeClr val="tx1"/>
          </a:fontRef>
        </p:style>
      </p:cxnSp>
      <p:sp>
        <p:nvSpPr>
          <p:cNvPr id="289" name="文本框 288"/>
          <p:cNvSpPr txBox="1"/>
          <p:nvPr>
            <p:custDataLst>
              <p:tags r:id="rId51"/>
            </p:custDataLst>
          </p:nvPr>
        </p:nvSpPr>
        <p:spPr>
          <a:xfrm>
            <a:off x="5497830" y="5810250"/>
            <a:ext cx="956310" cy="245110"/>
          </a:xfrm>
          <a:prstGeom prst="rect">
            <a:avLst/>
          </a:prstGeom>
          <a:noFill/>
        </p:spPr>
        <p:txBody>
          <a:bodyPr wrap="square" rtlCol="0">
            <a:spAutoFit/>
          </a:bodyPr>
          <a:lstStyle/>
          <a:p>
            <a:r>
              <a:rPr lang="en-US" altLang="zh-CN" sz="1000" b="1">
                <a:solidFill>
                  <a:srgbClr val="47A2F6"/>
                </a:solidFill>
                <a:latin typeface="Arial" panose="020B0604020202020204" pitchFamily="34" charset="0"/>
                <a:cs typeface="Arial" panose="020B0604020202020204" pitchFamily="34" charset="0"/>
              </a:rPr>
              <a:t>RNAP II_WT</a:t>
            </a:r>
            <a:endParaRPr lang="en-US" altLang="zh-CN" sz="1000" b="1">
              <a:solidFill>
                <a:srgbClr val="47A2F6"/>
              </a:solidFill>
              <a:latin typeface="Arial" panose="020B0604020202020204" pitchFamily="34" charset="0"/>
              <a:cs typeface="Arial" panose="020B0604020202020204" pitchFamily="34" charset="0"/>
            </a:endParaRPr>
          </a:p>
        </p:txBody>
      </p:sp>
      <p:sp>
        <p:nvSpPr>
          <p:cNvPr id="290" name="文本框 289"/>
          <p:cNvSpPr txBox="1"/>
          <p:nvPr>
            <p:custDataLst>
              <p:tags r:id="rId52"/>
            </p:custDataLst>
          </p:nvPr>
        </p:nvSpPr>
        <p:spPr>
          <a:xfrm>
            <a:off x="5497830" y="5964555"/>
            <a:ext cx="1030605" cy="245110"/>
          </a:xfrm>
          <a:prstGeom prst="rect">
            <a:avLst/>
          </a:prstGeom>
          <a:noFill/>
        </p:spPr>
        <p:txBody>
          <a:bodyPr wrap="square" rtlCol="0">
            <a:spAutoFit/>
          </a:bodyPr>
          <a:lstStyle/>
          <a:p>
            <a:r>
              <a:rPr lang="en-US" altLang="zh-CN" sz="1000" b="1">
                <a:solidFill>
                  <a:srgbClr val="97BCCA"/>
                </a:solidFill>
                <a:latin typeface="Arial" panose="020B0604020202020204" pitchFamily="34" charset="0"/>
                <a:cs typeface="Arial" panose="020B0604020202020204" pitchFamily="34" charset="0"/>
              </a:rPr>
              <a:t>RNAP II_HS</a:t>
            </a:r>
            <a:endParaRPr lang="en-US" altLang="zh-CN" sz="1000" b="1">
              <a:solidFill>
                <a:srgbClr val="97BCCA"/>
              </a:solidFill>
              <a:latin typeface="Arial" panose="020B0604020202020204" pitchFamily="34" charset="0"/>
              <a:cs typeface="Arial" panose="020B0604020202020204" pitchFamily="34" charset="0"/>
            </a:endParaRPr>
          </a:p>
        </p:txBody>
      </p:sp>
      <p:sp>
        <p:nvSpPr>
          <p:cNvPr id="292" name="文本框 291"/>
          <p:cNvSpPr txBox="1"/>
          <p:nvPr>
            <p:custDataLst>
              <p:tags r:id="rId53"/>
            </p:custDataLst>
          </p:nvPr>
        </p:nvSpPr>
        <p:spPr>
          <a:xfrm>
            <a:off x="3458210" y="5027295"/>
            <a:ext cx="3225800" cy="13779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0                     5                     10                   15                   20 Mb (2L)</a:t>
            </a:r>
            <a:endParaRPr lang="en-US" altLang="zh-CN" sz="800">
              <a:latin typeface="Arial" panose="020B0604020202020204" pitchFamily="34" charset="0"/>
              <a:cs typeface="Arial" panose="020B0604020202020204" pitchFamily="34" charset="0"/>
            </a:endParaRPr>
          </a:p>
        </p:txBody>
      </p:sp>
      <p:pic>
        <p:nvPicPr>
          <p:cNvPr id="122" name="图片 121" descr="H3K27ac_allChroms_WT_HS_A_pvalue_0.72_B_pvalue_0.09_50k_KR_withoutLabel_allChroms"/>
          <p:cNvPicPr>
            <a:picLocks noChangeAspect="1"/>
          </p:cNvPicPr>
          <p:nvPr>
            <p:custDataLst>
              <p:tags r:id="rId54"/>
            </p:custDataLst>
          </p:nvPr>
        </p:nvPicPr>
        <p:blipFill>
          <a:blip r:embed="rId55"/>
          <a:stretch>
            <a:fillRect/>
          </a:stretch>
        </p:blipFill>
        <p:spPr>
          <a:xfrm>
            <a:off x="6973570" y="532130"/>
            <a:ext cx="2414905" cy="2399030"/>
          </a:xfrm>
          <a:prstGeom prst="rect">
            <a:avLst/>
          </a:prstGeom>
        </p:spPr>
      </p:pic>
      <p:pic>
        <p:nvPicPr>
          <p:cNvPr id="123" name="图片 122" descr="RNAP2_allChroms_WT_HS_A_pvalue_0.26_B_pvalue_0.51_50k_KR_withoutLabel_allChroms"/>
          <p:cNvPicPr>
            <a:picLocks noChangeAspect="1"/>
          </p:cNvPicPr>
          <p:nvPr>
            <p:custDataLst>
              <p:tags r:id="rId56"/>
            </p:custDataLst>
          </p:nvPr>
        </p:nvPicPr>
        <p:blipFill>
          <a:blip r:embed="rId57"/>
          <a:stretch>
            <a:fillRect/>
          </a:stretch>
        </p:blipFill>
        <p:spPr>
          <a:xfrm>
            <a:off x="9715500" y="531495"/>
            <a:ext cx="2412365" cy="2399665"/>
          </a:xfrm>
          <a:prstGeom prst="rect">
            <a:avLst/>
          </a:prstGeom>
        </p:spPr>
      </p:pic>
      <p:sp>
        <p:nvSpPr>
          <p:cNvPr id="124" name="文本框 123"/>
          <p:cNvSpPr txBox="1"/>
          <p:nvPr>
            <p:custDataLst>
              <p:tags r:id="rId58"/>
            </p:custDataLst>
          </p:nvPr>
        </p:nvSpPr>
        <p:spPr>
          <a:xfrm>
            <a:off x="7133590" y="2931160"/>
            <a:ext cx="2414905" cy="200025"/>
          </a:xfrm>
          <a:prstGeom prst="rect">
            <a:avLst/>
          </a:prstGeom>
          <a:noFill/>
        </p:spPr>
        <p:txBody>
          <a:bodyPr wrap="square" rtlCol="0">
            <a:noAutofit/>
          </a:bodyPr>
          <a:lstStyle/>
          <a:p>
            <a:r>
              <a:rPr lang="en-US" altLang="zh-CN" sz="900">
                <a:solidFill>
                  <a:schemeClr val="tx1"/>
                </a:solidFill>
                <a:latin typeface="Arial" panose="020B0604020202020204" pitchFamily="34" charset="0"/>
                <a:cs typeface="Arial" panose="020B0604020202020204" pitchFamily="34" charset="0"/>
              </a:rPr>
              <a:t>WT_A        HS_A           WT_B       HS_B</a:t>
            </a:r>
            <a:endParaRPr lang="en-US" altLang="zh-CN" sz="900">
              <a:solidFill>
                <a:schemeClr val="tx1"/>
              </a:solidFill>
              <a:latin typeface="Arial" panose="020B0604020202020204" pitchFamily="34" charset="0"/>
              <a:cs typeface="Arial" panose="020B0604020202020204" pitchFamily="34" charset="0"/>
            </a:endParaRPr>
          </a:p>
        </p:txBody>
      </p:sp>
      <p:sp>
        <p:nvSpPr>
          <p:cNvPr id="125" name="文本框 124"/>
          <p:cNvSpPr txBox="1"/>
          <p:nvPr>
            <p:custDataLst>
              <p:tags r:id="rId59"/>
            </p:custDataLst>
          </p:nvPr>
        </p:nvSpPr>
        <p:spPr>
          <a:xfrm rot="16200000">
            <a:off x="5866130" y="1525270"/>
            <a:ext cx="2214880" cy="227330"/>
          </a:xfrm>
          <a:prstGeom prst="rect">
            <a:avLst/>
          </a:prstGeom>
          <a:noFill/>
        </p:spPr>
        <p:txBody>
          <a:bodyPr wrap="square" rtlCol="0">
            <a:noAutofit/>
          </a:bodyPr>
          <a:lstStyle/>
          <a:p>
            <a:r>
              <a:rPr lang="en-US" altLang="zh-CN" sz="600">
                <a:latin typeface="Arial" panose="020B0604020202020204" pitchFamily="34" charset="0"/>
                <a:cs typeface="Arial" panose="020B0604020202020204" pitchFamily="34" charset="0"/>
              </a:rPr>
              <a:t>     </a:t>
            </a:r>
            <a:r>
              <a:rPr lang="en-US" altLang="zh-CN" sz="800">
                <a:latin typeface="Arial" panose="020B0604020202020204" pitchFamily="34" charset="0"/>
                <a:cs typeface="Arial" panose="020B0604020202020204" pitchFamily="34" charset="0"/>
              </a:rPr>
              <a:t>-0.1       -0.05       0         0.05       0.1</a:t>
            </a:r>
            <a:r>
              <a:rPr lang="en-US" altLang="zh-CN" sz="600">
                <a:latin typeface="Arial" panose="020B0604020202020204" pitchFamily="34" charset="0"/>
                <a:cs typeface="Arial" panose="020B0604020202020204" pitchFamily="34" charset="0"/>
              </a:rPr>
              <a:t>       </a:t>
            </a:r>
            <a:endParaRPr lang="en-US" altLang="zh-CN" sz="600">
              <a:latin typeface="Arial" panose="020B0604020202020204" pitchFamily="34" charset="0"/>
              <a:cs typeface="Arial" panose="020B0604020202020204" pitchFamily="34" charset="0"/>
            </a:endParaRPr>
          </a:p>
        </p:txBody>
      </p:sp>
      <p:sp>
        <p:nvSpPr>
          <p:cNvPr id="127" name="文本框 126"/>
          <p:cNvSpPr txBox="1"/>
          <p:nvPr>
            <p:custDataLst>
              <p:tags r:id="rId60"/>
            </p:custDataLst>
          </p:nvPr>
        </p:nvSpPr>
        <p:spPr>
          <a:xfrm rot="16200000">
            <a:off x="5808345" y="1318895"/>
            <a:ext cx="1950720"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Compartment strength</a:t>
            </a:r>
            <a:endParaRPr lang="en-US" altLang="zh-CN" sz="1200" b="1">
              <a:solidFill>
                <a:schemeClr val="tx1"/>
              </a:solidFill>
              <a:latin typeface="Arial" panose="020B0604020202020204" pitchFamily="34" charset="0"/>
              <a:cs typeface="Arial" panose="020B0604020202020204" pitchFamily="34" charset="0"/>
            </a:endParaRPr>
          </a:p>
        </p:txBody>
      </p:sp>
      <p:sp>
        <p:nvSpPr>
          <p:cNvPr id="128" name="文本框 127"/>
          <p:cNvSpPr txBox="1"/>
          <p:nvPr>
            <p:custDataLst>
              <p:tags r:id="rId61"/>
            </p:custDataLst>
          </p:nvPr>
        </p:nvSpPr>
        <p:spPr>
          <a:xfrm>
            <a:off x="9841865" y="2911475"/>
            <a:ext cx="2286000" cy="219710"/>
          </a:xfrm>
          <a:prstGeom prst="rect">
            <a:avLst/>
          </a:prstGeom>
          <a:noFill/>
        </p:spPr>
        <p:txBody>
          <a:bodyPr wrap="square" rtlCol="0">
            <a:noAutofit/>
          </a:bodyPr>
          <a:lstStyle/>
          <a:p>
            <a:r>
              <a:rPr lang="en-US" altLang="zh-CN" sz="900">
                <a:solidFill>
                  <a:schemeClr val="tx1"/>
                </a:solidFill>
                <a:latin typeface="Arial" panose="020B0604020202020204" pitchFamily="34" charset="0"/>
                <a:cs typeface="Arial" panose="020B0604020202020204" pitchFamily="34" charset="0"/>
              </a:rPr>
              <a:t>WT_A        HS_A           WT_B    </a:t>
            </a:r>
            <a:r>
              <a:rPr lang="en-US" altLang="zh-CN" sz="800">
                <a:solidFill>
                  <a:schemeClr val="tx1"/>
                </a:solidFill>
                <a:latin typeface="Arial" panose="020B0604020202020204" pitchFamily="34" charset="0"/>
                <a:cs typeface="Arial" panose="020B0604020202020204" pitchFamily="34" charset="0"/>
              </a:rPr>
              <a:t>  </a:t>
            </a:r>
            <a:r>
              <a:rPr lang="en-US" altLang="zh-CN" sz="900">
                <a:solidFill>
                  <a:schemeClr val="tx1"/>
                </a:solidFill>
                <a:latin typeface="Arial" panose="020B0604020202020204" pitchFamily="34" charset="0"/>
                <a:cs typeface="Arial" panose="020B0604020202020204" pitchFamily="34" charset="0"/>
              </a:rPr>
              <a:t> HS_B</a:t>
            </a:r>
            <a:endParaRPr lang="en-US" altLang="zh-CN" sz="900">
              <a:solidFill>
                <a:schemeClr val="tx1"/>
              </a:solidFill>
              <a:latin typeface="Arial" panose="020B0604020202020204" pitchFamily="34" charset="0"/>
              <a:cs typeface="Arial" panose="020B0604020202020204" pitchFamily="34" charset="0"/>
            </a:endParaRPr>
          </a:p>
        </p:txBody>
      </p:sp>
      <p:sp>
        <p:nvSpPr>
          <p:cNvPr id="130" name="文本框 129"/>
          <p:cNvSpPr txBox="1"/>
          <p:nvPr>
            <p:custDataLst>
              <p:tags r:id="rId62"/>
            </p:custDataLst>
          </p:nvPr>
        </p:nvSpPr>
        <p:spPr>
          <a:xfrm rot="16200000">
            <a:off x="8524875" y="1430020"/>
            <a:ext cx="1928495"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Compartment strength</a:t>
            </a:r>
            <a:endParaRPr lang="en-US" altLang="zh-CN" sz="1200" b="1">
              <a:solidFill>
                <a:schemeClr val="tx1"/>
              </a:solidFill>
              <a:latin typeface="Arial" panose="020B0604020202020204" pitchFamily="34" charset="0"/>
              <a:cs typeface="Arial" panose="020B0604020202020204" pitchFamily="34" charset="0"/>
            </a:endParaRPr>
          </a:p>
        </p:txBody>
      </p:sp>
      <p:sp>
        <p:nvSpPr>
          <p:cNvPr id="131" name="文本框 130"/>
          <p:cNvSpPr txBox="1"/>
          <p:nvPr>
            <p:custDataLst>
              <p:tags r:id="rId63"/>
            </p:custDataLst>
          </p:nvPr>
        </p:nvSpPr>
        <p:spPr>
          <a:xfrm>
            <a:off x="7498715" y="3147695"/>
            <a:ext cx="1890395"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H3K27ac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132" name="文本框 131"/>
          <p:cNvSpPr txBox="1"/>
          <p:nvPr>
            <p:custDataLst>
              <p:tags r:id="rId64"/>
            </p:custDataLst>
          </p:nvPr>
        </p:nvSpPr>
        <p:spPr>
          <a:xfrm>
            <a:off x="10244455" y="3173095"/>
            <a:ext cx="1638935" cy="21971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RNAP II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135" name="文本框 134"/>
          <p:cNvSpPr txBox="1"/>
          <p:nvPr>
            <p:custDataLst>
              <p:tags r:id="rId65"/>
            </p:custDataLst>
          </p:nvPr>
        </p:nvSpPr>
        <p:spPr>
          <a:xfrm>
            <a:off x="11181715" y="1318895"/>
            <a:ext cx="701675" cy="15748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p=0.51</a:t>
            </a:r>
            <a:endParaRPr lang="en-US" altLang="zh-CN" sz="1200" b="1">
              <a:latin typeface="Arial" panose="020B0604020202020204" pitchFamily="34" charset="0"/>
              <a:cs typeface="Arial" panose="020B0604020202020204" pitchFamily="34" charset="0"/>
            </a:endParaRPr>
          </a:p>
        </p:txBody>
      </p:sp>
      <p:sp>
        <p:nvSpPr>
          <p:cNvPr id="139" name="文本框 138"/>
          <p:cNvSpPr txBox="1"/>
          <p:nvPr>
            <p:custDataLst>
              <p:tags r:id="rId66"/>
            </p:custDataLst>
          </p:nvPr>
        </p:nvSpPr>
        <p:spPr>
          <a:xfrm>
            <a:off x="8486775" y="1433195"/>
            <a:ext cx="761365" cy="14351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p=0.09</a:t>
            </a:r>
            <a:endParaRPr lang="en-US" altLang="zh-CN" sz="1200" b="1">
              <a:latin typeface="Arial" panose="020B0604020202020204" pitchFamily="34" charset="0"/>
              <a:cs typeface="Arial" panose="020B0604020202020204" pitchFamily="34" charset="0"/>
            </a:endParaRPr>
          </a:p>
        </p:txBody>
      </p:sp>
      <p:sp>
        <p:nvSpPr>
          <p:cNvPr id="143" name="文本框 142"/>
          <p:cNvSpPr txBox="1"/>
          <p:nvPr>
            <p:custDataLst>
              <p:tags r:id="rId67"/>
            </p:custDataLst>
          </p:nvPr>
        </p:nvSpPr>
        <p:spPr>
          <a:xfrm>
            <a:off x="7247255" y="579755"/>
            <a:ext cx="1024255" cy="14351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p=0.72</a:t>
            </a:r>
            <a:endParaRPr lang="en-US" altLang="zh-CN" sz="1200" b="1">
              <a:latin typeface="Arial" panose="020B0604020202020204" pitchFamily="34" charset="0"/>
              <a:cs typeface="Arial" panose="020B0604020202020204" pitchFamily="34" charset="0"/>
            </a:endParaRPr>
          </a:p>
        </p:txBody>
      </p:sp>
      <p:sp>
        <p:nvSpPr>
          <p:cNvPr id="147" name="文本框 146"/>
          <p:cNvSpPr txBox="1"/>
          <p:nvPr>
            <p:custDataLst>
              <p:tags r:id="rId68"/>
            </p:custDataLst>
          </p:nvPr>
        </p:nvSpPr>
        <p:spPr>
          <a:xfrm>
            <a:off x="10076180" y="565785"/>
            <a:ext cx="819150" cy="15748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p=0.26</a:t>
            </a:r>
            <a:endParaRPr lang="en-US" altLang="zh-CN" sz="1200" b="1">
              <a:latin typeface="Arial" panose="020B0604020202020204" pitchFamily="34" charset="0"/>
              <a:cs typeface="Arial" panose="020B0604020202020204" pitchFamily="34" charset="0"/>
            </a:endParaRPr>
          </a:p>
        </p:txBody>
      </p:sp>
      <p:graphicFrame>
        <p:nvGraphicFramePr>
          <p:cNvPr id="152" name="表格 151"/>
          <p:cNvGraphicFramePr/>
          <p:nvPr>
            <p:custDataLst>
              <p:tags r:id="rId69"/>
            </p:custDataLst>
          </p:nvPr>
        </p:nvGraphicFramePr>
        <p:xfrm>
          <a:off x="7024370" y="4297680"/>
          <a:ext cx="4859020" cy="1826451"/>
        </p:xfrm>
        <a:graphic>
          <a:graphicData uri="http://schemas.openxmlformats.org/drawingml/2006/table">
            <a:tbl>
              <a:tblPr firstRow="1" bandRow="1">
                <a:tableStyleId>{5C22544A-7EE6-4342-B048-85BDC9FD1C3A}</a:tableStyleId>
              </a:tblPr>
              <a:tblGrid>
                <a:gridCol w="1354455"/>
                <a:gridCol w="1324610"/>
                <a:gridCol w="1165225"/>
                <a:gridCol w="1014730"/>
              </a:tblGrid>
              <a:tr h="273050">
                <a:tc>
                  <a:txBody>
                    <a:bodyPr/>
                    <a:lstStyle/>
                    <a:p>
                      <a:pPr algn="ctr">
                        <a:lnSpc>
                          <a:spcPct val="160000"/>
                        </a:lnSpc>
                        <a:buNone/>
                      </a:pPr>
                      <a:r>
                        <a:rPr lang="en-US" altLang="zh-CN" sz="1200" dirty="0">
                          <a:latin typeface="Arial" panose="020B0604020202020204" pitchFamily="34" charset="0"/>
                          <a:cs typeface="Arial" panose="020B0604020202020204" pitchFamily="34" charset="0"/>
                        </a:rPr>
                        <a:t>P value</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dirty="0">
                          <a:latin typeface="Arial" panose="020B0604020202020204" pitchFamily="34" charset="0"/>
                          <a:cs typeface="Arial" panose="020B0604020202020204" pitchFamily="34" charset="0"/>
                        </a:rPr>
                        <a:t>H3K27me3</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zh-CN" altLang="en-US" sz="1200">
                          <a:latin typeface="Arial" panose="020B0604020202020204" pitchFamily="34" charset="0"/>
                          <a:cs typeface="Arial" panose="020B0604020202020204" pitchFamily="34" charset="0"/>
                        </a:rPr>
                        <a:t>RNAP II</a:t>
                      </a:r>
                      <a:endParaRPr lang="zh-CN" altLang="en-US" sz="1200">
                        <a:latin typeface="Arial" panose="020B0604020202020204" pitchFamily="34" charset="0"/>
                        <a:cs typeface="Arial" panose="020B0604020202020204" pitchFamily="34" charset="0"/>
                      </a:endParaRPr>
                    </a:p>
                  </a:txBody>
                  <a:tcPr anchor="ctr"/>
                </a:tc>
              </a:tr>
              <a:tr h="383540">
                <a:tc>
                  <a:txBody>
                    <a:bodyPr/>
                    <a:lstStyle/>
                    <a:p>
                      <a:pPr algn="ctr">
                        <a:lnSpc>
                          <a:spcPct val="160000"/>
                        </a:lnSpc>
                        <a:buNone/>
                      </a:pPr>
                      <a:r>
                        <a:rPr lang="en-US" altLang="zh-CN" sz="1200">
                          <a:latin typeface="Arial" panose="020B0604020202020204" pitchFamily="34" charset="0"/>
                          <a:cs typeface="Arial" panose="020B0604020202020204" pitchFamily="34" charset="0"/>
                        </a:rPr>
                        <a:t>chr2L</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dirty="0">
                          <a:latin typeface="Arial" panose="020B0604020202020204" pitchFamily="34" charset="0"/>
                          <a:cs typeface="Arial" panose="020B0604020202020204" pitchFamily="34" charset="0"/>
                        </a:rPr>
                        <a:t>0.67</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0.91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0.41</a:t>
                      </a:r>
                      <a:endParaRPr lang="en-US" altLang="zh-CN" sz="1200">
                        <a:latin typeface="Arial" panose="020B0604020202020204" pitchFamily="34" charset="0"/>
                        <a:cs typeface="Arial" panose="020B0604020202020204" pitchFamily="34" charset="0"/>
                      </a:endParaRPr>
                    </a:p>
                  </a:txBody>
                  <a:tcPr anchor="ctr"/>
                </a:tc>
              </a:tr>
              <a:tr h="274320">
                <a:tc>
                  <a:txBody>
                    <a:bodyPr/>
                    <a:lstStyle/>
                    <a:p>
                      <a:pPr algn="ctr">
                        <a:buNone/>
                      </a:pPr>
                      <a:r>
                        <a:rPr lang="en-US" altLang="zh-CN" sz="1200">
                          <a:latin typeface="Arial" panose="020B0604020202020204" pitchFamily="34" charset="0"/>
                          <a:cs typeface="Arial" panose="020B0604020202020204" pitchFamily="34" charset="0"/>
                        </a:rPr>
                        <a:t>chr2R</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0.99</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dirty="0">
                          <a:latin typeface="Arial" panose="020B0604020202020204" pitchFamily="34" charset="0"/>
                          <a:cs typeface="Arial" panose="020B0604020202020204" pitchFamily="34" charset="0"/>
                        </a:rPr>
                        <a:t>1</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0.92</a:t>
                      </a:r>
                      <a:endParaRPr lang="en-US" altLang="zh-CN" sz="1200">
                        <a:latin typeface="Arial" panose="020B0604020202020204" pitchFamily="34" charset="0"/>
                        <a:cs typeface="Arial" panose="020B0604020202020204" pitchFamily="34" charset="0"/>
                      </a:endParaRPr>
                    </a:p>
                  </a:txBody>
                  <a:tcPr anchor="ctr"/>
                </a:tc>
              </a:tr>
              <a:tr h="274320">
                <a:tc>
                  <a:txBody>
                    <a:bodyPr/>
                    <a:lstStyle/>
                    <a:p>
                      <a:pPr algn="ctr">
                        <a:buNone/>
                      </a:pPr>
                      <a:r>
                        <a:rPr lang="en-US" altLang="zh-CN" sz="1200">
                          <a:latin typeface="Arial" panose="020B0604020202020204" pitchFamily="34" charset="0"/>
                          <a:cs typeface="Arial" panose="020B0604020202020204" pitchFamily="34" charset="0"/>
                        </a:rPr>
                        <a:t>chr3L</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dirty="0">
                          <a:latin typeface="Arial" panose="020B0604020202020204" pitchFamily="34" charset="0"/>
                          <a:cs typeface="Arial" panose="020B0604020202020204" pitchFamily="34" charset="0"/>
                        </a:rPr>
                        <a:t>0.25</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buNone/>
                      </a:pPr>
                      <a:r>
                        <a:rPr lang="en-US" altLang="zh-CN" sz="1200" dirty="0">
                          <a:latin typeface="Arial" panose="020B0604020202020204" pitchFamily="34" charset="0"/>
                          <a:cs typeface="Arial" panose="020B0604020202020204" pitchFamily="34" charset="0"/>
                        </a:rPr>
                        <a:t>0.76</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0.93</a:t>
                      </a:r>
                      <a:endParaRPr lang="en-US" altLang="zh-CN" sz="1200">
                        <a:latin typeface="Arial" panose="020B0604020202020204" pitchFamily="34" charset="0"/>
                        <a:cs typeface="Arial" panose="020B0604020202020204" pitchFamily="34" charset="0"/>
                      </a:endParaRPr>
                    </a:p>
                  </a:txBody>
                  <a:tcPr anchor="ctr"/>
                </a:tc>
              </a:tr>
              <a:tr h="274320">
                <a:tc>
                  <a:txBody>
                    <a:bodyPr/>
                    <a:lstStyle/>
                    <a:p>
                      <a:pPr algn="ctr">
                        <a:buNone/>
                      </a:pPr>
                      <a:r>
                        <a:rPr lang="en-US" altLang="zh-CN" sz="1200">
                          <a:latin typeface="Arial" panose="020B0604020202020204" pitchFamily="34" charset="0"/>
                          <a:cs typeface="Arial" panose="020B0604020202020204" pitchFamily="34" charset="0"/>
                        </a:rPr>
                        <a:t>chr3R</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0.90</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dirty="0">
                          <a:latin typeface="Arial" panose="020B0604020202020204" pitchFamily="34" charset="0"/>
                          <a:cs typeface="Arial" panose="020B0604020202020204" pitchFamily="34" charset="0"/>
                        </a:rPr>
                        <a:t>0.93</a:t>
                      </a:r>
                      <a:endParaRPr lang="en-US" altLang="zh-CN" sz="1200" dirty="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0.99</a:t>
                      </a:r>
                      <a:endParaRPr lang="en-US" altLang="zh-CN" sz="1200">
                        <a:latin typeface="Arial" panose="020B0604020202020204" pitchFamily="34" charset="0"/>
                        <a:cs typeface="Arial" panose="020B0604020202020204" pitchFamily="34" charset="0"/>
                      </a:endParaRPr>
                    </a:p>
                  </a:txBody>
                  <a:tcPr anchor="ctr"/>
                </a:tc>
              </a:tr>
              <a:tr h="274320">
                <a:tc>
                  <a:txBody>
                    <a:bodyPr/>
                    <a:lstStyle/>
                    <a:p>
                      <a:pPr algn="ctr">
                        <a:buNone/>
                      </a:pPr>
                      <a:r>
                        <a:rPr lang="en-US" altLang="zh-CN" sz="1200">
                          <a:latin typeface="Arial" panose="020B0604020202020204" pitchFamily="34" charset="0"/>
                          <a:cs typeface="Arial" panose="020B0604020202020204" pitchFamily="34" charset="0"/>
                        </a:rPr>
                        <a:t>chrX</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0.60</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dirty="0">
                          <a:latin typeface="Arial" panose="020B0604020202020204" pitchFamily="34" charset="0"/>
                          <a:cs typeface="Arial" panose="020B0604020202020204" pitchFamily="34" charset="0"/>
                        </a:rPr>
                        <a:t>0.71</a:t>
                      </a:r>
                      <a:endParaRPr lang="en-US" altLang="zh-CN" sz="1200" dirty="0">
                        <a:latin typeface="Arial" panose="020B0604020202020204" pitchFamily="34" charset="0"/>
                        <a:cs typeface="Arial" panose="020B0604020202020204" pitchFamily="34" charset="0"/>
                      </a:endParaRPr>
                    </a:p>
                  </a:txBody>
                  <a:tcPr anchor="ctr"/>
                </a:tc>
              </a:tr>
            </a:tbl>
          </a:graphicData>
        </a:graphic>
      </p:graphicFrame>
      <p:sp>
        <p:nvSpPr>
          <p:cNvPr id="2" name="文本框 1"/>
          <p:cNvSpPr txBox="1"/>
          <p:nvPr>
            <p:custDataLst>
              <p:tags r:id="rId70"/>
            </p:custDataLst>
          </p:nvPr>
        </p:nvSpPr>
        <p:spPr>
          <a:xfrm rot="16200000">
            <a:off x="8594725" y="1354455"/>
            <a:ext cx="2214880" cy="227330"/>
          </a:xfrm>
          <a:prstGeom prst="rect">
            <a:avLst/>
          </a:prstGeom>
          <a:noFill/>
        </p:spPr>
        <p:txBody>
          <a:bodyPr wrap="square" rtlCol="0">
            <a:noAutofit/>
          </a:bodyPr>
          <a:lstStyle/>
          <a:p>
            <a:r>
              <a:rPr lang="en-US" altLang="zh-CN" sz="600">
                <a:latin typeface="Arial" panose="020B0604020202020204" pitchFamily="34" charset="0"/>
                <a:cs typeface="Arial" panose="020B0604020202020204" pitchFamily="34" charset="0"/>
              </a:rPr>
              <a:t>     </a:t>
            </a:r>
            <a:r>
              <a:rPr lang="en-US" altLang="zh-CN" sz="800">
                <a:latin typeface="Arial" panose="020B0604020202020204" pitchFamily="34" charset="0"/>
                <a:cs typeface="Arial" panose="020B0604020202020204" pitchFamily="34" charset="0"/>
              </a:rPr>
              <a:t>-0.1    -0.05       0      0.05      0.1</a:t>
            </a:r>
            <a:r>
              <a:rPr lang="en-US" altLang="zh-CN" sz="600">
                <a:latin typeface="Arial" panose="020B0604020202020204" pitchFamily="34" charset="0"/>
                <a:cs typeface="Arial" panose="020B0604020202020204" pitchFamily="34" charset="0"/>
              </a:rPr>
              <a:t>       </a:t>
            </a:r>
            <a:endParaRPr lang="en-US" altLang="zh-CN" sz="600">
              <a:latin typeface="Arial" panose="020B0604020202020204" pitchFamily="34" charset="0"/>
              <a:cs typeface="Arial" panose="020B0604020202020204" pitchFamily="34" charset="0"/>
            </a:endParaRPr>
          </a:p>
        </p:txBody>
      </p:sp>
      <p:grpSp>
        <p:nvGrpSpPr>
          <p:cNvPr id="10" name="组合 9"/>
          <p:cNvGrpSpPr/>
          <p:nvPr/>
        </p:nvGrpSpPr>
        <p:grpSpPr>
          <a:xfrm>
            <a:off x="7339330" y="777875"/>
            <a:ext cx="560705" cy="76200"/>
            <a:chOff x="11690" y="1519"/>
            <a:chExt cx="757" cy="96"/>
          </a:xfrm>
        </p:grpSpPr>
        <p:cxnSp>
          <p:nvCxnSpPr>
            <p:cNvPr id="63" name="直接连接符 62"/>
            <p:cNvCxnSpPr/>
            <p:nvPr>
              <p:custDataLst>
                <p:tags r:id="rId71"/>
              </p:custDataLst>
            </p:nvPr>
          </p:nvCxnSpPr>
          <p:spPr>
            <a:xfrm flipH="1">
              <a:off x="11690" y="1519"/>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67" name="直接连接符 66"/>
            <p:cNvCxnSpPr/>
            <p:nvPr>
              <p:custDataLst>
                <p:tags r:id="rId72"/>
              </p:custDataLst>
            </p:nvPr>
          </p:nvCxnSpPr>
          <p:spPr>
            <a:xfrm>
              <a:off x="12445" y="1519"/>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73" name="直接连接符 72"/>
            <p:cNvCxnSpPr/>
            <p:nvPr>
              <p:custDataLst>
                <p:tags r:id="rId73"/>
              </p:custDataLst>
            </p:nvPr>
          </p:nvCxnSpPr>
          <p:spPr>
            <a:xfrm>
              <a:off x="11693" y="1521"/>
              <a:ext cx="755"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11" name="组合 10"/>
          <p:cNvGrpSpPr/>
          <p:nvPr/>
        </p:nvGrpSpPr>
        <p:grpSpPr>
          <a:xfrm>
            <a:off x="8484870" y="1633220"/>
            <a:ext cx="560705" cy="76200"/>
            <a:chOff x="11690" y="1519"/>
            <a:chExt cx="757" cy="96"/>
          </a:xfrm>
        </p:grpSpPr>
        <p:cxnSp>
          <p:nvCxnSpPr>
            <p:cNvPr id="12" name="直接连接符 11"/>
            <p:cNvCxnSpPr/>
            <p:nvPr>
              <p:custDataLst>
                <p:tags r:id="rId74"/>
              </p:custDataLst>
            </p:nvPr>
          </p:nvCxnSpPr>
          <p:spPr>
            <a:xfrm flipH="1">
              <a:off x="11690" y="1519"/>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3" name="直接连接符 12"/>
            <p:cNvCxnSpPr/>
            <p:nvPr>
              <p:custDataLst>
                <p:tags r:id="rId75"/>
              </p:custDataLst>
            </p:nvPr>
          </p:nvCxnSpPr>
          <p:spPr>
            <a:xfrm>
              <a:off x="12445" y="1519"/>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4" name="直接连接符 13"/>
            <p:cNvCxnSpPr/>
            <p:nvPr>
              <p:custDataLst>
                <p:tags r:id="rId76"/>
              </p:custDataLst>
            </p:nvPr>
          </p:nvCxnSpPr>
          <p:spPr>
            <a:xfrm>
              <a:off x="11693" y="1521"/>
              <a:ext cx="755"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15" name="组合 14"/>
          <p:cNvGrpSpPr/>
          <p:nvPr/>
        </p:nvGrpSpPr>
        <p:grpSpPr>
          <a:xfrm>
            <a:off x="10076180" y="774065"/>
            <a:ext cx="560705" cy="76200"/>
            <a:chOff x="11690" y="1519"/>
            <a:chExt cx="757" cy="96"/>
          </a:xfrm>
        </p:grpSpPr>
        <p:cxnSp>
          <p:nvCxnSpPr>
            <p:cNvPr id="16" name="直接连接符 15"/>
            <p:cNvCxnSpPr/>
            <p:nvPr>
              <p:custDataLst>
                <p:tags r:id="rId77"/>
              </p:custDataLst>
            </p:nvPr>
          </p:nvCxnSpPr>
          <p:spPr>
            <a:xfrm flipH="1">
              <a:off x="11690" y="1519"/>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17" name="直接连接符 16"/>
            <p:cNvCxnSpPr/>
            <p:nvPr>
              <p:custDataLst>
                <p:tags r:id="rId78"/>
              </p:custDataLst>
            </p:nvPr>
          </p:nvCxnSpPr>
          <p:spPr>
            <a:xfrm>
              <a:off x="12445" y="1519"/>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0" name="直接连接符 19"/>
            <p:cNvCxnSpPr/>
            <p:nvPr>
              <p:custDataLst>
                <p:tags r:id="rId79"/>
              </p:custDataLst>
            </p:nvPr>
          </p:nvCxnSpPr>
          <p:spPr>
            <a:xfrm>
              <a:off x="11693" y="1521"/>
              <a:ext cx="755"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1" name="组合 20"/>
          <p:cNvGrpSpPr/>
          <p:nvPr/>
        </p:nvGrpSpPr>
        <p:grpSpPr>
          <a:xfrm>
            <a:off x="11215370" y="1538605"/>
            <a:ext cx="560705" cy="76200"/>
            <a:chOff x="11690" y="1519"/>
            <a:chExt cx="757" cy="96"/>
          </a:xfrm>
        </p:grpSpPr>
        <p:cxnSp>
          <p:nvCxnSpPr>
            <p:cNvPr id="22" name="直接连接符 21"/>
            <p:cNvCxnSpPr/>
            <p:nvPr>
              <p:custDataLst>
                <p:tags r:id="rId80"/>
              </p:custDataLst>
            </p:nvPr>
          </p:nvCxnSpPr>
          <p:spPr>
            <a:xfrm flipH="1">
              <a:off x="11690" y="1519"/>
              <a:ext cx="3" cy="95"/>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3" name="直接连接符 22"/>
            <p:cNvCxnSpPr/>
            <p:nvPr>
              <p:custDataLst>
                <p:tags r:id="rId81"/>
              </p:custDataLst>
            </p:nvPr>
          </p:nvCxnSpPr>
          <p:spPr>
            <a:xfrm>
              <a:off x="12445" y="1519"/>
              <a:ext cx="0" cy="97"/>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custDataLst>
                <p:tags r:id="rId82"/>
              </p:custDataLst>
            </p:nvPr>
          </p:nvCxnSpPr>
          <p:spPr>
            <a:xfrm>
              <a:off x="11693" y="1521"/>
              <a:ext cx="755" cy="0"/>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grpSp>
        <p:nvGrpSpPr>
          <p:cNvPr id="25" name="组合 24"/>
          <p:cNvGrpSpPr/>
          <p:nvPr/>
        </p:nvGrpSpPr>
        <p:grpSpPr>
          <a:xfrm>
            <a:off x="0" y="0"/>
            <a:ext cx="12192000" cy="443230"/>
            <a:chOff x="0" y="0"/>
            <a:chExt cx="19200" cy="698"/>
          </a:xfrm>
        </p:grpSpPr>
        <p:sp>
          <p:nvSpPr>
            <p:cNvPr id="26" name="矩形 25"/>
            <p:cNvSpPr/>
            <p:nvPr>
              <p:custDataLst>
                <p:tags r:id="rId83"/>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7" name="直接连接符 26"/>
            <p:cNvCxnSpPr/>
            <p:nvPr>
              <p:custDataLst>
                <p:tags r:id="rId84"/>
              </p:custDataLst>
            </p:nvPr>
          </p:nvCxnSpPr>
          <p:spPr>
            <a:xfrm>
              <a:off x="4618"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custDataLst>
              <p:tags r:id="rId85"/>
            </p:custDataLst>
          </p:nvPr>
        </p:nvSpPr>
        <p:spPr>
          <a:xfrm>
            <a:off x="160020" y="26035"/>
            <a:ext cx="277304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Compartment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30" name="文本框 29"/>
          <p:cNvSpPr txBox="1"/>
          <p:nvPr/>
        </p:nvSpPr>
        <p:spPr>
          <a:xfrm>
            <a:off x="3170555" y="26035"/>
            <a:ext cx="6581775" cy="398780"/>
          </a:xfrm>
          <a:prstGeom prst="rect">
            <a:avLst/>
          </a:prstGeom>
          <a:noFill/>
        </p:spPr>
        <p:txBody>
          <a:bodyPr wrap="square" rtlCol="0" anchor="t">
            <a:spAutoFit/>
          </a:bodyPr>
          <a:lstStyle/>
          <a:p>
            <a:r>
              <a:rPr lang="en-US" altLang="zh-CN" sz="2000">
                <a:latin typeface="Calibri" panose="020F0502020204030204" charset="0"/>
                <a:ea typeface="+mj-ea"/>
                <a:cs typeface="Calibri" panose="020F0502020204030204" charset="0"/>
                <a:sym typeface="+mn-ea"/>
              </a:rPr>
              <a:t>Compartments have no significant changes after heat shock</a:t>
            </a:r>
            <a:endParaRPr lang="en-US" altLang="zh-CN" sz="2000">
              <a:latin typeface="Calibri" panose="020F0502020204030204" charset="0"/>
              <a:ea typeface="+mj-ea"/>
              <a:cs typeface="Calibri" panose="020F0502020204030204" charset="0"/>
              <a:sym typeface="+mn-ea"/>
            </a:endParaRPr>
          </a:p>
        </p:txBody>
      </p:sp>
      <p:sp>
        <p:nvSpPr>
          <p:cNvPr id="5" name="文本框 4"/>
          <p:cNvSpPr txBox="1"/>
          <p:nvPr>
            <p:custDataLst>
              <p:tags r:id="rId86"/>
            </p:custDataLst>
          </p:nvPr>
        </p:nvSpPr>
        <p:spPr>
          <a:xfrm>
            <a:off x="7406005" y="3924935"/>
            <a:ext cx="4267200"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K-S test between WT and its corresponding HS</a:t>
            </a:r>
            <a:endParaRPr lang="en-US" altLang="zh-CN" sz="1400">
              <a:latin typeface="Arial" panose="020B0604020202020204" pitchFamily="34" charset="0"/>
              <a:cs typeface="Arial" panose="020B0604020202020204" pitchFamily="34" charset="0"/>
            </a:endParaRPr>
          </a:p>
        </p:txBody>
      </p:sp>
      <p:sp>
        <p:nvSpPr>
          <p:cNvPr id="32" name="灯片编号占位符 31"/>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9_RNA-seq_4Categories_ABcompartment_barplot_V2"/>
          <p:cNvPicPr>
            <a:picLocks noChangeAspect="1"/>
          </p:cNvPicPr>
          <p:nvPr>
            <p:custDataLst>
              <p:tags r:id="rId1"/>
            </p:custDataLst>
          </p:nvPr>
        </p:nvPicPr>
        <p:blipFill>
          <a:blip r:embed="rId2"/>
          <a:stretch>
            <a:fillRect/>
          </a:stretch>
        </p:blipFill>
        <p:spPr>
          <a:xfrm>
            <a:off x="6542405" y="1513840"/>
            <a:ext cx="2711450" cy="2694305"/>
          </a:xfrm>
          <a:prstGeom prst="rect">
            <a:avLst/>
          </a:prstGeom>
        </p:spPr>
      </p:pic>
      <p:sp>
        <p:nvSpPr>
          <p:cNvPr id="8" name="文本框 7"/>
          <p:cNvSpPr txBox="1"/>
          <p:nvPr>
            <p:custDataLst>
              <p:tags r:id="rId3"/>
            </p:custDataLst>
          </p:nvPr>
        </p:nvSpPr>
        <p:spPr>
          <a:xfrm>
            <a:off x="6247130" y="3764915"/>
            <a:ext cx="42989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1000</a:t>
            </a:r>
            <a:endParaRPr lang="en-US" altLang="zh-CN" sz="800">
              <a:latin typeface="Arial" panose="020B0604020202020204" pitchFamily="34" charset="0"/>
              <a:cs typeface="Arial" panose="020B0604020202020204" pitchFamily="34" charset="0"/>
            </a:endParaRPr>
          </a:p>
        </p:txBody>
      </p:sp>
      <p:sp>
        <p:nvSpPr>
          <p:cNvPr id="15" name="文本框 14"/>
          <p:cNvSpPr txBox="1"/>
          <p:nvPr>
            <p:custDataLst>
              <p:tags r:id="rId4"/>
            </p:custDataLst>
          </p:nvPr>
        </p:nvSpPr>
        <p:spPr>
          <a:xfrm>
            <a:off x="6397625" y="3996690"/>
            <a:ext cx="23050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0</a:t>
            </a:r>
            <a:endParaRPr lang="en-US" altLang="zh-CN" sz="800">
              <a:latin typeface="Arial" panose="020B0604020202020204" pitchFamily="34" charset="0"/>
              <a:cs typeface="Arial" panose="020B0604020202020204" pitchFamily="34" charset="0"/>
            </a:endParaRPr>
          </a:p>
        </p:txBody>
      </p:sp>
      <p:sp>
        <p:nvSpPr>
          <p:cNvPr id="33" name="文本框 32"/>
          <p:cNvSpPr txBox="1"/>
          <p:nvPr>
            <p:custDataLst>
              <p:tags r:id="rId5"/>
            </p:custDataLst>
          </p:nvPr>
        </p:nvSpPr>
        <p:spPr>
          <a:xfrm>
            <a:off x="6247130" y="3486785"/>
            <a:ext cx="44704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2000</a:t>
            </a:r>
            <a:endParaRPr lang="en-US" altLang="zh-CN" sz="800">
              <a:latin typeface="Arial" panose="020B0604020202020204" pitchFamily="34" charset="0"/>
              <a:cs typeface="Arial" panose="020B0604020202020204" pitchFamily="34" charset="0"/>
            </a:endParaRPr>
          </a:p>
        </p:txBody>
      </p:sp>
      <p:sp>
        <p:nvSpPr>
          <p:cNvPr id="34" name="文本框 33"/>
          <p:cNvSpPr txBox="1"/>
          <p:nvPr>
            <p:custDataLst>
              <p:tags r:id="rId6"/>
            </p:custDataLst>
          </p:nvPr>
        </p:nvSpPr>
        <p:spPr>
          <a:xfrm>
            <a:off x="6260465" y="2186305"/>
            <a:ext cx="41656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7000</a:t>
            </a:r>
            <a:endParaRPr lang="en-US" altLang="zh-CN" sz="800">
              <a:latin typeface="Arial" panose="020B0604020202020204" pitchFamily="34" charset="0"/>
              <a:cs typeface="Arial" panose="020B0604020202020204" pitchFamily="34" charset="0"/>
            </a:endParaRPr>
          </a:p>
        </p:txBody>
      </p:sp>
      <p:sp>
        <p:nvSpPr>
          <p:cNvPr id="35" name="文本框 34"/>
          <p:cNvSpPr txBox="1"/>
          <p:nvPr>
            <p:custDataLst>
              <p:tags r:id="rId7"/>
            </p:custDataLst>
          </p:nvPr>
        </p:nvSpPr>
        <p:spPr>
          <a:xfrm>
            <a:off x="6247130" y="2991485"/>
            <a:ext cx="42037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4000</a:t>
            </a:r>
            <a:endParaRPr lang="en-US" altLang="zh-CN" sz="800">
              <a:latin typeface="Arial" panose="020B0604020202020204" pitchFamily="34" charset="0"/>
              <a:cs typeface="Arial" panose="020B0604020202020204" pitchFamily="34" charset="0"/>
            </a:endParaRPr>
          </a:p>
        </p:txBody>
      </p:sp>
      <p:sp>
        <p:nvSpPr>
          <p:cNvPr id="36" name="文本框 35"/>
          <p:cNvSpPr txBox="1"/>
          <p:nvPr>
            <p:custDataLst>
              <p:tags r:id="rId8"/>
            </p:custDataLst>
          </p:nvPr>
        </p:nvSpPr>
        <p:spPr>
          <a:xfrm>
            <a:off x="6246495" y="2707640"/>
            <a:ext cx="42100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5000</a:t>
            </a:r>
            <a:endParaRPr lang="en-US" altLang="zh-CN" sz="800">
              <a:latin typeface="Arial" panose="020B0604020202020204" pitchFamily="34" charset="0"/>
              <a:cs typeface="Arial" panose="020B0604020202020204" pitchFamily="34" charset="0"/>
            </a:endParaRPr>
          </a:p>
        </p:txBody>
      </p:sp>
      <p:sp>
        <p:nvSpPr>
          <p:cNvPr id="18" name="文本框 17"/>
          <p:cNvSpPr txBox="1"/>
          <p:nvPr>
            <p:custDataLst>
              <p:tags r:id="rId9"/>
            </p:custDataLst>
          </p:nvPr>
        </p:nvSpPr>
        <p:spPr>
          <a:xfrm>
            <a:off x="6247130" y="3243580"/>
            <a:ext cx="44132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3000</a:t>
            </a:r>
            <a:endParaRPr lang="en-US" altLang="zh-CN" sz="800">
              <a:latin typeface="Arial" panose="020B0604020202020204" pitchFamily="34" charset="0"/>
              <a:cs typeface="Arial" panose="020B0604020202020204" pitchFamily="34" charset="0"/>
            </a:endParaRPr>
          </a:p>
        </p:txBody>
      </p:sp>
      <p:sp>
        <p:nvSpPr>
          <p:cNvPr id="19" name="文本框 18"/>
          <p:cNvSpPr txBox="1"/>
          <p:nvPr>
            <p:custDataLst>
              <p:tags r:id="rId10"/>
            </p:custDataLst>
          </p:nvPr>
        </p:nvSpPr>
        <p:spPr>
          <a:xfrm>
            <a:off x="6246495" y="2459355"/>
            <a:ext cx="475615"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6000</a:t>
            </a:r>
            <a:endParaRPr lang="en-US" altLang="zh-CN" sz="800">
              <a:latin typeface="Arial" panose="020B0604020202020204" pitchFamily="34" charset="0"/>
              <a:cs typeface="Arial" panose="020B0604020202020204" pitchFamily="34" charset="0"/>
            </a:endParaRPr>
          </a:p>
        </p:txBody>
      </p:sp>
      <p:sp>
        <p:nvSpPr>
          <p:cNvPr id="26" name="文本框 25"/>
          <p:cNvSpPr txBox="1"/>
          <p:nvPr>
            <p:custDataLst>
              <p:tags r:id="rId11"/>
            </p:custDataLst>
          </p:nvPr>
        </p:nvSpPr>
        <p:spPr>
          <a:xfrm>
            <a:off x="6277610" y="1747520"/>
            <a:ext cx="416560" cy="213995"/>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8000</a:t>
            </a:r>
            <a:endParaRPr lang="en-US" altLang="zh-CN" sz="800">
              <a:latin typeface="Arial" panose="020B0604020202020204" pitchFamily="34" charset="0"/>
              <a:cs typeface="Arial" panose="020B0604020202020204" pitchFamily="34" charset="0"/>
            </a:endParaRPr>
          </a:p>
        </p:txBody>
      </p:sp>
      <p:sp>
        <p:nvSpPr>
          <p:cNvPr id="32" name="矩形 31"/>
          <p:cNvSpPr/>
          <p:nvPr>
            <p:custDataLst>
              <p:tags r:id="rId12"/>
            </p:custDataLst>
          </p:nvPr>
        </p:nvSpPr>
        <p:spPr>
          <a:xfrm>
            <a:off x="8524240" y="1839595"/>
            <a:ext cx="87630" cy="76200"/>
          </a:xfrm>
          <a:prstGeom prst="rect">
            <a:avLst/>
          </a:prstGeom>
          <a:solidFill>
            <a:srgbClr val="0000FF"/>
          </a:solidFill>
          <a:ln>
            <a:solidFill>
              <a:srgbClr val="0000F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custDataLst>
              <p:tags r:id="rId13"/>
            </p:custDataLst>
          </p:nvPr>
        </p:nvSpPr>
        <p:spPr>
          <a:xfrm>
            <a:off x="8524240" y="1980565"/>
            <a:ext cx="87630" cy="762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文本框 52"/>
          <p:cNvSpPr txBox="1"/>
          <p:nvPr>
            <p:custDataLst>
              <p:tags r:id="rId14"/>
            </p:custDataLst>
          </p:nvPr>
        </p:nvSpPr>
        <p:spPr>
          <a:xfrm>
            <a:off x="8654415" y="1905635"/>
            <a:ext cx="289560"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A</a:t>
            </a:r>
            <a:endParaRPr lang="en-US" altLang="zh-CN" sz="1000">
              <a:latin typeface="Arial" panose="020B0604020202020204" pitchFamily="34" charset="0"/>
              <a:cs typeface="Arial" panose="020B0604020202020204" pitchFamily="34" charset="0"/>
            </a:endParaRPr>
          </a:p>
        </p:txBody>
      </p:sp>
      <p:sp>
        <p:nvSpPr>
          <p:cNvPr id="38" name="文本框 37"/>
          <p:cNvSpPr txBox="1"/>
          <p:nvPr>
            <p:custDataLst>
              <p:tags r:id="rId15"/>
            </p:custDataLst>
          </p:nvPr>
        </p:nvSpPr>
        <p:spPr>
          <a:xfrm>
            <a:off x="8654415" y="1741805"/>
            <a:ext cx="289560" cy="15367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B</a:t>
            </a:r>
            <a:endParaRPr lang="en-US" altLang="zh-CN" sz="1000">
              <a:latin typeface="Arial" panose="020B0604020202020204" pitchFamily="34" charset="0"/>
              <a:cs typeface="Arial" panose="020B0604020202020204" pitchFamily="34" charset="0"/>
            </a:endParaRPr>
          </a:p>
        </p:txBody>
      </p:sp>
      <p:sp>
        <p:nvSpPr>
          <p:cNvPr id="59" name="文本框 58"/>
          <p:cNvSpPr txBox="1"/>
          <p:nvPr>
            <p:custDataLst>
              <p:tags r:id="rId16"/>
            </p:custDataLst>
          </p:nvPr>
        </p:nvSpPr>
        <p:spPr>
          <a:xfrm rot="19560000">
            <a:off x="6232525" y="4351655"/>
            <a:ext cx="1087755" cy="170180"/>
          </a:xfrm>
          <a:prstGeom prst="rect">
            <a:avLst/>
          </a:prstGeom>
          <a:noFill/>
        </p:spPr>
        <p:txBody>
          <a:bodyPr wrap="square" rtlCol="0">
            <a:noAutofit/>
          </a:bodyPr>
          <a:lstStyle/>
          <a:p>
            <a:r>
              <a:rPr lang="en-US" altLang="zh-CN" sz="1200">
                <a:solidFill>
                  <a:schemeClr val="tx1"/>
                </a:solidFill>
                <a:latin typeface="Arial" panose="020B0604020202020204" pitchFamily="34" charset="0"/>
                <a:cs typeface="Arial" panose="020B0604020202020204" pitchFamily="34" charset="0"/>
              </a:rPr>
              <a:t>Unexpressed</a:t>
            </a:r>
            <a:endParaRPr lang="en-US" altLang="zh-CN" sz="1200">
              <a:solidFill>
                <a:schemeClr val="tx1"/>
              </a:solidFill>
              <a:latin typeface="Arial" panose="020B0604020202020204" pitchFamily="34" charset="0"/>
              <a:cs typeface="Arial" panose="020B0604020202020204" pitchFamily="34" charset="0"/>
            </a:endParaRPr>
          </a:p>
        </p:txBody>
      </p:sp>
      <p:sp>
        <p:nvSpPr>
          <p:cNvPr id="39" name="文本框 38"/>
          <p:cNvSpPr txBox="1"/>
          <p:nvPr>
            <p:custDataLst>
              <p:tags r:id="rId17"/>
            </p:custDataLst>
          </p:nvPr>
        </p:nvSpPr>
        <p:spPr>
          <a:xfrm rot="19560000">
            <a:off x="6870065" y="4349115"/>
            <a:ext cx="1066165" cy="170180"/>
          </a:xfrm>
          <a:prstGeom prst="rect">
            <a:avLst/>
          </a:prstGeom>
          <a:noFill/>
        </p:spPr>
        <p:txBody>
          <a:bodyPr wrap="square" rtlCol="0">
            <a:noAutofit/>
          </a:bodyPr>
          <a:lstStyle/>
          <a:p>
            <a:r>
              <a:rPr lang="en-US" altLang="zh-CN" sz="1200">
                <a:solidFill>
                  <a:schemeClr val="tx1"/>
                </a:solidFill>
                <a:latin typeface="Arial" panose="020B0604020202020204" pitchFamily="34" charset="0"/>
                <a:cs typeface="Arial" panose="020B0604020202020204" pitchFamily="34" charset="0"/>
              </a:rPr>
              <a:t>Unregulated</a:t>
            </a:r>
            <a:endParaRPr lang="en-US" altLang="zh-CN" sz="1200">
              <a:solidFill>
                <a:schemeClr val="tx1"/>
              </a:solidFill>
              <a:latin typeface="Arial" panose="020B0604020202020204" pitchFamily="34" charset="0"/>
              <a:cs typeface="Arial" panose="020B0604020202020204" pitchFamily="34" charset="0"/>
            </a:endParaRPr>
          </a:p>
        </p:txBody>
      </p:sp>
      <p:sp>
        <p:nvSpPr>
          <p:cNvPr id="40" name="文本框 39"/>
          <p:cNvSpPr txBox="1"/>
          <p:nvPr>
            <p:custDataLst>
              <p:tags r:id="rId18"/>
            </p:custDataLst>
          </p:nvPr>
        </p:nvSpPr>
        <p:spPr>
          <a:xfrm rot="19560000">
            <a:off x="7417435" y="4300220"/>
            <a:ext cx="1231265" cy="170180"/>
          </a:xfrm>
          <a:prstGeom prst="rect">
            <a:avLst/>
          </a:prstGeom>
          <a:noFill/>
        </p:spPr>
        <p:txBody>
          <a:bodyPr wrap="square" rtlCol="0">
            <a:noAutofit/>
          </a:bodyPr>
          <a:lstStyle/>
          <a:p>
            <a:r>
              <a:rPr lang="en-US" altLang="zh-CN" sz="1200">
                <a:solidFill>
                  <a:schemeClr val="tx1"/>
                </a:solidFill>
                <a:latin typeface="Arial" panose="020B0604020202020204" pitchFamily="34" charset="0"/>
                <a:cs typeface="Arial" panose="020B0604020202020204" pitchFamily="34" charset="0"/>
              </a:rPr>
              <a:t>Up-regulated</a:t>
            </a:r>
            <a:endParaRPr lang="en-US" altLang="zh-CN" sz="1200">
              <a:solidFill>
                <a:schemeClr val="tx1"/>
              </a:solidFill>
              <a:latin typeface="Arial" panose="020B0604020202020204" pitchFamily="34" charset="0"/>
              <a:cs typeface="Arial" panose="020B0604020202020204" pitchFamily="34" charset="0"/>
            </a:endParaRPr>
          </a:p>
        </p:txBody>
      </p:sp>
      <p:sp>
        <p:nvSpPr>
          <p:cNvPr id="62" name="文本框 61"/>
          <p:cNvSpPr txBox="1"/>
          <p:nvPr>
            <p:custDataLst>
              <p:tags r:id="rId19"/>
            </p:custDataLst>
          </p:nvPr>
        </p:nvSpPr>
        <p:spPr>
          <a:xfrm rot="19560000">
            <a:off x="8145780" y="4255770"/>
            <a:ext cx="1447800" cy="170180"/>
          </a:xfrm>
          <a:prstGeom prst="rect">
            <a:avLst/>
          </a:prstGeom>
          <a:noFill/>
        </p:spPr>
        <p:txBody>
          <a:bodyPr wrap="square" rtlCol="0">
            <a:noAutofit/>
          </a:bodyPr>
          <a:lstStyle/>
          <a:p>
            <a:r>
              <a:rPr lang="en-US" altLang="zh-CN" sz="1200">
                <a:solidFill>
                  <a:schemeClr val="tx1"/>
                </a:solidFill>
                <a:latin typeface="Arial" panose="020B0604020202020204" pitchFamily="34" charset="0"/>
                <a:cs typeface="Arial" panose="020B0604020202020204" pitchFamily="34" charset="0"/>
              </a:rPr>
              <a:t>Down-regulated</a:t>
            </a:r>
            <a:endParaRPr lang="en-US" altLang="zh-CN" sz="1200">
              <a:solidFill>
                <a:schemeClr val="tx1"/>
              </a:solidFill>
              <a:latin typeface="Arial" panose="020B0604020202020204" pitchFamily="34" charset="0"/>
              <a:cs typeface="Arial" panose="020B0604020202020204" pitchFamily="34" charset="0"/>
            </a:endParaRPr>
          </a:p>
        </p:txBody>
      </p:sp>
      <p:sp>
        <p:nvSpPr>
          <p:cNvPr id="13" name="文本框 12"/>
          <p:cNvSpPr txBox="1"/>
          <p:nvPr>
            <p:custDataLst>
              <p:tags r:id="rId20"/>
            </p:custDataLst>
          </p:nvPr>
        </p:nvSpPr>
        <p:spPr>
          <a:xfrm>
            <a:off x="7018020" y="5300980"/>
            <a:ext cx="4559935" cy="996315"/>
          </a:xfrm>
          <a:prstGeom prst="rect">
            <a:avLst/>
          </a:prstGeom>
          <a:noFill/>
        </p:spPr>
        <p:txBody>
          <a:bodyPr wrap="square" rtlCol="0">
            <a:noAutofit/>
          </a:bodyPr>
          <a:lstStyle/>
          <a:p>
            <a:r>
              <a:rPr lang="en-US" altLang="zh-CN" sz="1600" b="1"/>
              <a:t>While there are no significant changes in A/B compartments after heat shock, thousands of DEGs  and most unregulated genes are also located in </a:t>
            </a:r>
            <a:r>
              <a:rPr lang="en-US" altLang="zh-CN" sz="1600" b="1">
                <a:sym typeface="+mn-ea"/>
              </a:rPr>
              <a:t>A compartments.</a:t>
            </a:r>
            <a:r>
              <a:rPr lang="en-US" altLang="zh-CN" sz="1600"/>
              <a:t>  </a:t>
            </a:r>
            <a:endParaRPr lang="en-US" altLang="zh-CN" sz="1600"/>
          </a:p>
          <a:p>
            <a:endParaRPr lang="en-US" altLang="zh-CN" sz="1600">
              <a:solidFill>
                <a:srgbClr val="0070C0"/>
              </a:solidFill>
            </a:endParaRPr>
          </a:p>
        </p:txBody>
      </p:sp>
      <p:sp>
        <p:nvSpPr>
          <p:cNvPr id="24" name="文本框 23"/>
          <p:cNvSpPr txBox="1"/>
          <p:nvPr>
            <p:custDataLst>
              <p:tags r:id="rId21"/>
            </p:custDataLst>
          </p:nvPr>
        </p:nvSpPr>
        <p:spPr>
          <a:xfrm rot="16200000">
            <a:off x="5213985" y="2680970"/>
            <a:ext cx="1774190" cy="152400"/>
          </a:xfrm>
          <a:prstGeom prst="rect">
            <a:avLst/>
          </a:prstGeom>
          <a:noFill/>
        </p:spPr>
        <p:txBody>
          <a:bodyPr wrap="square" rtlCol="0">
            <a:noAutofit/>
          </a:bodyPr>
          <a:lstStyle/>
          <a:p>
            <a:r>
              <a:rPr lang="en-US" altLang="zh-CN" sz="1200">
                <a:solidFill>
                  <a:schemeClr val="tx1"/>
                </a:solidFill>
                <a:latin typeface="Arial" panose="020B0604020202020204" pitchFamily="34" charset="0"/>
                <a:cs typeface="Arial" panose="020B0604020202020204" pitchFamily="34" charset="0"/>
              </a:rPr>
              <a:t>Number of genes</a:t>
            </a:r>
            <a:endParaRPr lang="en-US" altLang="zh-CN" sz="1200">
              <a:solidFill>
                <a:schemeClr val="tx1"/>
              </a:solidFill>
              <a:latin typeface="Arial" panose="020B0604020202020204" pitchFamily="34" charset="0"/>
              <a:cs typeface="Arial" panose="020B0604020202020204" pitchFamily="34" charset="0"/>
            </a:endParaRPr>
          </a:p>
        </p:txBody>
      </p:sp>
      <p:pic>
        <p:nvPicPr>
          <p:cNvPr id="23" name="图片 22"/>
          <p:cNvPicPr>
            <a:picLocks noChangeAspect="1"/>
          </p:cNvPicPr>
          <p:nvPr>
            <p:custDataLst>
              <p:tags r:id="rId22"/>
            </p:custDataLst>
          </p:nvPr>
        </p:nvPicPr>
        <p:blipFill>
          <a:blip r:embed="rId23"/>
          <a:stretch>
            <a:fillRect/>
          </a:stretch>
        </p:blipFill>
        <p:spPr>
          <a:xfrm>
            <a:off x="1614805" y="1687195"/>
            <a:ext cx="2763520" cy="2748915"/>
          </a:xfrm>
          <a:prstGeom prst="rect">
            <a:avLst/>
          </a:prstGeom>
        </p:spPr>
      </p:pic>
      <p:sp>
        <p:nvSpPr>
          <p:cNvPr id="25" name="文本框 24"/>
          <p:cNvSpPr txBox="1"/>
          <p:nvPr>
            <p:custDataLst>
              <p:tags r:id="rId24"/>
            </p:custDataLst>
          </p:nvPr>
        </p:nvSpPr>
        <p:spPr>
          <a:xfrm>
            <a:off x="2244725" y="2864485"/>
            <a:ext cx="593090"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8,769</a:t>
            </a:r>
            <a:endParaRPr lang="en-US" altLang="zh-CN" sz="1200" b="1">
              <a:solidFill>
                <a:schemeClr val="tx1"/>
              </a:solidFill>
              <a:latin typeface="Arial" panose="020B0604020202020204" pitchFamily="34" charset="0"/>
              <a:cs typeface="Arial" panose="020B0604020202020204" pitchFamily="34" charset="0"/>
            </a:endParaRPr>
          </a:p>
        </p:txBody>
      </p:sp>
      <p:sp>
        <p:nvSpPr>
          <p:cNvPr id="27" name="文本框 26"/>
          <p:cNvSpPr txBox="1"/>
          <p:nvPr>
            <p:custDataLst>
              <p:tags r:id="rId25"/>
            </p:custDataLst>
          </p:nvPr>
        </p:nvSpPr>
        <p:spPr>
          <a:xfrm>
            <a:off x="3446145" y="3131185"/>
            <a:ext cx="593090"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6,228</a:t>
            </a:r>
            <a:endParaRPr lang="en-US" altLang="zh-CN" sz="1200" b="1">
              <a:solidFill>
                <a:schemeClr val="tx1"/>
              </a:solidFill>
              <a:latin typeface="Arial" panose="020B0604020202020204" pitchFamily="34" charset="0"/>
              <a:cs typeface="Arial" panose="020B0604020202020204" pitchFamily="34" charset="0"/>
            </a:endParaRPr>
          </a:p>
        </p:txBody>
      </p:sp>
      <p:sp>
        <p:nvSpPr>
          <p:cNvPr id="28" name="文本框 27"/>
          <p:cNvSpPr txBox="1"/>
          <p:nvPr>
            <p:custDataLst>
              <p:tags r:id="rId26"/>
            </p:custDataLst>
          </p:nvPr>
        </p:nvSpPr>
        <p:spPr>
          <a:xfrm>
            <a:off x="3601085" y="1847850"/>
            <a:ext cx="592455"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1,054</a:t>
            </a:r>
            <a:endParaRPr lang="en-US" altLang="zh-CN" sz="1200" b="1">
              <a:solidFill>
                <a:schemeClr val="tx1"/>
              </a:solidFill>
              <a:latin typeface="Arial" panose="020B0604020202020204" pitchFamily="34" charset="0"/>
              <a:cs typeface="Arial" panose="020B0604020202020204" pitchFamily="34" charset="0"/>
            </a:endParaRPr>
          </a:p>
        </p:txBody>
      </p:sp>
      <p:sp>
        <p:nvSpPr>
          <p:cNvPr id="29" name="文本框 28"/>
          <p:cNvSpPr txBox="1"/>
          <p:nvPr>
            <p:custDataLst>
              <p:tags r:id="rId27"/>
            </p:custDataLst>
          </p:nvPr>
        </p:nvSpPr>
        <p:spPr>
          <a:xfrm>
            <a:off x="3126105" y="1647825"/>
            <a:ext cx="474980"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988</a:t>
            </a:r>
            <a:endParaRPr lang="en-US" altLang="zh-CN" sz="1200" b="1">
              <a:solidFill>
                <a:schemeClr val="tx1"/>
              </a:solidFill>
              <a:latin typeface="Arial" panose="020B0604020202020204" pitchFamily="34" charset="0"/>
              <a:cs typeface="Arial" panose="020B0604020202020204" pitchFamily="34" charset="0"/>
            </a:endParaRPr>
          </a:p>
        </p:txBody>
      </p:sp>
      <p:sp>
        <p:nvSpPr>
          <p:cNvPr id="30" name="矩形 29"/>
          <p:cNvSpPr/>
          <p:nvPr>
            <p:custDataLst>
              <p:tags r:id="rId28"/>
            </p:custDataLst>
          </p:nvPr>
        </p:nvSpPr>
        <p:spPr>
          <a:xfrm>
            <a:off x="4345940" y="1945005"/>
            <a:ext cx="87630" cy="76200"/>
          </a:xfrm>
          <a:prstGeom prst="rect">
            <a:avLst/>
          </a:prstGeom>
          <a:solidFill>
            <a:srgbClr val="808080"/>
          </a:solidFill>
          <a:ln>
            <a:solidFill>
              <a:srgbClr val="8080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1" name="矩形 30"/>
          <p:cNvSpPr/>
          <p:nvPr>
            <p:custDataLst>
              <p:tags r:id="rId29"/>
            </p:custDataLst>
          </p:nvPr>
        </p:nvSpPr>
        <p:spPr>
          <a:xfrm>
            <a:off x="4345940" y="2098675"/>
            <a:ext cx="87630" cy="76200"/>
          </a:xfrm>
          <a:prstGeom prst="rect">
            <a:avLst/>
          </a:prstGeom>
          <a:solidFill>
            <a:srgbClr val="EE9A4D"/>
          </a:solidFill>
          <a:ln>
            <a:solidFill>
              <a:srgbClr val="EE9A4D"/>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1" name="矩形 40"/>
          <p:cNvSpPr/>
          <p:nvPr>
            <p:custDataLst>
              <p:tags r:id="rId30"/>
            </p:custDataLst>
          </p:nvPr>
        </p:nvSpPr>
        <p:spPr>
          <a:xfrm>
            <a:off x="4345940" y="2264410"/>
            <a:ext cx="87630" cy="76200"/>
          </a:xfrm>
          <a:prstGeom prst="rect">
            <a:avLst/>
          </a:prstGeom>
          <a:solidFill>
            <a:srgbClr val="F08080"/>
          </a:solidFill>
          <a:ln>
            <a:solidFill>
              <a:srgbClr val="F0808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矩形 41"/>
          <p:cNvSpPr/>
          <p:nvPr>
            <p:custDataLst>
              <p:tags r:id="rId31"/>
            </p:custDataLst>
          </p:nvPr>
        </p:nvSpPr>
        <p:spPr>
          <a:xfrm>
            <a:off x="4345940" y="2430145"/>
            <a:ext cx="87630" cy="76200"/>
          </a:xfrm>
          <a:prstGeom prst="rect">
            <a:avLst/>
          </a:prstGeom>
          <a:solidFill>
            <a:srgbClr val="ADD8E6"/>
          </a:solidFill>
          <a:ln>
            <a:solidFill>
              <a:srgbClr val="ADD8E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3" name="文本框 42"/>
          <p:cNvSpPr txBox="1"/>
          <p:nvPr>
            <p:custDataLst>
              <p:tags r:id="rId32"/>
            </p:custDataLst>
          </p:nvPr>
        </p:nvSpPr>
        <p:spPr>
          <a:xfrm>
            <a:off x="4427855" y="1847215"/>
            <a:ext cx="1298575" cy="15367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unexpressed</a:t>
            </a:r>
            <a:endParaRPr lang="en-US" altLang="zh-CN" sz="1200">
              <a:latin typeface="Arial" panose="020B0604020202020204" pitchFamily="34" charset="0"/>
              <a:cs typeface="Arial" panose="020B0604020202020204" pitchFamily="34" charset="0"/>
            </a:endParaRPr>
          </a:p>
        </p:txBody>
      </p:sp>
      <p:sp>
        <p:nvSpPr>
          <p:cNvPr id="44" name="文本框 43"/>
          <p:cNvSpPr txBox="1"/>
          <p:nvPr>
            <p:custDataLst>
              <p:tags r:id="rId33"/>
            </p:custDataLst>
          </p:nvPr>
        </p:nvSpPr>
        <p:spPr>
          <a:xfrm>
            <a:off x="4427855" y="2000885"/>
            <a:ext cx="1095375" cy="153670"/>
          </a:xfrm>
          <a:prstGeom prst="rect">
            <a:avLst/>
          </a:prstGeom>
          <a:noFill/>
          <a:ln>
            <a:noFill/>
          </a:ln>
        </p:spPr>
        <p:txBody>
          <a:bodyPr wrap="square" rtlCol="0">
            <a:noAutofit/>
          </a:bodyPr>
          <a:lstStyle/>
          <a:p>
            <a:r>
              <a:rPr lang="en-US" altLang="zh-CN" sz="1200">
                <a:latin typeface="Arial" panose="020B0604020202020204" pitchFamily="34" charset="0"/>
                <a:cs typeface="Arial" panose="020B0604020202020204" pitchFamily="34" charset="0"/>
              </a:rPr>
              <a:t>unregulated</a:t>
            </a:r>
            <a:endParaRPr lang="en-US" altLang="zh-CN" sz="1200">
              <a:latin typeface="Arial" panose="020B0604020202020204" pitchFamily="34" charset="0"/>
              <a:cs typeface="Arial" panose="020B0604020202020204" pitchFamily="34" charset="0"/>
            </a:endParaRPr>
          </a:p>
        </p:txBody>
      </p:sp>
      <p:sp>
        <p:nvSpPr>
          <p:cNvPr id="45" name="文本框 44"/>
          <p:cNvSpPr txBox="1"/>
          <p:nvPr>
            <p:custDataLst>
              <p:tags r:id="rId34"/>
            </p:custDataLst>
          </p:nvPr>
        </p:nvSpPr>
        <p:spPr>
          <a:xfrm>
            <a:off x="4427855" y="2166620"/>
            <a:ext cx="1067435" cy="15367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up-regulated</a:t>
            </a:r>
            <a:endParaRPr lang="en-US" altLang="zh-CN" sz="1200">
              <a:latin typeface="Arial" panose="020B0604020202020204" pitchFamily="34" charset="0"/>
              <a:cs typeface="Arial" panose="020B0604020202020204" pitchFamily="34" charset="0"/>
            </a:endParaRPr>
          </a:p>
        </p:txBody>
      </p:sp>
      <p:sp>
        <p:nvSpPr>
          <p:cNvPr id="46" name="文本框 45"/>
          <p:cNvSpPr txBox="1"/>
          <p:nvPr>
            <p:custDataLst>
              <p:tags r:id="rId35"/>
            </p:custDataLst>
          </p:nvPr>
        </p:nvSpPr>
        <p:spPr>
          <a:xfrm>
            <a:off x="4416425" y="2332355"/>
            <a:ext cx="1259205" cy="15367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down-regulated</a:t>
            </a:r>
            <a:endParaRPr lang="en-US" altLang="zh-CN" sz="1200">
              <a:latin typeface="Arial" panose="020B0604020202020204" pitchFamily="34" charset="0"/>
              <a:cs typeface="Arial" panose="020B0604020202020204" pitchFamily="34" charset="0"/>
            </a:endParaRPr>
          </a:p>
        </p:txBody>
      </p:sp>
      <p:sp>
        <p:nvSpPr>
          <p:cNvPr id="48" name="文本框 47"/>
          <p:cNvSpPr txBox="1"/>
          <p:nvPr/>
        </p:nvSpPr>
        <p:spPr>
          <a:xfrm>
            <a:off x="1339850" y="4460240"/>
            <a:ext cx="3696970" cy="306705"/>
          </a:xfrm>
          <a:prstGeom prst="rect">
            <a:avLst/>
          </a:prstGeom>
          <a:noFill/>
        </p:spPr>
        <p:txBody>
          <a:bodyPr wrap="square" rtlCol="0" anchor="t">
            <a:spAutoFit/>
          </a:bodyPr>
          <a:lstStyle/>
          <a:p>
            <a:r>
              <a:rPr lang="en-US" altLang="zh-CN" sz="1400" b="1">
                <a:latin typeface="Arial" panose="020B0604020202020204" pitchFamily="34" charset="0"/>
                <a:cs typeface="Arial" panose="020B0604020202020204" pitchFamily="34" charset="0"/>
                <a:sym typeface="+mn-ea"/>
              </a:rPr>
              <a:t>Number of genes in different categories</a:t>
            </a:r>
            <a:endParaRPr lang="en-US" altLang="zh-CN" sz="1400" b="1">
              <a:latin typeface="Arial" panose="020B0604020202020204" pitchFamily="34" charset="0"/>
              <a:cs typeface="Arial" panose="020B0604020202020204" pitchFamily="34" charset="0"/>
              <a:sym typeface="+mn-ea"/>
            </a:endParaRPr>
          </a:p>
        </p:txBody>
      </p:sp>
      <p:grpSp>
        <p:nvGrpSpPr>
          <p:cNvPr id="57" name="组合 56"/>
          <p:cNvGrpSpPr/>
          <p:nvPr/>
        </p:nvGrpSpPr>
        <p:grpSpPr>
          <a:xfrm>
            <a:off x="0" y="0"/>
            <a:ext cx="12192000" cy="443230"/>
            <a:chOff x="0" y="0"/>
            <a:chExt cx="19200" cy="698"/>
          </a:xfrm>
        </p:grpSpPr>
        <p:sp>
          <p:nvSpPr>
            <p:cNvPr id="50" name="矩形 49"/>
            <p:cNvSpPr/>
            <p:nvPr>
              <p:custDataLst>
                <p:tags r:id="rId36"/>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51" name="直接连接符 50"/>
            <p:cNvCxnSpPr/>
            <p:nvPr>
              <p:custDataLst>
                <p:tags r:id="rId37"/>
              </p:custDataLst>
            </p:nvPr>
          </p:nvCxnSpPr>
          <p:spPr>
            <a:xfrm>
              <a:off x="71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2" name="文本框 51"/>
          <p:cNvSpPr txBox="1"/>
          <p:nvPr/>
        </p:nvSpPr>
        <p:spPr>
          <a:xfrm>
            <a:off x="30480" y="0"/>
            <a:ext cx="44342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Compartment level and gene expression</a:t>
            </a:r>
            <a:endParaRPr lang="en-US" altLang="zh-CN" sz="2000" b="1">
              <a:latin typeface="Calibri" panose="020F0502020204030204" charset="0"/>
              <a:cs typeface="Calibri" panose="020F0502020204030204" charset="0"/>
              <a:sym typeface="+mn-ea"/>
            </a:endParaRPr>
          </a:p>
        </p:txBody>
      </p:sp>
      <p:sp>
        <p:nvSpPr>
          <p:cNvPr id="56" name="文本框 55"/>
          <p:cNvSpPr txBox="1"/>
          <p:nvPr>
            <p:custDataLst>
              <p:tags r:id="rId38"/>
            </p:custDataLst>
          </p:nvPr>
        </p:nvSpPr>
        <p:spPr>
          <a:xfrm>
            <a:off x="4521835" y="22860"/>
            <a:ext cx="7625080" cy="398780"/>
          </a:xfrm>
          <a:prstGeom prst="rect">
            <a:avLst/>
          </a:prstGeom>
          <a:noFill/>
        </p:spPr>
        <p:txBody>
          <a:bodyPr wrap="square" rtlCol="0">
            <a:spAutoFit/>
          </a:bodyPr>
          <a:lstStyle/>
          <a:p>
            <a:r>
              <a:rPr lang="en-US" altLang="zh-CN" sz="2000">
                <a:latin typeface="Calibri" panose="020F0502020204030204" charset="0"/>
                <a:cs typeface="Calibri" panose="020F0502020204030204" charset="0"/>
                <a:sym typeface="+mn-ea"/>
              </a:rPr>
              <a:t>Most unregulated genes and DEGs are located in A compartments </a:t>
            </a:r>
            <a:endParaRPr lang="en-US" altLang="zh-CN" sz="2000" b="1">
              <a:latin typeface="Calibri" panose="020F0502020204030204" charset="0"/>
              <a:cs typeface="Calibri" panose="020F0502020204030204" charset="0"/>
              <a:sym typeface="+mn-ea"/>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014095" y="3248025"/>
            <a:ext cx="6105525" cy="3122930"/>
            <a:chOff x="3713" y="5570"/>
            <a:chExt cx="6358" cy="3294"/>
          </a:xfrm>
        </p:grpSpPr>
        <p:pic>
          <p:nvPicPr>
            <p:cNvPr id="27" name="图片 26" descr="linePlot_with_correlation_of_IS_vector_H3K27me3_2L_WT_HS_10k_300k-3Mb"/>
            <p:cNvPicPr>
              <a:picLocks noChangeAspect="1"/>
            </p:cNvPicPr>
            <p:nvPr>
              <p:custDataLst>
                <p:tags r:id="rId1"/>
              </p:custDataLst>
            </p:nvPr>
          </p:nvPicPr>
          <p:blipFill>
            <a:blip r:embed="rId2"/>
            <a:stretch>
              <a:fillRect/>
            </a:stretch>
          </p:blipFill>
          <p:spPr>
            <a:xfrm>
              <a:off x="3713" y="8000"/>
              <a:ext cx="6359" cy="864"/>
            </a:xfrm>
            <a:prstGeom prst="rect">
              <a:avLst/>
            </a:prstGeom>
          </p:spPr>
        </p:pic>
        <p:pic>
          <p:nvPicPr>
            <p:cNvPr id="29" name="图片 28"/>
            <p:cNvPicPr>
              <a:picLocks noChangeAspect="1"/>
            </p:cNvPicPr>
            <p:nvPr>
              <p:custDataLst>
                <p:tags r:id="rId3"/>
              </p:custDataLst>
            </p:nvPr>
          </p:nvPicPr>
          <p:blipFill>
            <a:blip r:embed="rId4"/>
            <a:stretch>
              <a:fillRect/>
            </a:stretch>
          </p:blipFill>
          <p:spPr>
            <a:xfrm>
              <a:off x="3865" y="5570"/>
              <a:ext cx="6207" cy="2351"/>
            </a:xfrm>
            <a:prstGeom prst="rect">
              <a:avLst/>
            </a:prstGeom>
          </p:spPr>
        </p:pic>
      </p:grpSp>
      <p:grpSp>
        <p:nvGrpSpPr>
          <p:cNvPr id="2" name="组合 1"/>
          <p:cNvGrpSpPr/>
          <p:nvPr/>
        </p:nvGrpSpPr>
        <p:grpSpPr>
          <a:xfrm>
            <a:off x="974725" y="787400"/>
            <a:ext cx="6847840" cy="2072640"/>
            <a:chOff x="3713" y="1970"/>
            <a:chExt cx="10784" cy="3264"/>
          </a:xfrm>
        </p:grpSpPr>
        <p:pic>
          <p:nvPicPr>
            <p:cNvPr id="21" name="图片 20"/>
            <p:cNvPicPr>
              <a:picLocks noChangeAspect="1"/>
            </p:cNvPicPr>
            <p:nvPr>
              <p:custDataLst>
                <p:tags r:id="rId5"/>
              </p:custDataLst>
            </p:nvPr>
          </p:nvPicPr>
          <p:blipFill>
            <a:blip r:embed="rId6"/>
            <a:stretch>
              <a:fillRect/>
            </a:stretch>
          </p:blipFill>
          <p:spPr>
            <a:xfrm>
              <a:off x="3953" y="1970"/>
              <a:ext cx="10388" cy="1474"/>
            </a:xfrm>
            <a:prstGeom prst="rect">
              <a:avLst/>
            </a:prstGeom>
          </p:spPr>
        </p:pic>
        <p:pic>
          <p:nvPicPr>
            <p:cNvPr id="22" name="图片 21" descr="linePlot_with_correlation_of_IS_vector_H3K27me3_2L_WT_HS_10k_withLabel"/>
            <p:cNvPicPr>
              <a:picLocks noChangeAspect="1"/>
            </p:cNvPicPr>
            <p:nvPr>
              <p:custDataLst>
                <p:tags r:id="rId7"/>
              </p:custDataLst>
            </p:nvPr>
          </p:nvPicPr>
          <p:blipFill>
            <a:blip r:embed="rId8"/>
            <a:stretch>
              <a:fillRect/>
            </a:stretch>
          </p:blipFill>
          <p:spPr>
            <a:xfrm>
              <a:off x="3713" y="3794"/>
              <a:ext cx="10784" cy="1440"/>
            </a:xfrm>
            <a:prstGeom prst="rect">
              <a:avLst/>
            </a:prstGeom>
          </p:spPr>
        </p:pic>
        <p:sp>
          <p:nvSpPr>
            <p:cNvPr id="31" name="矩形 30"/>
            <p:cNvSpPr/>
            <p:nvPr>
              <p:custDataLst>
                <p:tags r:id="rId9"/>
              </p:custDataLst>
            </p:nvPr>
          </p:nvSpPr>
          <p:spPr>
            <a:xfrm>
              <a:off x="4242" y="1970"/>
              <a:ext cx="2818" cy="3019"/>
            </a:xfrm>
            <a:prstGeom prst="rect">
              <a:avLst/>
            </a:prstGeom>
            <a:noFill/>
            <a:ln w="6350">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cxnSp>
        <p:nvCxnSpPr>
          <p:cNvPr id="35" name="直接连接符 34"/>
          <p:cNvCxnSpPr/>
          <p:nvPr>
            <p:custDataLst>
              <p:tags r:id="rId10"/>
            </p:custDataLst>
          </p:nvPr>
        </p:nvCxnSpPr>
        <p:spPr>
          <a:xfrm>
            <a:off x="1310640" y="2802890"/>
            <a:ext cx="939800" cy="433705"/>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cxnSp>
        <p:nvCxnSpPr>
          <p:cNvPr id="36" name="直接连接符 35"/>
          <p:cNvCxnSpPr/>
          <p:nvPr>
            <p:custDataLst>
              <p:tags r:id="rId11"/>
            </p:custDataLst>
          </p:nvPr>
        </p:nvCxnSpPr>
        <p:spPr>
          <a:xfrm>
            <a:off x="3098800" y="2780665"/>
            <a:ext cx="2828290" cy="460375"/>
          </a:xfrm>
          <a:prstGeom prst="line">
            <a:avLst/>
          </a:prstGeom>
          <a:ln w="6350">
            <a:solidFill>
              <a:schemeClr val="tx1"/>
            </a:solidFill>
            <a:prstDash val="dash"/>
          </a:ln>
        </p:spPr>
        <p:style>
          <a:lnRef idx="2">
            <a:schemeClr val="accent1"/>
          </a:lnRef>
          <a:fillRef idx="0">
            <a:srgbClr val="FFFFFF"/>
          </a:fillRef>
          <a:effectRef idx="0">
            <a:srgbClr val="FFFFFF"/>
          </a:effectRef>
          <a:fontRef idx="minor">
            <a:schemeClr val="tx1"/>
          </a:fontRef>
        </p:style>
      </p:cxnSp>
      <p:sp>
        <p:nvSpPr>
          <p:cNvPr id="13" name="文本框 12"/>
          <p:cNvSpPr txBox="1"/>
          <p:nvPr>
            <p:custDataLst>
              <p:tags r:id="rId12"/>
            </p:custDataLst>
          </p:nvPr>
        </p:nvSpPr>
        <p:spPr>
          <a:xfrm>
            <a:off x="7433945" y="3248025"/>
            <a:ext cx="4686300" cy="1568450"/>
          </a:xfrm>
          <a:prstGeom prst="rect">
            <a:avLst/>
          </a:prstGeom>
          <a:noFill/>
        </p:spPr>
        <p:txBody>
          <a:bodyPr wrap="square" rtlCol="0">
            <a:spAutoFit/>
          </a:bodyPr>
          <a:lstStyle/>
          <a:p>
            <a:r>
              <a:rPr lang="en-US" altLang="zh-CN" sz="1600" b="1"/>
              <a:t>Some TADs merge after heat shock; </a:t>
            </a:r>
            <a:endParaRPr lang="en-US" altLang="zh-CN" sz="1600" b="1"/>
          </a:p>
          <a:p>
            <a:endParaRPr lang="en-US" altLang="zh-CN" sz="1600" b="1"/>
          </a:p>
          <a:p>
            <a:r>
              <a:rPr lang="en-US" altLang="zh-CN" sz="1600" b="1"/>
              <a:t>The local minimal of TAD score (TAD separation score) increases after heat shock, indicating that the TAD boundaries weaken after heat shock.</a:t>
            </a:r>
            <a:endParaRPr lang="en-US" altLang="zh-CN" sz="1600"/>
          </a:p>
          <a:p>
            <a:endParaRPr lang="en-US" altLang="zh-CN" sz="1600">
              <a:solidFill>
                <a:srgbClr val="0070C0"/>
              </a:solidFill>
            </a:endParaRPr>
          </a:p>
        </p:txBody>
      </p:sp>
      <p:grpSp>
        <p:nvGrpSpPr>
          <p:cNvPr id="18" name="组合 17"/>
          <p:cNvGrpSpPr/>
          <p:nvPr/>
        </p:nvGrpSpPr>
        <p:grpSpPr>
          <a:xfrm>
            <a:off x="0" y="0"/>
            <a:ext cx="12192000" cy="443230"/>
            <a:chOff x="0" y="0"/>
            <a:chExt cx="19200" cy="698"/>
          </a:xfrm>
        </p:grpSpPr>
        <p:sp>
          <p:nvSpPr>
            <p:cNvPr id="3" name="矩形 2"/>
            <p:cNvSpPr/>
            <p:nvPr>
              <p:custDataLst>
                <p:tags r:id="rId13"/>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4" name="直接连接符 13"/>
            <p:cNvCxnSpPr/>
            <p:nvPr>
              <p:custDataLst>
                <p:tags r:id="rId14"/>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custDataLst>
              <p:tags r:id="rId15"/>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TAD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5" name="文本框 4"/>
          <p:cNvSpPr txBox="1"/>
          <p:nvPr/>
        </p:nvSpPr>
        <p:spPr>
          <a:xfrm>
            <a:off x="1650365" y="26035"/>
            <a:ext cx="5524500" cy="398780"/>
          </a:xfrm>
          <a:prstGeom prst="rect">
            <a:avLst/>
          </a:prstGeom>
          <a:noFill/>
        </p:spPr>
        <p:txBody>
          <a:bodyPr wrap="square" rtlCol="0" anchor="t">
            <a:spAutoFit/>
          </a:bodyPr>
          <a:lstStyle/>
          <a:p>
            <a:r>
              <a:rPr lang="en-US" altLang="zh-CN" sz="2000">
                <a:latin typeface="Calibri" panose="020F0502020204030204" charset="0"/>
                <a:ea typeface="+mj-ea"/>
                <a:cs typeface="Calibri" panose="020F0502020204030204" charset="0"/>
                <a:sym typeface="+mn-ea"/>
              </a:rPr>
              <a:t>TAD enriched by H3K27me3 before and after HS</a:t>
            </a:r>
            <a:endParaRPr lang="en-US" altLang="zh-CN" sz="2000">
              <a:latin typeface="Calibri" panose="020F0502020204030204" charset="0"/>
              <a:ea typeface="+mj-ea"/>
              <a:cs typeface="Calibri" panose="020F0502020204030204" charset="0"/>
              <a:sym typeface="+mn-ea"/>
            </a:endParaRPr>
          </a:p>
        </p:txBody>
      </p:sp>
      <p:sp>
        <p:nvSpPr>
          <p:cNvPr id="6" name="文本框 5"/>
          <p:cNvSpPr txBox="1"/>
          <p:nvPr>
            <p:custDataLst>
              <p:tags r:id="rId16"/>
            </p:custDataLst>
          </p:nvPr>
        </p:nvSpPr>
        <p:spPr>
          <a:xfrm>
            <a:off x="7433945" y="5657850"/>
            <a:ext cx="4170045" cy="535305"/>
          </a:xfrm>
          <a:prstGeom prst="rect">
            <a:avLst/>
          </a:prstGeom>
          <a:noFill/>
        </p:spPr>
        <p:txBody>
          <a:bodyPr wrap="square" rtlCol="0" anchor="t">
            <a:noAutofit/>
          </a:bodyPr>
          <a:lstStyle/>
          <a:p>
            <a:r>
              <a:rPr lang="en-US" altLang="zh-CN" sz="1400">
                <a:latin typeface="Arial" panose="020B0604020202020204" pitchFamily="34" charset="0"/>
                <a:cs typeface="Arial" panose="020B0604020202020204" pitchFamily="34" charset="0"/>
                <a:sym typeface="+mn-ea"/>
              </a:rPr>
              <a:t>TADs at 10Kb resolution is called by hicexplorer</a:t>
            </a:r>
            <a:endParaRPr lang="en-US" altLang="zh-CN" sz="1400">
              <a:latin typeface="Arial" panose="020B0604020202020204" pitchFamily="34" charset="0"/>
              <a:cs typeface="Arial" panose="020B0604020202020204" pitchFamily="34" charset="0"/>
              <a:sym typeface="+mn-ea"/>
            </a:endParaRPr>
          </a:p>
          <a:p>
            <a:r>
              <a:rPr lang="en-US" altLang="zh-CN" sz="1400" i="1">
                <a:latin typeface="Calibri" panose="020F0502020204030204" charset="0"/>
                <a:cs typeface="Calibri" panose="020F0502020204030204" charset="0"/>
                <a:sym typeface="+mn-ea"/>
              </a:rPr>
              <a:t>Ramirez et al., Nature Communications</a:t>
            </a:r>
            <a:r>
              <a:rPr lang="en-US" altLang="zh-CN" sz="1400">
                <a:latin typeface="Calibri" panose="020F0502020204030204" charset="0"/>
                <a:cs typeface="Calibri" panose="020F0502020204030204" charset="0"/>
                <a:sym typeface="+mn-ea"/>
              </a:rPr>
              <a:t>. 2018</a:t>
            </a:r>
            <a:r>
              <a:rPr lang="en-US" sz="1400">
                <a:uFillTx/>
                <a:latin typeface="Arial" panose="020B0604020202020204" pitchFamily="34" charset="0"/>
                <a:cs typeface="Arial" panose="020B0604020202020204" pitchFamily="34" charset="0"/>
                <a:sym typeface="+mn-ea"/>
              </a:rPr>
              <a:t> </a:t>
            </a:r>
            <a:endParaRPr lang="en-US" sz="1400">
              <a:uFillTx/>
              <a:latin typeface="Arial" panose="020B0604020202020204" pitchFamily="34" charset="0"/>
              <a:cs typeface="Arial" panose="020B0604020202020204" pitchFamily="34" charset="0"/>
              <a:sym typeface="+mn-ea"/>
            </a:endParaRPr>
          </a:p>
        </p:txBody>
      </p:sp>
      <p:sp>
        <p:nvSpPr>
          <p:cNvPr id="8" name="文本框 7"/>
          <p:cNvSpPr txBox="1"/>
          <p:nvPr>
            <p:custDataLst>
              <p:tags r:id="rId17"/>
            </p:custDataLst>
          </p:nvPr>
        </p:nvSpPr>
        <p:spPr>
          <a:xfrm>
            <a:off x="5854065" y="1311910"/>
            <a:ext cx="1320800" cy="245745"/>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H3K27me3_WT</a:t>
            </a:r>
            <a:endParaRPr lang="en-US" altLang="zh-CN" sz="1200" b="1">
              <a:latin typeface="Arial" panose="020B0604020202020204" pitchFamily="34" charset="0"/>
              <a:cs typeface="Arial" panose="020B0604020202020204" pitchFamily="34" charset="0"/>
            </a:endParaRPr>
          </a:p>
        </p:txBody>
      </p:sp>
      <p:sp>
        <p:nvSpPr>
          <p:cNvPr id="9" name="文本框 8"/>
          <p:cNvSpPr txBox="1"/>
          <p:nvPr>
            <p:custDataLst>
              <p:tags r:id="rId18"/>
            </p:custDataLst>
          </p:nvPr>
        </p:nvSpPr>
        <p:spPr>
          <a:xfrm>
            <a:off x="5865495" y="813435"/>
            <a:ext cx="1268095" cy="26797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H3K27me3_HS</a:t>
            </a:r>
            <a:endParaRPr lang="en-US" altLang="zh-CN" sz="1200" b="1">
              <a:latin typeface="Arial" panose="020B0604020202020204" pitchFamily="34" charset="0"/>
              <a:cs typeface="Arial" panose="020B0604020202020204" pitchFamily="34" charset="0"/>
            </a:endParaRPr>
          </a:p>
        </p:txBody>
      </p:sp>
      <p:sp>
        <p:nvSpPr>
          <p:cNvPr id="11" name="文本框 10"/>
          <p:cNvSpPr txBox="1"/>
          <p:nvPr>
            <p:custDataLst>
              <p:tags r:id="rId19"/>
            </p:custDataLst>
          </p:nvPr>
        </p:nvSpPr>
        <p:spPr>
          <a:xfrm>
            <a:off x="2613025" y="486410"/>
            <a:ext cx="1371600" cy="25844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Chr2L: 0-10Mb </a:t>
            </a:r>
            <a:endParaRPr lang="en-US" altLang="zh-CN" sz="1200">
              <a:latin typeface="Arial" panose="020B0604020202020204" pitchFamily="34" charset="0"/>
              <a:cs typeface="Arial" panose="020B0604020202020204" pitchFamily="34" charset="0"/>
            </a:endParaRPr>
          </a:p>
        </p:txBody>
      </p:sp>
      <p:sp>
        <p:nvSpPr>
          <p:cNvPr id="12" name="文本框 11"/>
          <p:cNvSpPr txBox="1"/>
          <p:nvPr>
            <p:custDataLst>
              <p:tags r:id="rId20"/>
            </p:custDataLst>
          </p:nvPr>
        </p:nvSpPr>
        <p:spPr>
          <a:xfrm>
            <a:off x="5865495" y="1781810"/>
            <a:ext cx="1471295" cy="245745"/>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TAD score</a:t>
            </a:r>
            <a:endParaRPr lang="en-US" altLang="zh-CN" sz="1200" b="1">
              <a:latin typeface="Arial" panose="020B0604020202020204" pitchFamily="34" charset="0"/>
              <a:cs typeface="Arial" panose="020B0604020202020204" pitchFamily="34" charset="0"/>
            </a:endParaRPr>
          </a:p>
        </p:txBody>
      </p:sp>
      <p:sp>
        <p:nvSpPr>
          <p:cNvPr id="15" name="文本框 14"/>
          <p:cNvSpPr txBox="1"/>
          <p:nvPr>
            <p:custDataLst>
              <p:tags r:id="rId21"/>
            </p:custDataLst>
          </p:nvPr>
        </p:nvSpPr>
        <p:spPr>
          <a:xfrm>
            <a:off x="2555875" y="2940685"/>
            <a:ext cx="1588770" cy="29591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Chr2L: 0.3-3Mb </a:t>
            </a:r>
            <a:endParaRPr lang="en-US" altLang="zh-CN" sz="1200">
              <a:latin typeface="Arial" panose="020B0604020202020204" pitchFamily="34" charset="0"/>
              <a:cs typeface="Arial" panose="020B0604020202020204" pitchFamily="34" charset="0"/>
            </a:endParaRPr>
          </a:p>
        </p:txBody>
      </p:sp>
      <p:sp>
        <p:nvSpPr>
          <p:cNvPr id="16" name="文本框 15"/>
          <p:cNvSpPr txBox="1"/>
          <p:nvPr>
            <p:custDataLst>
              <p:tags r:id="rId22"/>
            </p:custDataLst>
          </p:nvPr>
        </p:nvSpPr>
        <p:spPr>
          <a:xfrm>
            <a:off x="4644390" y="4900930"/>
            <a:ext cx="1320800" cy="245745"/>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H3K27me3_WT</a:t>
            </a:r>
            <a:endParaRPr lang="en-US" altLang="zh-CN" sz="1200" b="1">
              <a:latin typeface="Arial" panose="020B0604020202020204" pitchFamily="34" charset="0"/>
              <a:cs typeface="Arial" panose="020B0604020202020204" pitchFamily="34" charset="0"/>
            </a:endParaRPr>
          </a:p>
        </p:txBody>
      </p:sp>
      <p:sp>
        <p:nvSpPr>
          <p:cNvPr id="17" name="文本框 16"/>
          <p:cNvSpPr txBox="1"/>
          <p:nvPr>
            <p:custDataLst>
              <p:tags r:id="rId23"/>
            </p:custDataLst>
          </p:nvPr>
        </p:nvSpPr>
        <p:spPr>
          <a:xfrm>
            <a:off x="4597400" y="3695700"/>
            <a:ext cx="1268095" cy="26797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H3K27me3_HS</a:t>
            </a:r>
            <a:endParaRPr lang="en-US" altLang="zh-CN" sz="1200" b="1">
              <a:latin typeface="Arial" panose="020B0604020202020204" pitchFamily="34" charset="0"/>
              <a:cs typeface="Arial" panose="020B0604020202020204" pitchFamily="34" charset="0"/>
            </a:endParaRPr>
          </a:p>
        </p:txBody>
      </p:sp>
      <p:sp>
        <p:nvSpPr>
          <p:cNvPr id="19" name="文本框 18"/>
          <p:cNvSpPr txBox="1"/>
          <p:nvPr>
            <p:custDataLst>
              <p:tags r:id="rId24"/>
            </p:custDataLst>
          </p:nvPr>
        </p:nvSpPr>
        <p:spPr>
          <a:xfrm>
            <a:off x="3984625" y="6345555"/>
            <a:ext cx="1031875" cy="245745"/>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TAD score</a:t>
            </a:r>
            <a:endParaRPr lang="en-US" altLang="zh-CN" sz="1200" b="1">
              <a:latin typeface="Arial" panose="020B0604020202020204" pitchFamily="34" charset="0"/>
              <a:cs typeface="Arial" panose="020B0604020202020204" pitchFamily="34" charset="0"/>
            </a:endParaRPr>
          </a:p>
        </p:txBody>
      </p:sp>
      <p:cxnSp>
        <p:nvCxnSpPr>
          <p:cNvPr id="20" name="直接连接符 19"/>
          <p:cNvCxnSpPr/>
          <p:nvPr>
            <p:custDataLst>
              <p:tags r:id="rId25"/>
            </p:custDataLst>
          </p:nvPr>
        </p:nvCxnSpPr>
        <p:spPr>
          <a:xfrm>
            <a:off x="5270500" y="6403340"/>
            <a:ext cx="234950" cy="0"/>
          </a:xfrm>
          <a:prstGeom prst="line">
            <a:avLst/>
          </a:prstGeom>
          <a:ln>
            <a:solidFill>
              <a:srgbClr val="4D7731"/>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custDataLst>
              <p:tags r:id="rId26"/>
            </p:custDataLst>
          </p:nvPr>
        </p:nvCxnSpPr>
        <p:spPr>
          <a:xfrm>
            <a:off x="5270500" y="6546850"/>
            <a:ext cx="234950" cy="0"/>
          </a:xfrm>
          <a:prstGeom prst="line">
            <a:avLst/>
          </a:prstGeom>
          <a:ln>
            <a:solidFill>
              <a:srgbClr val="B1B872"/>
            </a:solidFill>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27"/>
            </p:custDataLst>
          </p:nvPr>
        </p:nvSpPr>
        <p:spPr>
          <a:xfrm>
            <a:off x="5505450" y="6297295"/>
            <a:ext cx="1239520" cy="245110"/>
          </a:xfrm>
          <a:prstGeom prst="rect">
            <a:avLst/>
          </a:prstGeom>
          <a:noFill/>
        </p:spPr>
        <p:txBody>
          <a:bodyPr wrap="square" rtlCol="0">
            <a:spAutoFit/>
          </a:bodyPr>
          <a:lstStyle/>
          <a:p>
            <a:r>
              <a:rPr lang="en-US" altLang="zh-CN" sz="1000" b="1">
                <a:solidFill>
                  <a:srgbClr val="4D7731"/>
                </a:solidFill>
                <a:latin typeface="Arial" panose="020B0604020202020204" pitchFamily="34" charset="0"/>
                <a:cs typeface="Arial" panose="020B0604020202020204" pitchFamily="34" charset="0"/>
              </a:rPr>
              <a:t>H3K27me3_WT</a:t>
            </a:r>
            <a:endParaRPr lang="en-US" altLang="zh-CN" sz="1000" b="1">
              <a:solidFill>
                <a:srgbClr val="4D7731"/>
              </a:solidFill>
              <a:latin typeface="Arial" panose="020B0604020202020204" pitchFamily="34" charset="0"/>
              <a:cs typeface="Arial" panose="020B0604020202020204" pitchFamily="34" charset="0"/>
            </a:endParaRPr>
          </a:p>
        </p:txBody>
      </p:sp>
      <p:sp>
        <p:nvSpPr>
          <p:cNvPr id="33" name="文本框 32"/>
          <p:cNvSpPr txBox="1"/>
          <p:nvPr>
            <p:custDataLst>
              <p:tags r:id="rId28"/>
            </p:custDataLst>
          </p:nvPr>
        </p:nvSpPr>
        <p:spPr>
          <a:xfrm>
            <a:off x="5505450" y="6451600"/>
            <a:ext cx="1228725" cy="245110"/>
          </a:xfrm>
          <a:prstGeom prst="rect">
            <a:avLst/>
          </a:prstGeom>
          <a:noFill/>
        </p:spPr>
        <p:txBody>
          <a:bodyPr wrap="square" rtlCol="0">
            <a:spAutoFit/>
          </a:bodyPr>
          <a:lstStyle/>
          <a:p>
            <a:r>
              <a:rPr lang="en-US" altLang="zh-CN" sz="1000" b="1">
                <a:solidFill>
                  <a:srgbClr val="B1B872"/>
                </a:solidFill>
                <a:latin typeface="Arial" panose="020B0604020202020204" pitchFamily="34" charset="0"/>
                <a:cs typeface="Arial" panose="020B0604020202020204" pitchFamily="34" charset="0"/>
              </a:rPr>
              <a:t>H3K27me3_HS</a:t>
            </a:r>
            <a:endParaRPr lang="en-US" altLang="zh-CN" sz="1000" b="1">
              <a:solidFill>
                <a:srgbClr val="B1B872"/>
              </a:solidFill>
              <a:latin typeface="Arial" panose="020B0604020202020204" pitchFamily="34" charset="0"/>
              <a:cs typeface="Arial" panose="020B0604020202020204" pitchFamily="34" charset="0"/>
            </a:endParaRPr>
          </a:p>
        </p:txBody>
      </p:sp>
      <p:sp>
        <p:nvSpPr>
          <p:cNvPr id="34" name="文本框 33"/>
          <p:cNvSpPr txBox="1"/>
          <p:nvPr>
            <p:custDataLst>
              <p:tags r:id="rId29"/>
            </p:custDataLst>
          </p:nvPr>
        </p:nvSpPr>
        <p:spPr>
          <a:xfrm>
            <a:off x="999490" y="544830"/>
            <a:ext cx="336550" cy="36830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A</a:t>
            </a:r>
            <a:endParaRPr lang="en-US" altLang="zh-CN" b="1">
              <a:latin typeface="Arial" panose="020B0604020202020204" pitchFamily="34" charset="0"/>
              <a:cs typeface="Arial" panose="020B0604020202020204" pitchFamily="34" charset="0"/>
            </a:endParaRPr>
          </a:p>
        </p:txBody>
      </p:sp>
      <p:sp>
        <p:nvSpPr>
          <p:cNvPr id="37" name="文本框 36"/>
          <p:cNvSpPr txBox="1"/>
          <p:nvPr>
            <p:custDataLst>
              <p:tags r:id="rId30"/>
            </p:custDataLst>
          </p:nvPr>
        </p:nvSpPr>
        <p:spPr>
          <a:xfrm>
            <a:off x="999490" y="3065145"/>
            <a:ext cx="336550" cy="36830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B</a:t>
            </a:r>
            <a:endParaRPr lang="en-US" altLang="zh-CN" b="1">
              <a:latin typeface="Arial" panose="020B0604020202020204" pitchFamily="34" charset="0"/>
              <a:cs typeface="Arial" panose="020B0604020202020204" pitchFamily="34" charset="0"/>
            </a:endParaRPr>
          </a:p>
        </p:txBody>
      </p:sp>
      <p:cxnSp>
        <p:nvCxnSpPr>
          <p:cNvPr id="10" name="直接连接符 9"/>
          <p:cNvCxnSpPr/>
          <p:nvPr/>
        </p:nvCxnSpPr>
        <p:spPr>
          <a:xfrm flipH="1">
            <a:off x="2387600" y="3131185"/>
            <a:ext cx="63500" cy="3237865"/>
          </a:xfrm>
          <a:prstGeom prst="line">
            <a:avLst/>
          </a:prstGeom>
          <a:ln w="6350">
            <a:solidFill>
              <a:schemeClr val="tx1">
                <a:alpha val="43000"/>
              </a:schemeClr>
            </a:solidFill>
            <a:prstDash val="lgDashDotDot"/>
          </a:ln>
        </p:spPr>
        <p:style>
          <a:lnRef idx="2">
            <a:schemeClr val="accent1"/>
          </a:lnRef>
          <a:fillRef idx="0">
            <a:srgbClr val="FFFFFF"/>
          </a:fillRef>
          <a:effectRef idx="0">
            <a:srgbClr val="FFFFFF"/>
          </a:effectRef>
          <a:fontRef idx="minor">
            <a:schemeClr val="tx1"/>
          </a:fontRef>
        </p:style>
      </p:cxnSp>
      <p:cxnSp>
        <p:nvCxnSpPr>
          <p:cNvPr id="23" name="直接连接符 22"/>
          <p:cNvCxnSpPr/>
          <p:nvPr>
            <p:custDataLst>
              <p:tags r:id="rId31"/>
            </p:custDataLst>
          </p:nvPr>
        </p:nvCxnSpPr>
        <p:spPr>
          <a:xfrm flipH="1">
            <a:off x="1405255" y="3165475"/>
            <a:ext cx="63500" cy="3237865"/>
          </a:xfrm>
          <a:prstGeom prst="line">
            <a:avLst/>
          </a:prstGeom>
          <a:ln w="6350">
            <a:solidFill>
              <a:schemeClr val="tx1">
                <a:alpha val="48000"/>
              </a:schemeClr>
            </a:solidFill>
            <a:prstDash val="lgDashDotDot"/>
          </a:ln>
        </p:spPr>
        <p:style>
          <a:lnRef idx="2">
            <a:schemeClr val="accent1"/>
          </a:lnRef>
          <a:fillRef idx="0">
            <a:srgbClr val="FFFFFF"/>
          </a:fillRef>
          <a:effectRef idx="0">
            <a:srgbClr val="FFFFFF"/>
          </a:effectRef>
          <a:fontRef idx="minor">
            <a:schemeClr val="tx1"/>
          </a:fontRef>
        </p:style>
      </p:cxnSp>
      <p:cxnSp>
        <p:nvCxnSpPr>
          <p:cNvPr id="24" name="直接连接符 23"/>
          <p:cNvCxnSpPr/>
          <p:nvPr>
            <p:custDataLst>
              <p:tags r:id="rId32"/>
            </p:custDataLst>
          </p:nvPr>
        </p:nvCxnSpPr>
        <p:spPr>
          <a:xfrm flipH="1">
            <a:off x="5680710" y="3062605"/>
            <a:ext cx="63500" cy="3237865"/>
          </a:xfrm>
          <a:prstGeom prst="line">
            <a:avLst/>
          </a:prstGeom>
          <a:ln w="6350">
            <a:solidFill>
              <a:schemeClr val="tx1">
                <a:alpha val="43000"/>
              </a:schemeClr>
            </a:solidFill>
            <a:prstDash val="lgDashDotDot"/>
          </a:ln>
        </p:spPr>
        <p:style>
          <a:lnRef idx="2">
            <a:schemeClr val="accent1"/>
          </a:lnRef>
          <a:fillRef idx="0">
            <a:srgbClr val="FFFFFF"/>
          </a:fillRef>
          <a:effectRef idx="0">
            <a:srgbClr val="FFFFFF"/>
          </a:effectRef>
          <a:fontRef idx="minor">
            <a:schemeClr val="tx1"/>
          </a:fontRef>
        </p:style>
      </p:cxnSp>
      <p:sp>
        <p:nvSpPr>
          <p:cNvPr id="28" name="灯片编号占位符 27"/>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86460" y="3268345"/>
            <a:ext cx="2219325" cy="28702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H3K27me3_HS </a:t>
            </a:r>
            <a:r>
              <a:rPr lang="en-US" altLang="zh-CN" sz="1200" b="1">
                <a:latin typeface="Arial" panose="020B0604020202020204" pitchFamily="34" charset="0"/>
                <a:cs typeface="Arial" panose="020B0604020202020204" pitchFamily="34" charset="0"/>
                <a:sym typeface="+mn-ea"/>
              </a:rPr>
              <a:t>(all chroms)</a:t>
            </a:r>
            <a:endParaRPr lang="en-US" altLang="zh-CN" sz="1200" b="1">
              <a:solidFill>
                <a:schemeClr val="tx1"/>
              </a:solidFill>
              <a:latin typeface="Arial" panose="020B0604020202020204" pitchFamily="34" charset="0"/>
              <a:cs typeface="Arial" panose="020B0604020202020204" pitchFamily="34" charset="0"/>
              <a:sym typeface="+mn-ea"/>
            </a:endParaRPr>
          </a:p>
        </p:txBody>
      </p:sp>
      <p:sp>
        <p:nvSpPr>
          <p:cNvPr id="44" name="文本框 43"/>
          <p:cNvSpPr txBox="1"/>
          <p:nvPr/>
        </p:nvSpPr>
        <p:spPr>
          <a:xfrm rot="16200000">
            <a:off x="-961390" y="1804670"/>
            <a:ext cx="2197735" cy="275590"/>
          </a:xfrm>
          <a:prstGeom prst="rect">
            <a:avLst/>
          </a:prstGeom>
          <a:noFill/>
        </p:spPr>
        <p:txBody>
          <a:bodyPr wrap="square" rtlCol="0">
            <a:spAutoFit/>
          </a:bodyPr>
          <a:lstStyle/>
          <a:p>
            <a:r>
              <a:rPr lang="en-US" altLang="zh-CN" sz="1200" b="1">
                <a:solidFill>
                  <a:schemeClr val="tx1"/>
                </a:solidFill>
                <a:latin typeface="Arial" panose="020B0604020202020204" pitchFamily="34" charset="0"/>
                <a:cs typeface="Arial" panose="020B0604020202020204" pitchFamily="34" charset="0"/>
              </a:rPr>
              <a:t>H3K27me3_WT </a:t>
            </a:r>
            <a:r>
              <a:rPr lang="en-US" altLang="zh-CN" sz="1200" b="1">
                <a:latin typeface="Arial" panose="020B0604020202020204" pitchFamily="34" charset="0"/>
                <a:cs typeface="Arial" panose="020B0604020202020204" pitchFamily="34" charset="0"/>
                <a:sym typeface="+mn-ea"/>
              </a:rPr>
              <a:t>(all chroms)</a:t>
            </a:r>
            <a:endParaRPr lang="en-US" altLang="zh-CN" sz="1200" b="1">
              <a:solidFill>
                <a:schemeClr val="tx1"/>
              </a:solidFill>
              <a:latin typeface="Arial" panose="020B0604020202020204" pitchFamily="34" charset="0"/>
              <a:cs typeface="Arial" panose="020B0604020202020204" pitchFamily="34" charset="0"/>
              <a:sym typeface="+mn-ea"/>
            </a:endParaRPr>
          </a:p>
        </p:txBody>
      </p:sp>
      <p:sp>
        <p:nvSpPr>
          <p:cNvPr id="92" name="文本框 91"/>
          <p:cNvSpPr txBox="1"/>
          <p:nvPr/>
        </p:nvSpPr>
        <p:spPr>
          <a:xfrm>
            <a:off x="5690870" y="1856740"/>
            <a:ext cx="368300" cy="20574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sym typeface="+mn-ea"/>
              </a:rPr>
              <a:t>1.2</a:t>
            </a:r>
            <a:endParaRPr lang="en-US" altLang="zh-CN" sz="800">
              <a:latin typeface="Arial" panose="020B0604020202020204" pitchFamily="34" charset="0"/>
              <a:cs typeface="Arial" panose="020B0604020202020204" pitchFamily="34" charset="0"/>
              <a:sym typeface="+mn-ea"/>
            </a:endParaRPr>
          </a:p>
          <a:p>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3" name="文本框 92"/>
          <p:cNvSpPr txBox="1"/>
          <p:nvPr/>
        </p:nvSpPr>
        <p:spPr>
          <a:xfrm>
            <a:off x="5701665" y="2516505"/>
            <a:ext cx="327025" cy="20574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sym typeface="+mn-ea"/>
              </a:rPr>
              <a:t>0.4</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4" name="文本框 93"/>
          <p:cNvSpPr txBox="1"/>
          <p:nvPr/>
        </p:nvSpPr>
        <p:spPr>
          <a:xfrm>
            <a:off x="5690870" y="2203450"/>
            <a:ext cx="368300" cy="20574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sym typeface="+mn-ea"/>
              </a:rPr>
              <a:t>0.8</a:t>
            </a:r>
            <a:endParaRPr lang="en-US" altLang="zh-CN" sz="800">
              <a:latin typeface="Arial" panose="020B0604020202020204" pitchFamily="34" charset="0"/>
              <a:cs typeface="Arial" panose="020B0604020202020204" pitchFamily="34" charset="0"/>
              <a:sym typeface="+mn-ea"/>
            </a:endParaRPr>
          </a:p>
          <a:p>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6" name="文本框 95"/>
          <p:cNvSpPr txBox="1"/>
          <p:nvPr/>
        </p:nvSpPr>
        <p:spPr>
          <a:xfrm>
            <a:off x="3830320" y="3279775"/>
            <a:ext cx="2155190" cy="275590"/>
          </a:xfrm>
          <a:prstGeom prst="rect">
            <a:avLst/>
          </a:prstGeom>
          <a:noFill/>
        </p:spPr>
        <p:txBody>
          <a:bodyPr wrap="square" rtlCol="0">
            <a:spAutoFit/>
          </a:bodyPr>
          <a:lstStyle/>
          <a:p>
            <a:r>
              <a:rPr lang="en-US" altLang="zh-CN" sz="1200" b="1">
                <a:solidFill>
                  <a:schemeClr val="tx1"/>
                </a:solidFill>
                <a:latin typeface="Arial" panose="020B0604020202020204" pitchFamily="34" charset="0"/>
                <a:cs typeface="Arial" panose="020B0604020202020204" pitchFamily="34" charset="0"/>
              </a:rPr>
              <a:t>H3K27ac_HS (</a:t>
            </a:r>
            <a:r>
              <a:rPr lang="en-US" altLang="zh-CN" sz="1200" b="1">
                <a:latin typeface="Arial" panose="020B0604020202020204" pitchFamily="34" charset="0"/>
                <a:cs typeface="Arial" panose="020B0604020202020204" pitchFamily="34" charset="0"/>
                <a:sym typeface="+mn-ea"/>
              </a:rPr>
              <a:t>all chroms</a:t>
            </a:r>
            <a:r>
              <a:rPr lang="en-US" altLang="zh-CN" sz="1200" b="1">
                <a:solidFill>
                  <a:schemeClr val="tx1"/>
                </a:solidFill>
                <a:latin typeface="Arial" panose="020B0604020202020204" pitchFamily="34" charset="0"/>
                <a:cs typeface="Arial" panose="020B0604020202020204" pitchFamily="34" charset="0"/>
              </a:rPr>
              <a:t>)</a:t>
            </a:r>
            <a:endParaRPr lang="en-US" altLang="zh-CN" sz="1200" b="1">
              <a:solidFill>
                <a:schemeClr val="tx1"/>
              </a:solidFill>
              <a:latin typeface="Arial" panose="020B0604020202020204" pitchFamily="34" charset="0"/>
              <a:cs typeface="Arial" panose="020B0604020202020204" pitchFamily="34" charset="0"/>
            </a:endParaRPr>
          </a:p>
        </p:txBody>
      </p:sp>
      <p:sp>
        <p:nvSpPr>
          <p:cNvPr id="9" name="文本框 8"/>
          <p:cNvSpPr txBox="1"/>
          <p:nvPr/>
        </p:nvSpPr>
        <p:spPr>
          <a:xfrm>
            <a:off x="667385" y="608330"/>
            <a:ext cx="2345690" cy="12954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Scatter plot of TAD  score</a:t>
            </a:r>
            <a:endParaRPr lang="en-US" altLang="zh-CN" sz="1200" b="1">
              <a:solidFill>
                <a:schemeClr val="tx1"/>
              </a:solidFill>
              <a:latin typeface="Arial" panose="020B0604020202020204" pitchFamily="34" charset="0"/>
              <a:cs typeface="Arial" panose="020B0604020202020204" pitchFamily="34" charset="0"/>
            </a:endParaRPr>
          </a:p>
        </p:txBody>
      </p:sp>
      <p:sp>
        <p:nvSpPr>
          <p:cNvPr id="10" name="文本框 9"/>
          <p:cNvSpPr txBox="1"/>
          <p:nvPr/>
        </p:nvSpPr>
        <p:spPr>
          <a:xfrm>
            <a:off x="3743960" y="608330"/>
            <a:ext cx="2181225" cy="12954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Scatter plot of TAD score</a:t>
            </a:r>
            <a:endParaRPr lang="en-US" altLang="zh-CN" sz="1200" b="1">
              <a:solidFill>
                <a:schemeClr val="tx1"/>
              </a:solidFill>
              <a:latin typeface="Arial" panose="020B0604020202020204" pitchFamily="34" charset="0"/>
              <a:cs typeface="Arial" panose="020B0604020202020204" pitchFamily="34" charset="0"/>
            </a:endParaRPr>
          </a:p>
        </p:txBody>
      </p:sp>
      <p:grpSp>
        <p:nvGrpSpPr>
          <p:cNvPr id="18" name="组合 17"/>
          <p:cNvGrpSpPr/>
          <p:nvPr/>
        </p:nvGrpSpPr>
        <p:grpSpPr>
          <a:xfrm>
            <a:off x="0" y="0"/>
            <a:ext cx="12192000" cy="443230"/>
            <a:chOff x="0" y="0"/>
            <a:chExt cx="19200" cy="698"/>
          </a:xfrm>
        </p:grpSpPr>
        <p:sp>
          <p:nvSpPr>
            <p:cNvPr id="13" name="矩形 12"/>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4" name="直接连接符 13"/>
            <p:cNvCxnSpPr/>
            <p:nvPr>
              <p:custDataLst>
                <p:tags r:id="rId2"/>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custDataLst>
              <p:tags r:id="rId3"/>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TAD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17" name="文本框 16"/>
          <p:cNvSpPr txBox="1"/>
          <p:nvPr/>
        </p:nvSpPr>
        <p:spPr>
          <a:xfrm>
            <a:off x="1597660" y="26035"/>
            <a:ext cx="5172710" cy="398780"/>
          </a:xfrm>
          <a:prstGeom prst="rect">
            <a:avLst/>
          </a:prstGeom>
          <a:noFill/>
        </p:spPr>
        <p:txBody>
          <a:bodyPr wrap="square" rtlCol="0" anchor="t">
            <a:spAutoFit/>
          </a:bodyPr>
          <a:lstStyle/>
          <a:p>
            <a:r>
              <a:rPr lang="en-US" altLang="zh-CN" sz="2000">
                <a:latin typeface="Calibri" panose="020F0502020204030204" charset="0"/>
                <a:ea typeface="+mj-ea"/>
                <a:cs typeface="Calibri" panose="020F0502020204030204" charset="0"/>
                <a:sym typeface="+mn-ea"/>
              </a:rPr>
              <a:t>TAD boundaries are weaker after heat shock</a:t>
            </a:r>
            <a:endParaRPr lang="en-US" altLang="zh-CN" sz="2000">
              <a:latin typeface="Calibri" panose="020F0502020204030204" charset="0"/>
              <a:ea typeface="+mj-ea"/>
              <a:cs typeface="Calibri" panose="020F0502020204030204" charset="0"/>
              <a:sym typeface="+mn-ea"/>
            </a:endParaRPr>
          </a:p>
        </p:txBody>
      </p:sp>
      <p:pic>
        <p:nvPicPr>
          <p:cNvPr id="12" name="图片 11" descr="H3K27me3_allChroms_WT_HS_mannwhitneyu_pvalue_2.6952059517273785e-05_10k_withoutLabel_allChroms"/>
          <p:cNvPicPr>
            <a:picLocks noChangeAspect="1"/>
          </p:cNvPicPr>
          <p:nvPr/>
        </p:nvPicPr>
        <p:blipFill>
          <a:blip r:embed="rId4"/>
          <a:stretch>
            <a:fillRect/>
          </a:stretch>
        </p:blipFill>
        <p:spPr>
          <a:xfrm>
            <a:off x="520700" y="3736975"/>
            <a:ext cx="2388870" cy="2373630"/>
          </a:xfrm>
          <a:prstGeom prst="rect">
            <a:avLst/>
          </a:prstGeom>
        </p:spPr>
      </p:pic>
      <p:sp>
        <p:nvSpPr>
          <p:cNvPr id="16" name="文本框 15"/>
          <p:cNvSpPr txBox="1"/>
          <p:nvPr/>
        </p:nvSpPr>
        <p:spPr>
          <a:xfrm>
            <a:off x="887095" y="6260465"/>
            <a:ext cx="2040255"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H3K27me3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19" name="文本框 18"/>
          <p:cNvSpPr txBox="1"/>
          <p:nvPr/>
        </p:nvSpPr>
        <p:spPr>
          <a:xfrm>
            <a:off x="977900" y="6060440"/>
            <a:ext cx="1530350" cy="200025"/>
          </a:xfrm>
          <a:prstGeom prst="rect">
            <a:avLst/>
          </a:prstGeom>
          <a:noFill/>
        </p:spPr>
        <p:txBody>
          <a:bodyPr wrap="square" rtlCol="0">
            <a:noAutofit/>
          </a:bodyPr>
          <a:lstStyle/>
          <a:p>
            <a:r>
              <a:rPr lang="en-US" altLang="zh-CN" sz="1000" b="1">
                <a:solidFill>
                  <a:schemeClr val="tx1"/>
                </a:solidFill>
                <a:latin typeface="Arial" panose="020B0604020202020204" pitchFamily="34" charset="0"/>
                <a:cs typeface="Arial" panose="020B0604020202020204" pitchFamily="34" charset="0"/>
              </a:rPr>
              <a:t>WT                     HS</a:t>
            </a:r>
            <a:r>
              <a:rPr lang="en-US" altLang="zh-CN" sz="1000">
                <a:solidFill>
                  <a:schemeClr val="tx1"/>
                </a:solidFill>
                <a:latin typeface="Arial" panose="020B0604020202020204" pitchFamily="34" charset="0"/>
                <a:cs typeface="Arial" panose="020B0604020202020204" pitchFamily="34" charset="0"/>
              </a:rPr>
              <a:t>     </a:t>
            </a:r>
            <a:endParaRPr lang="en-US" altLang="zh-CN" sz="1000">
              <a:solidFill>
                <a:schemeClr val="tx1"/>
              </a:solidFill>
              <a:latin typeface="Arial" panose="020B0604020202020204" pitchFamily="34" charset="0"/>
              <a:cs typeface="Arial" panose="020B0604020202020204" pitchFamily="34" charset="0"/>
            </a:endParaRPr>
          </a:p>
        </p:txBody>
      </p:sp>
      <p:sp>
        <p:nvSpPr>
          <p:cNvPr id="30" name="文本框 29"/>
          <p:cNvSpPr txBox="1"/>
          <p:nvPr/>
        </p:nvSpPr>
        <p:spPr>
          <a:xfrm rot="16200000">
            <a:off x="-707390" y="4705985"/>
            <a:ext cx="2392045" cy="18923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-1.5         -1         -0.5          0           0.5</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38" name="文本框 37"/>
          <p:cNvSpPr txBox="1"/>
          <p:nvPr/>
        </p:nvSpPr>
        <p:spPr>
          <a:xfrm rot="16200000">
            <a:off x="-703262" y="4476432"/>
            <a:ext cx="1885315" cy="248286"/>
          </a:xfrm>
          <a:prstGeom prst="rect">
            <a:avLst/>
          </a:prstGeom>
          <a:noFill/>
        </p:spPr>
        <p:txBody>
          <a:bodyPr wrap="square" rtlCol="0">
            <a:noAutofit/>
          </a:bodyPr>
          <a:lstStyle/>
          <a:p>
            <a:r>
              <a:rPr lang="en-US" altLang="zh-CN" sz="1200" b="1" dirty="0">
                <a:solidFill>
                  <a:schemeClr val="tx1"/>
                </a:solidFill>
                <a:latin typeface="Arial" panose="020B0604020202020204" pitchFamily="34" charset="0"/>
                <a:cs typeface="Arial" panose="020B0604020202020204" pitchFamily="34" charset="0"/>
              </a:rPr>
              <a:t>TAD   score</a:t>
            </a:r>
            <a:endParaRPr lang="en-US" altLang="zh-CN" sz="1200" b="1" dirty="0">
              <a:solidFill>
                <a:schemeClr val="tx1"/>
              </a:solidFill>
              <a:latin typeface="Arial" panose="020B0604020202020204" pitchFamily="34" charset="0"/>
              <a:cs typeface="Arial" panose="020B0604020202020204" pitchFamily="34" charset="0"/>
            </a:endParaRPr>
          </a:p>
        </p:txBody>
      </p:sp>
      <p:sp>
        <p:nvSpPr>
          <p:cNvPr id="45" name="文本框 44"/>
          <p:cNvSpPr txBox="1"/>
          <p:nvPr/>
        </p:nvSpPr>
        <p:spPr>
          <a:xfrm>
            <a:off x="1344930" y="3777615"/>
            <a:ext cx="796290" cy="14351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p=2.7e-5</a:t>
            </a:r>
            <a:endParaRPr lang="en-US" altLang="zh-CN" sz="1200" b="1">
              <a:latin typeface="Arial" panose="020B0604020202020204" pitchFamily="34" charset="0"/>
              <a:cs typeface="Arial" panose="020B0604020202020204" pitchFamily="34" charset="0"/>
            </a:endParaRPr>
          </a:p>
        </p:txBody>
      </p:sp>
      <p:grpSp>
        <p:nvGrpSpPr>
          <p:cNvPr id="57" name="组合 56"/>
          <p:cNvGrpSpPr/>
          <p:nvPr/>
        </p:nvGrpSpPr>
        <p:grpSpPr>
          <a:xfrm>
            <a:off x="1155065" y="3994150"/>
            <a:ext cx="1139825" cy="76200"/>
            <a:chOff x="2230" y="6484"/>
            <a:chExt cx="1495" cy="96"/>
          </a:xfrm>
        </p:grpSpPr>
        <p:cxnSp>
          <p:nvCxnSpPr>
            <p:cNvPr id="39" name="直接连接符 38"/>
            <p:cNvCxnSpPr/>
            <p:nvPr>
              <p:custDataLst>
                <p:tags r:id="rId5"/>
              </p:custDataLst>
            </p:nvPr>
          </p:nvCxnSpPr>
          <p:spPr>
            <a:xfrm>
              <a:off x="2230" y="6486"/>
              <a:ext cx="5" cy="9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43" name="直接连接符 42"/>
            <p:cNvCxnSpPr/>
            <p:nvPr>
              <p:custDataLst>
                <p:tags r:id="rId6"/>
              </p:custDataLst>
            </p:nvPr>
          </p:nvCxnSpPr>
          <p:spPr>
            <a:xfrm>
              <a:off x="3725" y="6484"/>
              <a:ext cx="1" cy="96"/>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55" name="直接连接符 54"/>
            <p:cNvCxnSpPr/>
            <p:nvPr>
              <p:custDataLst>
                <p:tags r:id="rId7"/>
              </p:custDataLst>
            </p:nvPr>
          </p:nvCxnSpPr>
          <p:spPr>
            <a:xfrm flipV="1">
              <a:off x="2233" y="6484"/>
              <a:ext cx="1493" cy="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pic>
        <p:nvPicPr>
          <p:cNvPr id="58" name="图片 57" descr="H3K27ac_allChroms_WT_HS_mannwhitneyu_pvalue_1.2740365674723919e-17_10k_withoutLabel_allChroms"/>
          <p:cNvPicPr>
            <a:picLocks noChangeAspect="1"/>
          </p:cNvPicPr>
          <p:nvPr/>
        </p:nvPicPr>
        <p:blipFill>
          <a:blip r:embed="rId8"/>
          <a:stretch>
            <a:fillRect/>
          </a:stretch>
        </p:blipFill>
        <p:spPr>
          <a:xfrm>
            <a:off x="3491865" y="3737610"/>
            <a:ext cx="2388235" cy="2372995"/>
          </a:xfrm>
          <a:prstGeom prst="rect">
            <a:avLst/>
          </a:prstGeom>
        </p:spPr>
      </p:pic>
      <p:sp>
        <p:nvSpPr>
          <p:cNvPr id="59" name="文本框 58"/>
          <p:cNvSpPr txBox="1"/>
          <p:nvPr/>
        </p:nvSpPr>
        <p:spPr>
          <a:xfrm>
            <a:off x="3846830" y="6299835"/>
            <a:ext cx="2040255"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H3K27ac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60" name="文本框 59"/>
          <p:cNvSpPr txBox="1"/>
          <p:nvPr/>
        </p:nvSpPr>
        <p:spPr>
          <a:xfrm>
            <a:off x="3937635" y="6099810"/>
            <a:ext cx="1530350" cy="200025"/>
          </a:xfrm>
          <a:prstGeom prst="rect">
            <a:avLst/>
          </a:prstGeom>
          <a:noFill/>
        </p:spPr>
        <p:txBody>
          <a:bodyPr wrap="square" rtlCol="0">
            <a:noAutofit/>
          </a:bodyPr>
          <a:lstStyle/>
          <a:p>
            <a:r>
              <a:rPr lang="en-US" altLang="zh-CN" sz="1000" b="1">
                <a:solidFill>
                  <a:schemeClr val="tx1"/>
                </a:solidFill>
                <a:latin typeface="Arial" panose="020B0604020202020204" pitchFamily="34" charset="0"/>
                <a:cs typeface="Arial" panose="020B0604020202020204" pitchFamily="34" charset="0"/>
              </a:rPr>
              <a:t>WT                     HS  </a:t>
            </a:r>
            <a:r>
              <a:rPr lang="en-US" altLang="zh-CN" sz="1000">
                <a:solidFill>
                  <a:schemeClr val="tx1"/>
                </a:solidFill>
                <a:latin typeface="Arial" panose="020B0604020202020204" pitchFamily="34" charset="0"/>
                <a:cs typeface="Arial" panose="020B0604020202020204" pitchFamily="34" charset="0"/>
              </a:rPr>
              <a:t>   </a:t>
            </a:r>
            <a:endParaRPr lang="en-US" altLang="zh-CN" sz="1000">
              <a:solidFill>
                <a:schemeClr val="tx1"/>
              </a:solidFill>
              <a:latin typeface="Arial" panose="020B0604020202020204" pitchFamily="34" charset="0"/>
              <a:cs typeface="Arial" panose="020B0604020202020204" pitchFamily="34" charset="0"/>
            </a:endParaRPr>
          </a:p>
        </p:txBody>
      </p:sp>
      <p:sp>
        <p:nvSpPr>
          <p:cNvPr id="61" name="文本框 60"/>
          <p:cNvSpPr txBox="1"/>
          <p:nvPr/>
        </p:nvSpPr>
        <p:spPr>
          <a:xfrm rot="16200000">
            <a:off x="2218055" y="4819650"/>
            <a:ext cx="2510155" cy="18923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-1.5         -1          -0.5             0           0.5</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62" name="文本框 61"/>
          <p:cNvSpPr txBox="1"/>
          <p:nvPr/>
        </p:nvSpPr>
        <p:spPr>
          <a:xfrm rot="16200000">
            <a:off x="2227580" y="4575175"/>
            <a:ext cx="1885315" cy="12954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score</a:t>
            </a:r>
            <a:endParaRPr lang="en-US" altLang="zh-CN" sz="1200" b="1">
              <a:solidFill>
                <a:schemeClr val="tx1"/>
              </a:solidFill>
              <a:latin typeface="Arial" panose="020B0604020202020204" pitchFamily="34" charset="0"/>
              <a:cs typeface="Arial" panose="020B0604020202020204" pitchFamily="34" charset="0"/>
            </a:endParaRPr>
          </a:p>
        </p:txBody>
      </p:sp>
      <p:sp>
        <p:nvSpPr>
          <p:cNvPr id="63" name="文本框 62"/>
          <p:cNvSpPr txBox="1"/>
          <p:nvPr/>
        </p:nvSpPr>
        <p:spPr>
          <a:xfrm>
            <a:off x="4304665" y="3816985"/>
            <a:ext cx="949960" cy="14351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p=1.3e-17</a:t>
            </a:r>
            <a:endParaRPr lang="en-US" altLang="zh-CN" sz="1200" b="1">
              <a:latin typeface="Arial" panose="020B0604020202020204" pitchFamily="34" charset="0"/>
              <a:cs typeface="Arial" panose="020B0604020202020204" pitchFamily="34" charset="0"/>
            </a:endParaRPr>
          </a:p>
        </p:txBody>
      </p:sp>
      <p:grpSp>
        <p:nvGrpSpPr>
          <p:cNvPr id="64" name="组合 63"/>
          <p:cNvGrpSpPr/>
          <p:nvPr/>
        </p:nvGrpSpPr>
        <p:grpSpPr>
          <a:xfrm>
            <a:off x="4114800" y="4033520"/>
            <a:ext cx="1139825" cy="76200"/>
            <a:chOff x="2230" y="6484"/>
            <a:chExt cx="1495" cy="96"/>
          </a:xfrm>
        </p:grpSpPr>
        <p:cxnSp>
          <p:nvCxnSpPr>
            <p:cNvPr id="65" name="直接连接符 64"/>
            <p:cNvCxnSpPr/>
            <p:nvPr>
              <p:custDataLst>
                <p:tags r:id="rId9"/>
              </p:custDataLst>
            </p:nvPr>
          </p:nvCxnSpPr>
          <p:spPr>
            <a:xfrm>
              <a:off x="2230" y="6486"/>
              <a:ext cx="5" cy="9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66" name="直接连接符 65"/>
            <p:cNvCxnSpPr/>
            <p:nvPr>
              <p:custDataLst>
                <p:tags r:id="rId10"/>
              </p:custDataLst>
            </p:nvPr>
          </p:nvCxnSpPr>
          <p:spPr>
            <a:xfrm>
              <a:off x="3725" y="6484"/>
              <a:ext cx="1" cy="96"/>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67" name="直接连接符 66"/>
            <p:cNvCxnSpPr/>
            <p:nvPr>
              <p:custDataLst>
                <p:tags r:id="rId11"/>
              </p:custDataLst>
            </p:nvPr>
          </p:nvCxnSpPr>
          <p:spPr>
            <a:xfrm flipV="1">
              <a:off x="2233" y="6484"/>
              <a:ext cx="1493" cy="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pic>
        <p:nvPicPr>
          <p:cNvPr id="68" name="图片 67" descr="RNAP2_allChroms_WT_HS_mannwhitneyu_pvalue_3.8393087454761975e-12_10k_withoutLabel_allChroms"/>
          <p:cNvPicPr>
            <a:picLocks noChangeAspect="1"/>
          </p:cNvPicPr>
          <p:nvPr/>
        </p:nvPicPr>
        <p:blipFill>
          <a:blip r:embed="rId12"/>
          <a:stretch>
            <a:fillRect/>
          </a:stretch>
        </p:blipFill>
        <p:spPr>
          <a:xfrm>
            <a:off x="6450330" y="3747770"/>
            <a:ext cx="2378075" cy="2362835"/>
          </a:xfrm>
          <a:prstGeom prst="rect">
            <a:avLst/>
          </a:prstGeom>
        </p:spPr>
      </p:pic>
      <p:sp>
        <p:nvSpPr>
          <p:cNvPr id="78" name="文本框 77"/>
          <p:cNvSpPr txBox="1"/>
          <p:nvPr>
            <p:custDataLst>
              <p:tags r:id="rId13"/>
            </p:custDataLst>
          </p:nvPr>
        </p:nvSpPr>
        <p:spPr>
          <a:xfrm>
            <a:off x="6830695" y="6260465"/>
            <a:ext cx="2040255" cy="200025"/>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sym typeface="+mn-ea"/>
              </a:rPr>
              <a:t>RNAPII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79" name="文本框 78"/>
          <p:cNvSpPr txBox="1"/>
          <p:nvPr>
            <p:custDataLst>
              <p:tags r:id="rId14"/>
            </p:custDataLst>
          </p:nvPr>
        </p:nvSpPr>
        <p:spPr>
          <a:xfrm>
            <a:off x="6921500" y="6060440"/>
            <a:ext cx="1530350" cy="200025"/>
          </a:xfrm>
          <a:prstGeom prst="rect">
            <a:avLst/>
          </a:prstGeom>
          <a:noFill/>
        </p:spPr>
        <p:txBody>
          <a:bodyPr wrap="square" rtlCol="0">
            <a:noAutofit/>
          </a:bodyPr>
          <a:lstStyle/>
          <a:p>
            <a:r>
              <a:rPr lang="en-US" altLang="zh-CN" sz="1000" b="1">
                <a:solidFill>
                  <a:schemeClr val="tx1"/>
                </a:solidFill>
                <a:latin typeface="Arial" panose="020B0604020202020204" pitchFamily="34" charset="0"/>
                <a:cs typeface="Arial" panose="020B0604020202020204" pitchFamily="34" charset="0"/>
              </a:rPr>
              <a:t>WT                     HS </a:t>
            </a:r>
            <a:r>
              <a:rPr lang="en-US" altLang="zh-CN" sz="1000">
                <a:solidFill>
                  <a:schemeClr val="tx1"/>
                </a:solidFill>
                <a:latin typeface="Arial" panose="020B0604020202020204" pitchFamily="34" charset="0"/>
                <a:cs typeface="Arial" panose="020B0604020202020204" pitchFamily="34" charset="0"/>
              </a:rPr>
              <a:t>    </a:t>
            </a:r>
            <a:endParaRPr lang="en-US" altLang="zh-CN" sz="1000">
              <a:solidFill>
                <a:schemeClr val="tx1"/>
              </a:solidFill>
              <a:latin typeface="Arial" panose="020B0604020202020204" pitchFamily="34" charset="0"/>
              <a:cs typeface="Arial" panose="020B0604020202020204" pitchFamily="34" charset="0"/>
            </a:endParaRPr>
          </a:p>
        </p:txBody>
      </p:sp>
      <p:sp>
        <p:nvSpPr>
          <p:cNvPr id="80" name="文本框 79"/>
          <p:cNvSpPr txBox="1"/>
          <p:nvPr>
            <p:custDataLst>
              <p:tags r:id="rId15"/>
            </p:custDataLst>
          </p:nvPr>
        </p:nvSpPr>
        <p:spPr>
          <a:xfrm rot="16200000">
            <a:off x="5105400" y="4787265"/>
            <a:ext cx="2653665" cy="18923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-1.5          -1          -0.5             0           0.5</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81" name="文本框 80"/>
          <p:cNvSpPr txBox="1"/>
          <p:nvPr>
            <p:custDataLst>
              <p:tags r:id="rId16"/>
            </p:custDataLst>
          </p:nvPr>
        </p:nvSpPr>
        <p:spPr>
          <a:xfrm rot="16200000">
            <a:off x="5211445" y="4535805"/>
            <a:ext cx="1885315" cy="12954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score</a:t>
            </a:r>
            <a:endParaRPr lang="en-US" altLang="zh-CN" sz="1200" b="1">
              <a:solidFill>
                <a:schemeClr val="tx1"/>
              </a:solidFill>
              <a:latin typeface="Arial" panose="020B0604020202020204" pitchFamily="34" charset="0"/>
              <a:cs typeface="Arial" panose="020B0604020202020204" pitchFamily="34" charset="0"/>
            </a:endParaRPr>
          </a:p>
        </p:txBody>
      </p:sp>
      <p:sp>
        <p:nvSpPr>
          <p:cNvPr id="82" name="文本框 81"/>
          <p:cNvSpPr txBox="1"/>
          <p:nvPr>
            <p:custDataLst>
              <p:tags r:id="rId17"/>
            </p:custDataLst>
          </p:nvPr>
        </p:nvSpPr>
        <p:spPr>
          <a:xfrm>
            <a:off x="7288530" y="3777615"/>
            <a:ext cx="950595" cy="143510"/>
          </a:xfrm>
          <a:prstGeom prst="rect">
            <a:avLst/>
          </a:prstGeom>
          <a:noFill/>
        </p:spPr>
        <p:txBody>
          <a:bodyPr wrap="square" rtlCol="0">
            <a:noAutofit/>
          </a:bodyPr>
          <a:lstStyle/>
          <a:p>
            <a:r>
              <a:rPr lang="en-US" altLang="zh-CN" sz="1200" b="1">
                <a:latin typeface="Arial" panose="020B0604020202020204" pitchFamily="34" charset="0"/>
                <a:cs typeface="Arial" panose="020B0604020202020204" pitchFamily="34" charset="0"/>
              </a:rPr>
              <a:t>p=3.8e-12</a:t>
            </a:r>
            <a:endParaRPr lang="en-US" altLang="zh-CN" sz="1200" b="1">
              <a:latin typeface="Arial" panose="020B0604020202020204" pitchFamily="34" charset="0"/>
              <a:cs typeface="Arial" panose="020B0604020202020204" pitchFamily="34" charset="0"/>
            </a:endParaRPr>
          </a:p>
        </p:txBody>
      </p:sp>
      <p:grpSp>
        <p:nvGrpSpPr>
          <p:cNvPr id="83" name="组合 82"/>
          <p:cNvGrpSpPr/>
          <p:nvPr/>
        </p:nvGrpSpPr>
        <p:grpSpPr>
          <a:xfrm>
            <a:off x="7098665" y="3994150"/>
            <a:ext cx="1139825" cy="76200"/>
            <a:chOff x="2230" y="6484"/>
            <a:chExt cx="1495" cy="96"/>
          </a:xfrm>
        </p:grpSpPr>
        <p:cxnSp>
          <p:nvCxnSpPr>
            <p:cNvPr id="84" name="直接连接符 83"/>
            <p:cNvCxnSpPr/>
            <p:nvPr>
              <p:custDataLst>
                <p:tags r:id="rId18"/>
              </p:custDataLst>
            </p:nvPr>
          </p:nvCxnSpPr>
          <p:spPr>
            <a:xfrm>
              <a:off x="2230" y="6486"/>
              <a:ext cx="5" cy="9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6" name="直接连接符 85"/>
            <p:cNvCxnSpPr/>
            <p:nvPr>
              <p:custDataLst>
                <p:tags r:id="rId19"/>
              </p:custDataLst>
            </p:nvPr>
          </p:nvCxnSpPr>
          <p:spPr>
            <a:xfrm>
              <a:off x="3725" y="6484"/>
              <a:ext cx="1" cy="96"/>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cxnSp>
          <p:nvCxnSpPr>
            <p:cNvPr id="87" name="直接连接符 86"/>
            <p:cNvCxnSpPr/>
            <p:nvPr>
              <p:custDataLst>
                <p:tags r:id="rId20"/>
              </p:custDataLst>
            </p:nvPr>
          </p:nvCxnSpPr>
          <p:spPr>
            <a:xfrm flipV="1">
              <a:off x="2233" y="6484"/>
              <a:ext cx="1493" cy="4"/>
            </a:xfrm>
            <a:prstGeom prst="line">
              <a:avLst/>
            </a:prstGeom>
            <a:ln w="6350">
              <a:solidFill>
                <a:schemeClr val="tx1"/>
              </a:solidFill>
            </a:ln>
          </p:spPr>
          <p:style>
            <a:lnRef idx="2">
              <a:schemeClr val="accent1"/>
            </a:lnRef>
            <a:fillRef idx="0">
              <a:srgbClr val="FFFFFF"/>
            </a:fillRef>
            <a:effectRef idx="0">
              <a:srgbClr val="FFFFFF"/>
            </a:effectRef>
            <a:fontRef idx="minor">
              <a:schemeClr val="tx1"/>
            </a:fontRef>
          </p:style>
        </p:cxnSp>
      </p:grpSp>
      <p:sp>
        <p:nvSpPr>
          <p:cNvPr id="5" name="文本框 4"/>
          <p:cNvSpPr txBox="1"/>
          <p:nvPr>
            <p:custDataLst>
              <p:tags r:id="rId21"/>
            </p:custDataLst>
          </p:nvPr>
        </p:nvSpPr>
        <p:spPr>
          <a:xfrm>
            <a:off x="6830695" y="3279775"/>
            <a:ext cx="2124710" cy="275590"/>
          </a:xfrm>
          <a:prstGeom prst="rect">
            <a:avLst/>
          </a:prstGeom>
          <a:noFill/>
        </p:spPr>
        <p:txBody>
          <a:bodyPr wrap="square" rtlCol="0">
            <a:spAutoFit/>
          </a:bodyPr>
          <a:lstStyle/>
          <a:p>
            <a:r>
              <a:rPr lang="en-US" altLang="zh-CN" sz="1200" b="1">
                <a:latin typeface="Arial" panose="020B0604020202020204" pitchFamily="34" charset="0"/>
                <a:cs typeface="Arial" panose="020B0604020202020204" pitchFamily="34" charset="0"/>
                <a:sym typeface="+mn-ea"/>
              </a:rPr>
              <a:t>RNAPII_HS (all chroms)</a:t>
            </a:r>
            <a:endParaRPr lang="en-US" altLang="zh-CN" sz="1200" b="1">
              <a:solidFill>
                <a:schemeClr val="tx1"/>
              </a:solidFill>
              <a:latin typeface="Arial" panose="020B0604020202020204" pitchFamily="34" charset="0"/>
              <a:cs typeface="Arial" panose="020B0604020202020204" pitchFamily="34" charset="0"/>
              <a:sym typeface="+mn-ea"/>
            </a:endParaRPr>
          </a:p>
        </p:txBody>
      </p:sp>
      <p:grpSp>
        <p:nvGrpSpPr>
          <p:cNvPr id="8" name="组合 7"/>
          <p:cNvGrpSpPr/>
          <p:nvPr/>
        </p:nvGrpSpPr>
        <p:grpSpPr>
          <a:xfrm>
            <a:off x="3514725" y="843915"/>
            <a:ext cx="2575560" cy="2347595"/>
            <a:chOff x="6224" y="1447"/>
            <a:chExt cx="3560" cy="3320"/>
          </a:xfrm>
        </p:grpSpPr>
        <p:pic>
          <p:nvPicPr>
            <p:cNvPr id="11" name="图片 10" descr="ScatterPlot_with_correlation_of_IS_vector_CDS004D_CDS005D_AllChroms_pearson_0.83_spearman_0.85_withoutLabel"/>
            <p:cNvPicPr>
              <a:picLocks noChangeAspect="1"/>
            </p:cNvPicPr>
            <p:nvPr>
              <p:custDataLst>
                <p:tags r:id="rId22"/>
              </p:custDataLst>
            </p:nvPr>
          </p:nvPicPr>
          <p:blipFill>
            <a:blip r:embed="rId23"/>
            <a:stretch>
              <a:fillRect/>
            </a:stretch>
          </p:blipFill>
          <p:spPr>
            <a:xfrm>
              <a:off x="6224" y="1447"/>
              <a:ext cx="3560" cy="3321"/>
            </a:xfrm>
            <a:prstGeom prst="rect">
              <a:avLst/>
            </a:prstGeom>
          </p:spPr>
        </p:pic>
        <p:cxnSp>
          <p:nvCxnSpPr>
            <p:cNvPr id="20" name="直接连接符 19"/>
            <p:cNvCxnSpPr/>
            <p:nvPr>
              <p:custDataLst>
                <p:tags r:id="rId24"/>
              </p:custDataLst>
            </p:nvPr>
          </p:nvCxnSpPr>
          <p:spPr>
            <a:xfrm flipV="1">
              <a:off x="6621" y="1519"/>
              <a:ext cx="2673" cy="2873"/>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21" name="文本框 20"/>
          <p:cNvSpPr txBox="1"/>
          <p:nvPr/>
        </p:nvSpPr>
        <p:spPr>
          <a:xfrm rot="16200000">
            <a:off x="2260600" y="1779270"/>
            <a:ext cx="2420620" cy="19431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-1            0            1            2             3       </a:t>
            </a:r>
            <a:endParaRPr lang="en-US" altLang="zh-CN" sz="1000">
              <a:latin typeface="Arial" panose="020B0604020202020204" pitchFamily="34" charset="0"/>
              <a:cs typeface="Arial" panose="020B0604020202020204" pitchFamily="34" charset="0"/>
            </a:endParaRPr>
          </a:p>
        </p:txBody>
      </p:sp>
      <p:sp>
        <p:nvSpPr>
          <p:cNvPr id="22" name="文本框 21"/>
          <p:cNvSpPr txBox="1"/>
          <p:nvPr/>
        </p:nvSpPr>
        <p:spPr>
          <a:xfrm>
            <a:off x="3743960" y="1025525"/>
            <a:ext cx="1529715" cy="398780"/>
          </a:xfrm>
          <a:prstGeom prst="rect">
            <a:avLst/>
          </a:prstGeom>
          <a:noFill/>
        </p:spPr>
        <p:txBody>
          <a:bodyPr wrap="square" rtlCol="0" anchor="t">
            <a:spAutoFit/>
          </a:bodyPr>
          <a:lstStyle/>
          <a:p>
            <a:r>
              <a:rPr lang="en-US" altLang="zh-CN" sz="1000" b="1">
                <a:latin typeface="Arial" panose="020B0604020202020204" pitchFamily="34" charset="0"/>
                <a:cs typeface="Arial" panose="020B0604020202020204" pitchFamily="34" charset="0"/>
                <a:sym typeface="+mn-ea"/>
              </a:rPr>
              <a:t>Spearman’s R = 0.85</a:t>
            </a:r>
            <a:endParaRPr lang="en-US" altLang="zh-CN" sz="1000" b="1">
              <a:latin typeface="Arial" panose="020B0604020202020204" pitchFamily="34" charset="0"/>
              <a:cs typeface="Arial" panose="020B0604020202020204" pitchFamily="34" charset="0"/>
              <a:sym typeface="+mn-ea"/>
            </a:endParaRPr>
          </a:p>
          <a:p>
            <a:r>
              <a:rPr lang="en-US" altLang="zh-CN" sz="1000" b="1">
                <a:latin typeface="Arial" panose="020B0604020202020204" pitchFamily="34" charset="0"/>
                <a:cs typeface="Arial" panose="020B0604020202020204" pitchFamily="34" charset="0"/>
                <a:sym typeface="+mn-ea"/>
              </a:rPr>
              <a:t>K-S pvalue = 1.1e-105</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23" name="文本框 22"/>
          <p:cNvSpPr txBox="1"/>
          <p:nvPr>
            <p:custDataLst>
              <p:tags r:id="rId25"/>
            </p:custDataLst>
          </p:nvPr>
        </p:nvSpPr>
        <p:spPr>
          <a:xfrm>
            <a:off x="6595110" y="608330"/>
            <a:ext cx="2181225" cy="12954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Scatter plot of TAD score</a:t>
            </a:r>
            <a:endParaRPr lang="en-US" altLang="zh-CN" sz="1200" b="1">
              <a:solidFill>
                <a:schemeClr val="tx1"/>
              </a:solidFill>
              <a:latin typeface="Arial" panose="020B0604020202020204" pitchFamily="34" charset="0"/>
              <a:cs typeface="Arial" panose="020B0604020202020204" pitchFamily="34" charset="0"/>
            </a:endParaRPr>
          </a:p>
        </p:txBody>
      </p:sp>
      <p:sp>
        <p:nvSpPr>
          <p:cNvPr id="24" name="文本框 23"/>
          <p:cNvSpPr txBox="1"/>
          <p:nvPr>
            <p:custDataLst>
              <p:tags r:id="rId26"/>
            </p:custDataLst>
          </p:nvPr>
        </p:nvSpPr>
        <p:spPr>
          <a:xfrm>
            <a:off x="6727190" y="1148080"/>
            <a:ext cx="894715" cy="337185"/>
          </a:xfrm>
          <a:prstGeom prst="rect">
            <a:avLst/>
          </a:prstGeom>
          <a:noFill/>
        </p:spPr>
        <p:txBody>
          <a:bodyPr wrap="square" rtlCol="0" anchor="t">
            <a:spAutoFit/>
          </a:bodyPr>
          <a:lstStyle/>
          <a:p>
            <a:r>
              <a:rPr lang="en-US" altLang="zh-CN" sz="800">
                <a:latin typeface="Arial" panose="020B0604020202020204" pitchFamily="34" charset="0"/>
                <a:cs typeface="Arial" panose="020B0604020202020204" pitchFamily="34" charset="0"/>
                <a:sym typeface="+mn-ea"/>
              </a:rPr>
              <a:t>Spearman’s</a:t>
            </a:r>
            <a:endParaRPr lang="en-US" altLang="zh-CN" sz="800">
              <a:latin typeface="Arial" panose="020B0604020202020204" pitchFamily="34" charset="0"/>
              <a:cs typeface="Arial" panose="020B0604020202020204" pitchFamily="34" charset="0"/>
              <a:sym typeface="+mn-ea"/>
            </a:endParaRPr>
          </a:p>
          <a:p>
            <a:r>
              <a:rPr lang="en-US" altLang="zh-CN" sz="800">
                <a:latin typeface="Arial" panose="020B0604020202020204" pitchFamily="34" charset="0"/>
                <a:cs typeface="Arial" panose="020B0604020202020204" pitchFamily="34" charset="0"/>
                <a:sym typeface="+mn-ea"/>
              </a:rPr>
              <a:t>R = 0.85 </a:t>
            </a:r>
            <a:endParaRPr lang="en-US" altLang="zh-CN" sz="800">
              <a:latin typeface="Arial" panose="020B0604020202020204" pitchFamily="34" charset="0"/>
              <a:cs typeface="Arial" panose="020B0604020202020204" pitchFamily="34" charset="0"/>
              <a:sym typeface="+mn-ea"/>
            </a:endParaRPr>
          </a:p>
        </p:txBody>
      </p:sp>
      <p:pic>
        <p:nvPicPr>
          <p:cNvPr id="29" name="图片 28" descr="ScatterPlot_with_correlation_of_IS_vector_CDS007D_CDS008D_AllChroms_pearson_0.86_spearman_0.86_withoutLabel"/>
          <p:cNvPicPr>
            <a:picLocks noChangeAspect="1"/>
          </p:cNvPicPr>
          <p:nvPr>
            <p:custDataLst>
              <p:tags r:id="rId27"/>
            </p:custDataLst>
          </p:nvPr>
        </p:nvPicPr>
        <p:blipFill>
          <a:blip r:embed="rId28"/>
          <a:stretch>
            <a:fillRect/>
          </a:stretch>
        </p:blipFill>
        <p:spPr>
          <a:xfrm>
            <a:off x="6482715" y="843280"/>
            <a:ext cx="2517140" cy="2348865"/>
          </a:xfrm>
          <a:prstGeom prst="rect">
            <a:avLst/>
          </a:prstGeom>
        </p:spPr>
      </p:pic>
      <p:sp>
        <p:nvSpPr>
          <p:cNvPr id="36" name="文本框 35"/>
          <p:cNvSpPr txBox="1"/>
          <p:nvPr/>
        </p:nvSpPr>
        <p:spPr>
          <a:xfrm rot="16200000">
            <a:off x="2298065" y="1821815"/>
            <a:ext cx="2018030" cy="275590"/>
          </a:xfrm>
          <a:prstGeom prst="rect">
            <a:avLst/>
          </a:prstGeom>
          <a:noFill/>
        </p:spPr>
        <p:txBody>
          <a:bodyPr wrap="square" rtlCol="0">
            <a:spAutoFit/>
          </a:bodyPr>
          <a:lstStyle/>
          <a:p>
            <a:r>
              <a:rPr lang="en-US" altLang="zh-CN" sz="1200" b="1">
                <a:solidFill>
                  <a:schemeClr val="tx1"/>
                </a:solidFill>
                <a:latin typeface="Arial" panose="020B0604020202020204" pitchFamily="34" charset="0"/>
                <a:cs typeface="Arial" panose="020B0604020202020204" pitchFamily="34" charset="0"/>
              </a:rPr>
              <a:t>H3K27ac_WT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46" name="文本框 45"/>
          <p:cNvSpPr txBox="1"/>
          <p:nvPr/>
        </p:nvSpPr>
        <p:spPr>
          <a:xfrm>
            <a:off x="3628390" y="3112770"/>
            <a:ext cx="2357120" cy="19431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 -1           0           1            2           3       </a:t>
            </a:r>
            <a:endParaRPr lang="en-US" altLang="zh-CN" sz="1000">
              <a:latin typeface="Arial" panose="020B0604020202020204" pitchFamily="34" charset="0"/>
              <a:cs typeface="Arial" panose="020B0604020202020204" pitchFamily="34" charset="0"/>
            </a:endParaRPr>
          </a:p>
        </p:txBody>
      </p:sp>
      <p:grpSp>
        <p:nvGrpSpPr>
          <p:cNvPr id="48" name="组合 47"/>
          <p:cNvGrpSpPr/>
          <p:nvPr/>
        </p:nvGrpSpPr>
        <p:grpSpPr>
          <a:xfrm>
            <a:off x="394335" y="876935"/>
            <a:ext cx="2768600" cy="2315210"/>
            <a:chOff x="1568" y="1429"/>
            <a:chExt cx="3542" cy="3304"/>
          </a:xfrm>
        </p:grpSpPr>
        <p:pic>
          <p:nvPicPr>
            <p:cNvPr id="49" name="图片 48" descr="ScatterPlot_with_correlation_of_IS_vector_CDS001D_CDS002D_AllChroms_pearson_0.89_spearman_0.9_withoutLabel"/>
            <p:cNvPicPr>
              <a:picLocks noChangeAspect="1"/>
            </p:cNvPicPr>
            <p:nvPr>
              <p:custDataLst>
                <p:tags r:id="rId29"/>
              </p:custDataLst>
            </p:nvPr>
          </p:nvPicPr>
          <p:blipFill>
            <a:blip r:embed="rId30"/>
            <a:stretch>
              <a:fillRect/>
            </a:stretch>
          </p:blipFill>
          <p:spPr>
            <a:xfrm>
              <a:off x="1568" y="1429"/>
              <a:ext cx="3542" cy="3304"/>
            </a:xfrm>
            <a:prstGeom prst="rect">
              <a:avLst/>
            </a:prstGeom>
          </p:spPr>
        </p:pic>
        <p:cxnSp>
          <p:nvCxnSpPr>
            <p:cNvPr id="50" name="直接连接符 49"/>
            <p:cNvCxnSpPr/>
            <p:nvPr>
              <p:custDataLst>
                <p:tags r:id="rId31"/>
              </p:custDataLst>
            </p:nvPr>
          </p:nvCxnSpPr>
          <p:spPr>
            <a:xfrm flipV="1">
              <a:off x="2087" y="2210"/>
              <a:ext cx="2573" cy="1956"/>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grpSp>
      <p:sp>
        <p:nvSpPr>
          <p:cNvPr id="51" name="文本框 50"/>
          <p:cNvSpPr txBox="1"/>
          <p:nvPr/>
        </p:nvSpPr>
        <p:spPr>
          <a:xfrm>
            <a:off x="630555" y="3100705"/>
            <a:ext cx="2475865" cy="19431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-1             0            1            2           3       </a:t>
            </a:r>
            <a:endParaRPr lang="en-US" altLang="zh-CN" sz="1000">
              <a:latin typeface="Arial" panose="020B0604020202020204" pitchFamily="34" charset="0"/>
              <a:cs typeface="Arial" panose="020B0604020202020204" pitchFamily="34" charset="0"/>
            </a:endParaRPr>
          </a:p>
        </p:txBody>
      </p:sp>
      <p:sp>
        <p:nvSpPr>
          <p:cNvPr id="52" name="文本框 51"/>
          <p:cNvSpPr txBox="1"/>
          <p:nvPr/>
        </p:nvSpPr>
        <p:spPr>
          <a:xfrm rot="16200000">
            <a:off x="-675005" y="1857375"/>
            <a:ext cx="2027555" cy="19431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-1        0       1       2       3       </a:t>
            </a:r>
            <a:endParaRPr lang="en-US" altLang="zh-CN" sz="1000">
              <a:latin typeface="Arial" panose="020B0604020202020204" pitchFamily="34" charset="0"/>
              <a:cs typeface="Arial" panose="020B0604020202020204" pitchFamily="34" charset="0"/>
            </a:endParaRPr>
          </a:p>
        </p:txBody>
      </p:sp>
      <p:sp>
        <p:nvSpPr>
          <p:cNvPr id="54" name="文本框 53"/>
          <p:cNvSpPr txBox="1"/>
          <p:nvPr>
            <p:custDataLst>
              <p:tags r:id="rId32"/>
            </p:custDataLst>
          </p:nvPr>
        </p:nvSpPr>
        <p:spPr>
          <a:xfrm>
            <a:off x="6630035" y="1024890"/>
            <a:ext cx="1597025" cy="398780"/>
          </a:xfrm>
          <a:prstGeom prst="rect">
            <a:avLst/>
          </a:prstGeom>
          <a:noFill/>
        </p:spPr>
        <p:txBody>
          <a:bodyPr wrap="square" rtlCol="0" anchor="t">
            <a:spAutoFit/>
          </a:bodyPr>
          <a:lstStyle/>
          <a:p>
            <a:r>
              <a:rPr lang="en-US" altLang="zh-CN" sz="1000" b="1">
                <a:latin typeface="Arial" panose="020B0604020202020204" pitchFamily="34" charset="0"/>
                <a:cs typeface="Arial" panose="020B0604020202020204" pitchFamily="34" charset="0"/>
                <a:sym typeface="+mn-ea"/>
              </a:rPr>
              <a:t>Spearman’s R = 0.86</a:t>
            </a:r>
            <a:endParaRPr lang="en-US" altLang="zh-CN" sz="1000" b="1">
              <a:latin typeface="Arial" panose="020B0604020202020204" pitchFamily="34" charset="0"/>
              <a:cs typeface="Arial" panose="020B0604020202020204" pitchFamily="34" charset="0"/>
              <a:sym typeface="+mn-ea"/>
            </a:endParaRPr>
          </a:p>
          <a:p>
            <a:r>
              <a:rPr lang="en-US" altLang="zh-CN" sz="1000" b="1">
                <a:latin typeface="Arial" panose="020B0604020202020204" pitchFamily="34" charset="0"/>
                <a:cs typeface="Arial" panose="020B0604020202020204" pitchFamily="34" charset="0"/>
                <a:sym typeface="+mn-ea"/>
              </a:rPr>
              <a:t>K-S pvalue = 6.3e-81</a:t>
            </a:r>
            <a:r>
              <a:rPr lang="en-US" altLang="zh-CN" sz="800">
                <a:latin typeface="Arial" panose="020B0604020202020204" pitchFamily="34" charset="0"/>
                <a:cs typeface="Arial" panose="020B0604020202020204" pitchFamily="34" charset="0"/>
                <a:sym typeface="+mn-ea"/>
              </a:rPr>
              <a:t> </a:t>
            </a:r>
            <a:endParaRPr lang="en-US" altLang="zh-CN" sz="800">
              <a:latin typeface="Arial" panose="020B0604020202020204" pitchFamily="34" charset="0"/>
              <a:cs typeface="Arial" panose="020B0604020202020204" pitchFamily="34" charset="0"/>
              <a:sym typeface="+mn-ea"/>
            </a:endParaRPr>
          </a:p>
        </p:txBody>
      </p:sp>
      <p:cxnSp>
        <p:nvCxnSpPr>
          <p:cNvPr id="56" name="直接连接符 55"/>
          <p:cNvCxnSpPr/>
          <p:nvPr/>
        </p:nvCxnSpPr>
        <p:spPr>
          <a:xfrm flipV="1">
            <a:off x="6716395" y="906780"/>
            <a:ext cx="1926590" cy="210439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69" name="文本框 68"/>
          <p:cNvSpPr txBox="1"/>
          <p:nvPr>
            <p:custDataLst>
              <p:tags r:id="rId33"/>
            </p:custDataLst>
          </p:nvPr>
        </p:nvSpPr>
        <p:spPr>
          <a:xfrm rot="16200000">
            <a:off x="5212080" y="1805305"/>
            <a:ext cx="2420620" cy="19431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-1            0            1            2             3       </a:t>
            </a:r>
            <a:endParaRPr lang="en-US" altLang="zh-CN" sz="1000">
              <a:latin typeface="Arial" panose="020B0604020202020204" pitchFamily="34" charset="0"/>
              <a:cs typeface="Arial" panose="020B0604020202020204" pitchFamily="34" charset="0"/>
            </a:endParaRPr>
          </a:p>
        </p:txBody>
      </p:sp>
      <p:sp>
        <p:nvSpPr>
          <p:cNvPr id="70" name="文本框 69"/>
          <p:cNvSpPr txBox="1"/>
          <p:nvPr/>
        </p:nvSpPr>
        <p:spPr>
          <a:xfrm>
            <a:off x="630555" y="1086485"/>
            <a:ext cx="1529715" cy="398780"/>
          </a:xfrm>
          <a:prstGeom prst="rect">
            <a:avLst/>
          </a:prstGeom>
          <a:noFill/>
        </p:spPr>
        <p:txBody>
          <a:bodyPr wrap="square" rtlCol="0" anchor="t">
            <a:spAutoFit/>
          </a:bodyPr>
          <a:lstStyle/>
          <a:p>
            <a:r>
              <a:rPr lang="en-US" altLang="zh-CN" sz="1000" b="1">
                <a:latin typeface="Arial" panose="020B0604020202020204" pitchFamily="34" charset="0"/>
                <a:cs typeface="Arial" panose="020B0604020202020204" pitchFamily="34" charset="0"/>
                <a:sym typeface="+mn-ea"/>
              </a:rPr>
              <a:t>Spearman’s R = 0.90</a:t>
            </a:r>
            <a:endParaRPr lang="en-US" altLang="zh-CN" sz="1000" b="1">
              <a:latin typeface="Arial" panose="020B0604020202020204" pitchFamily="34" charset="0"/>
              <a:cs typeface="Arial" panose="020B0604020202020204" pitchFamily="34" charset="0"/>
              <a:sym typeface="+mn-ea"/>
            </a:endParaRPr>
          </a:p>
          <a:p>
            <a:r>
              <a:rPr lang="en-US" altLang="zh-CN" sz="1000" b="1">
                <a:latin typeface="Arial" panose="020B0604020202020204" pitchFamily="34" charset="0"/>
                <a:cs typeface="Arial" panose="020B0604020202020204" pitchFamily="34" charset="0"/>
                <a:sym typeface="+mn-ea"/>
              </a:rPr>
              <a:t>K-S pvalue = 7.3e-32</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1" name="文本框 70"/>
          <p:cNvSpPr txBox="1"/>
          <p:nvPr>
            <p:custDataLst>
              <p:tags r:id="rId34"/>
            </p:custDataLst>
          </p:nvPr>
        </p:nvSpPr>
        <p:spPr>
          <a:xfrm>
            <a:off x="8999855" y="3863340"/>
            <a:ext cx="3190240" cy="1076325"/>
          </a:xfrm>
          <a:prstGeom prst="rect">
            <a:avLst/>
          </a:prstGeom>
          <a:noFill/>
        </p:spPr>
        <p:txBody>
          <a:bodyPr wrap="square" rtlCol="0">
            <a:spAutoFit/>
          </a:bodyPr>
          <a:lstStyle/>
          <a:p>
            <a:r>
              <a:rPr lang="en-US" altLang="zh-CN" sz="1600" b="1">
                <a:latin typeface="Calibri" panose="020F0502020204030204" charset="0"/>
                <a:cs typeface="Calibri" panose="020F0502020204030204" charset="0"/>
              </a:rPr>
              <a:t>TAD boundaries are weaker after heat shock in all 3 factors: H3K27me3, H3K27ac, and </a:t>
            </a:r>
            <a:r>
              <a:rPr lang="en-US" altLang="zh-CN" sz="1600" b="1">
                <a:latin typeface="Calibri" panose="020F0502020204030204" charset="0"/>
                <a:cs typeface="Calibri" panose="020F0502020204030204" charset="0"/>
                <a:sym typeface="+mn-ea"/>
              </a:rPr>
              <a:t>RNAPII</a:t>
            </a:r>
            <a:r>
              <a:rPr lang="en-US" altLang="zh-CN" sz="1600" b="1">
                <a:latin typeface="Calibri" panose="020F0502020204030204" charset="0"/>
                <a:cs typeface="Calibri" panose="020F0502020204030204" charset="0"/>
              </a:rPr>
              <a:t>  </a:t>
            </a:r>
            <a:r>
              <a:rPr lang="en-US" altLang="zh-CN" sz="1600" b="1">
                <a:latin typeface="Calibri" panose="020F0502020204030204" charset="0"/>
                <a:cs typeface="Calibri" panose="020F0502020204030204" charset="0"/>
                <a:sym typeface="+mn-ea"/>
              </a:rPr>
              <a:t>(Mann-Whitney U test)</a:t>
            </a:r>
            <a:r>
              <a:rPr lang="en-US" altLang="zh-CN" sz="1600" b="1">
                <a:latin typeface="Calibri" panose="020F0502020204030204" charset="0"/>
                <a:cs typeface="Calibri" panose="020F0502020204030204" charset="0"/>
              </a:rPr>
              <a:t>.</a:t>
            </a:r>
            <a:endParaRPr lang="en-US" altLang="zh-CN" sz="1600">
              <a:solidFill>
                <a:srgbClr val="0070C0"/>
              </a:solidFill>
              <a:latin typeface="Calibri" panose="020F0502020204030204" charset="0"/>
              <a:cs typeface="Calibri" panose="020F0502020204030204" charset="0"/>
            </a:endParaRPr>
          </a:p>
        </p:txBody>
      </p:sp>
      <p:sp>
        <p:nvSpPr>
          <p:cNvPr id="74" name="灯片编号占位符 7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 name="文本框 2"/>
          <p:cNvSpPr txBox="1"/>
          <p:nvPr>
            <p:custDataLst>
              <p:tags r:id="rId35"/>
            </p:custDataLst>
          </p:nvPr>
        </p:nvSpPr>
        <p:spPr>
          <a:xfrm rot="16200000">
            <a:off x="5280660" y="1739900"/>
            <a:ext cx="1966595" cy="275590"/>
          </a:xfrm>
          <a:prstGeom prst="rect">
            <a:avLst/>
          </a:prstGeom>
          <a:noFill/>
        </p:spPr>
        <p:txBody>
          <a:bodyPr wrap="square" rtlCol="0">
            <a:spAutoFit/>
          </a:bodyPr>
          <a:p>
            <a:r>
              <a:rPr lang="en-US" altLang="zh-CN" sz="1200" b="1">
                <a:latin typeface="Arial" panose="020B0604020202020204" pitchFamily="34" charset="0"/>
                <a:cs typeface="Arial" panose="020B0604020202020204" pitchFamily="34" charset="0"/>
                <a:sym typeface="+mn-ea"/>
              </a:rPr>
              <a:t>RNAPII_WT</a:t>
            </a:r>
            <a:r>
              <a:rPr lang="en-US" altLang="zh-CN" sz="1200" b="1">
                <a:solidFill>
                  <a:schemeClr val="tx1"/>
                </a:solidFill>
                <a:latin typeface="Arial" panose="020B0604020202020204" pitchFamily="34" charset="0"/>
                <a:cs typeface="Arial" panose="020B0604020202020204" pitchFamily="34" charset="0"/>
              </a:rPr>
              <a:t> (all chroms)</a:t>
            </a:r>
            <a:endParaRPr lang="en-US" altLang="zh-CN" sz="1200" b="1">
              <a:solidFill>
                <a:schemeClr val="tx1"/>
              </a:solidFill>
              <a:latin typeface="Arial" panose="020B0604020202020204" pitchFamily="34" charset="0"/>
              <a:cs typeface="Arial" panose="020B0604020202020204" pitchFamily="34" charset="0"/>
            </a:endParaRPr>
          </a:p>
        </p:txBody>
      </p:sp>
      <p:sp>
        <p:nvSpPr>
          <p:cNvPr id="6" name="文本框 5"/>
          <p:cNvSpPr txBox="1"/>
          <p:nvPr>
            <p:custDataLst>
              <p:tags r:id="rId36"/>
            </p:custDataLst>
          </p:nvPr>
        </p:nvSpPr>
        <p:spPr>
          <a:xfrm>
            <a:off x="6595110" y="3112770"/>
            <a:ext cx="2318385" cy="194310"/>
          </a:xfrm>
          <a:prstGeom prst="rect">
            <a:avLst/>
          </a:prstGeom>
          <a:noFill/>
        </p:spPr>
        <p:txBody>
          <a:bodyPr wrap="square" rtlCol="0">
            <a:noAutofit/>
          </a:bodyPr>
          <a:p>
            <a:r>
              <a:rPr lang="en-US" altLang="zh-CN" sz="1000">
                <a:latin typeface="Arial" panose="020B0604020202020204" pitchFamily="34" charset="0"/>
                <a:cs typeface="Arial" panose="020B0604020202020204" pitchFamily="34" charset="0"/>
              </a:rPr>
              <a:t>-1          0            1            2            3       </a:t>
            </a:r>
            <a:endParaRPr lang="en-US" altLang="zh-CN" sz="10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linds(horizontal)">
                                      <p:cBhvr>
                                        <p:cTn id="10" dur="500"/>
                                        <p:tgtEl>
                                          <p:spTgt spid="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blinds(horizontal)">
                                      <p:cBhvr>
                                        <p:cTn id="13" dur="500"/>
                                        <p:tgtEl>
                                          <p:spTgt spid="9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3"/>
                                        </p:tgtEl>
                                        <p:attrNameLst>
                                          <p:attrName>style.visibility</p:attrName>
                                        </p:attrNameLst>
                                      </p:cBhvr>
                                      <p:to>
                                        <p:strVal val="visible"/>
                                      </p:to>
                                    </p:set>
                                    <p:animEffect transition="in" filter="blinds(horizontal)">
                                      <p:cBhvr>
                                        <p:cTn id="16" dur="500"/>
                                        <p:tgtEl>
                                          <p:spTgt spid="9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blinds(horizontal)">
                                      <p:cBhvr>
                                        <p:cTn id="19" dur="500"/>
                                        <p:tgtEl>
                                          <p:spTgt spid="9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blinds(horizontal)">
                                      <p:cBhvr>
                                        <p:cTn id="22" dur="500"/>
                                        <p:tgtEl>
                                          <p:spTgt spid="9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blinds(horizontal)">
                                      <p:cBhvr>
                                        <p:cTn id="43" dur="500"/>
                                        <p:tgtEl>
                                          <p:spTgt spid="38"/>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blinds(horizontal)">
                                      <p:cBhvr>
                                        <p:cTn id="46" dur="500"/>
                                        <p:tgtEl>
                                          <p:spTgt spid="45"/>
                                        </p:tgtEl>
                                      </p:cBhvr>
                                    </p:animEffect>
                                  </p:childTnLst>
                                </p:cTn>
                              </p:par>
                              <p:par>
                                <p:cTn id="47" presetID="3" presetClass="entr" presetSubtype="1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blinds(horizontal)">
                                      <p:cBhvr>
                                        <p:cTn id="49" dur="500"/>
                                        <p:tgtEl>
                                          <p:spTgt spid="57"/>
                                        </p:tgtEl>
                                      </p:cBhvr>
                                    </p:animEffect>
                                  </p:childTnLst>
                                </p:cTn>
                              </p:par>
                              <p:par>
                                <p:cTn id="50" presetID="3" presetClass="entr" presetSubtype="1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blinds(horizontal)">
                                      <p:cBhvr>
                                        <p:cTn id="52" dur="500"/>
                                        <p:tgtEl>
                                          <p:spTgt spid="5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blinds(horizontal)">
                                      <p:cBhvr>
                                        <p:cTn id="55" dur="500"/>
                                        <p:tgtEl>
                                          <p:spTgt spid="59"/>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blinds(horizontal)">
                                      <p:cBhvr>
                                        <p:cTn id="58" dur="500"/>
                                        <p:tgtEl>
                                          <p:spTgt spid="60"/>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blinds(horizontal)">
                                      <p:cBhvr>
                                        <p:cTn id="61" dur="500"/>
                                        <p:tgtEl>
                                          <p:spTgt spid="6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blinds(horizontal)">
                                      <p:cBhvr>
                                        <p:cTn id="64" dur="500"/>
                                        <p:tgtEl>
                                          <p:spTgt spid="62"/>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blinds(horizontal)">
                                      <p:cBhvr>
                                        <p:cTn id="67" dur="500"/>
                                        <p:tgtEl>
                                          <p:spTgt spid="63"/>
                                        </p:tgtEl>
                                      </p:cBhvr>
                                    </p:animEffect>
                                  </p:childTnLst>
                                </p:cTn>
                              </p:par>
                              <p:par>
                                <p:cTn id="68" presetID="3" presetClass="entr" presetSubtype="10"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blinds(horizontal)">
                                      <p:cBhvr>
                                        <p:cTn id="70" dur="500"/>
                                        <p:tgtEl>
                                          <p:spTgt spid="64"/>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blinds(horizontal)">
                                      <p:cBhvr>
                                        <p:cTn id="73" dur="500"/>
                                        <p:tgtEl>
                                          <p:spTgt spid="21"/>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blinds(horizontal)">
                                      <p:cBhvr>
                                        <p:cTn id="76" dur="500"/>
                                        <p:tgtEl>
                                          <p:spTgt spid="22"/>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blinds(horizontal)">
                                      <p:cBhvr>
                                        <p:cTn id="79" dur="500"/>
                                        <p:tgtEl>
                                          <p:spTgt spid="36"/>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blinds(horizontal)">
                                      <p:cBhvr>
                                        <p:cTn id="82" dur="500"/>
                                        <p:tgtEl>
                                          <p:spTgt spid="46"/>
                                        </p:tgtEl>
                                      </p:cBhvr>
                                    </p:animEffect>
                                  </p:childTnLst>
                                </p:cTn>
                              </p:par>
                              <p:par>
                                <p:cTn id="83" presetID="3" presetClass="entr" presetSubtype="1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blinds(horizontal)">
                                      <p:cBhvr>
                                        <p:cTn id="85" dur="500"/>
                                        <p:tgtEl>
                                          <p:spTgt spid="48"/>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blinds(horizontal)">
                                      <p:cBhvr>
                                        <p:cTn id="88" dur="500"/>
                                        <p:tgtEl>
                                          <p:spTgt spid="51"/>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blinds(horizontal)">
                                      <p:cBhvr>
                                        <p:cTn id="91" dur="500"/>
                                        <p:tgtEl>
                                          <p:spTgt spid="52"/>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blinds(horizontal)">
                                      <p:cBhvr>
                                        <p:cTn id="94" dur="500"/>
                                        <p:tgtEl>
                                          <p:spTgt spid="70"/>
                                        </p:tgtEl>
                                      </p:cBhvr>
                                    </p:animEffect>
                                  </p:childTnLst>
                                </p:cTn>
                              </p:par>
                              <p:par>
                                <p:cTn id="95" presetID="3" presetClass="entr" presetSubtype="10" fill="hold"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blinds(horizontal)">
                                      <p:cBhvr>
                                        <p:cTn id="9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P spid="92" grpId="0"/>
      <p:bldP spid="93" grpId="0"/>
      <p:bldP spid="94" grpId="0"/>
      <p:bldP spid="96" grpId="0"/>
      <p:bldP spid="9" grpId="0"/>
      <p:bldP spid="10" grpId="0"/>
      <p:bldP spid="16" grpId="0"/>
      <p:bldP spid="19" grpId="0"/>
      <p:bldP spid="30" grpId="0"/>
      <p:bldP spid="38" grpId="0"/>
      <p:bldP spid="45" grpId="0"/>
      <p:bldP spid="59" grpId="0"/>
      <p:bldP spid="60" grpId="0"/>
      <p:bldP spid="61" grpId="0"/>
      <p:bldP spid="62" grpId="0"/>
      <p:bldP spid="63" grpId="0"/>
      <p:bldP spid="21" grpId="0"/>
      <p:bldP spid="22" grpId="0"/>
      <p:bldP spid="36" grpId="0"/>
      <p:bldP spid="46" grpId="0"/>
      <p:bldP spid="51" grpId="0"/>
      <p:bldP spid="52" grpId="0"/>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41815" y="2580640"/>
            <a:ext cx="2729027" cy="584775"/>
          </a:xfrm>
          <a:prstGeom prst="rect">
            <a:avLst/>
          </a:prstGeom>
          <a:noFill/>
        </p:spPr>
        <p:txBody>
          <a:bodyPr wrap="square" rtlCol="0">
            <a:spAutoFit/>
          </a:bodyPr>
          <a:lstStyle/>
          <a:p>
            <a:pPr algn="ctr"/>
            <a:r>
              <a:rPr lang="en-US" altLang="zh-CN" sz="3200" b="1" dirty="0">
                <a:latin typeface="+mj-ea"/>
                <a:ea typeface="+mj-ea"/>
                <a:cs typeface="+mj-lt"/>
              </a:rPr>
              <a:t>Background</a:t>
            </a:r>
            <a:endParaRPr lang="en-US" altLang="zh-CN" sz="3200" b="1" dirty="0">
              <a:latin typeface="+mj-ea"/>
              <a:ea typeface="+mj-ea"/>
              <a:cs typeface="+mj-lt"/>
            </a:endParaRPr>
          </a:p>
        </p:txBody>
      </p:sp>
      <p:sp>
        <p:nvSpPr>
          <p:cNvPr id="3" name="文本框 2"/>
          <p:cNvSpPr txBox="1"/>
          <p:nvPr/>
        </p:nvSpPr>
        <p:spPr>
          <a:xfrm>
            <a:off x="3502255" y="3524250"/>
            <a:ext cx="5943300" cy="707886"/>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mj-ea"/>
                <a:ea typeface="+mj-ea"/>
              </a:rPr>
              <a:t>Brief introduction to </a:t>
            </a:r>
            <a:r>
              <a:rPr lang="en-US" altLang="zh-CN" sz="2000" dirty="0">
                <a:solidFill>
                  <a:schemeClr val="tx1"/>
                </a:solidFill>
                <a:latin typeface="+mj-ea"/>
                <a:ea typeface="+mj-ea"/>
              </a:rPr>
              <a:t>3D genomics</a:t>
            </a:r>
            <a:endParaRPr lang="en-US" altLang="zh-CN" sz="2000" dirty="0">
              <a:latin typeface="+mj-ea"/>
              <a:ea typeface="+mj-ea"/>
            </a:endParaRPr>
          </a:p>
          <a:p>
            <a:pPr marL="285750" indent="-285750">
              <a:buFont typeface="Arial" panose="020B0604020202020204" pitchFamily="34" charset="0"/>
              <a:buChar char="•"/>
            </a:pPr>
            <a:r>
              <a:rPr lang="en-US" altLang="zh-CN" sz="2000" dirty="0">
                <a:latin typeface="+mj-ea"/>
                <a:ea typeface="+mj-ea"/>
              </a:rPr>
              <a:t>Commonly used </a:t>
            </a:r>
            <a:r>
              <a:rPr lang="en-US" altLang="zh-CN" sz="2000" dirty="0">
                <a:solidFill>
                  <a:schemeClr val="tx1"/>
                </a:solidFill>
                <a:latin typeface="+mj-ea"/>
                <a:ea typeface="+mj-ea"/>
              </a:rPr>
              <a:t>techniques</a:t>
            </a:r>
            <a:r>
              <a:rPr lang="en-US" altLang="zh-CN" sz="2000" dirty="0">
                <a:latin typeface="+mj-ea"/>
                <a:ea typeface="+mj-ea"/>
              </a:rPr>
              <a:t> in 3D genomics</a:t>
            </a:r>
            <a:endParaRPr lang="en-US" altLang="zh-CN" sz="2000" dirty="0">
              <a:latin typeface="+mj-ea"/>
              <a:ea typeface="+mj-ea"/>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descr="CDS001D_combined_CDS002D_combined_CDS004D_combined_CDS005D_combined_10000_targetChroms_normalize0_1_correctionKR_maxdepth1M_withoutLabels"/>
          <p:cNvPicPr>
            <a:picLocks noChangeAspect="1"/>
          </p:cNvPicPr>
          <p:nvPr/>
        </p:nvPicPr>
        <p:blipFill>
          <a:blip r:embed="rId1"/>
          <a:stretch>
            <a:fillRect/>
          </a:stretch>
        </p:blipFill>
        <p:spPr>
          <a:xfrm>
            <a:off x="4305935" y="632460"/>
            <a:ext cx="2816225" cy="2816225"/>
          </a:xfrm>
          <a:prstGeom prst="rect">
            <a:avLst/>
          </a:prstGeom>
        </p:spPr>
      </p:pic>
      <p:cxnSp>
        <p:nvCxnSpPr>
          <p:cNvPr id="64" name="直接连接符 63"/>
          <p:cNvCxnSpPr/>
          <p:nvPr/>
        </p:nvCxnSpPr>
        <p:spPr>
          <a:xfrm>
            <a:off x="5552440" y="855980"/>
            <a:ext cx="186690" cy="0"/>
          </a:xfrm>
          <a:prstGeom prst="line">
            <a:avLst/>
          </a:prstGeom>
          <a:ln>
            <a:solidFill>
              <a:srgbClr val="4D7731"/>
            </a:solidFill>
          </a:ln>
        </p:spPr>
        <p:style>
          <a:lnRef idx="2">
            <a:schemeClr val="accent1"/>
          </a:lnRef>
          <a:fillRef idx="0">
            <a:srgbClr val="FFFFFF"/>
          </a:fillRef>
          <a:effectRef idx="0">
            <a:srgbClr val="FFFFFF"/>
          </a:effectRef>
          <a:fontRef idx="minor">
            <a:schemeClr val="tx1"/>
          </a:fontRef>
        </p:style>
      </p:cxnSp>
      <p:cxnSp>
        <p:nvCxnSpPr>
          <p:cNvPr id="65" name="直接连接符 64"/>
          <p:cNvCxnSpPr/>
          <p:nvPr/>
        </p:nvCxnSpPr>
        <p:spPr>
          <a:xfrm>
            <a:off x="5552440" y="999490"/>
            <a:ext cx="186690" cy="0"/>
          </a:xfrm>
          <a:prstGeom prst="line">
            <a:avLst/>
          </a:prstGeom>
          <a:ln>
            <a:solidFill>
              <a:srgbClr val="B1B872"/>
            </a:solidFill>
          </a:ln>
        </p:spPr>
        <p:style>
          <a:lnRef idx="2">
            <a:schemeClr val="accent1"/>
          </a:lnRef>
          <a:fillRef idx="0">
            <a:srgbClr val="FFFFFF"/>
          </a:fillRef>
          <a:effectRef idx="0">
            <a:srgbClr val="FFFFFF"/>
          </a:effectRef>
          <a:fontRef idx="minor">
            <a:schemeClr val="tx1"/>
          </a:fontRef>
        </p:style>
      </p:cxnSp>
      <p:sp>
        <p:nvSpPr>
          <p:cNvPr id="66" name="文本框 65"/>
          <p:cNvSpPr txBox="1"/>
          <p:nvPr/>
        </p:nvSpPr>
        <p:spPr>
          <a:xfrm>
            <a:off x="5680075" y="749935"/>
            <a:ext cx="1023620" cy="106680"/>
          </a:xfrm>
          <a:prstGeom prst="rect">
            <a:avLst/>
          </a:prstGeom>
          <a:noFill/>
        </p:spPr>
        <p:txBody>
          <a:bodyPr wrap="square" rtlCol="0">
            <a:noAutofit/>
          </a:bodyPr>
          <a:lstStyle/>
          <a:p>
            <a:r>
              <a:rPr lang="en-US" altLang="zh-CN" sz="1000" b="1">
                <a:solidFill>
                  <a:srgbClr val="4D7731"/>
                </a:solidFill>
                <a:latin typeface="Arial" panose="020B0604020202020204" pitchFamily="34" charset="0"/>
                <a:cs typeface="Arial" panose="020B0604020202020204" pitchFamily="34" charset="0"/>
              </a:rPr>
              <a:t>H3K27me3_WT</a:t>
            </a:r>
            <a:endParaRPr lang="en-US" altLang="zh-CN" sz="1000" b="1">
              <a:solidFill>
                <a:srgbClr val="4D7731"/>
              </a:solidFill>
              <a:latin typeface="Arial" panose="020B0604020202020204" pitchFamily="34" charset="0"/>
              <a:cs typeface="Arial" panose="020B0604020202020204" pitchFamily="34" charset="0"/>
            </a:endParaRPr>
          </a:p>
        </p:txBody>
      </p:sp>
      <p:sp>
        <p:nvSpPr>
          <p:cNvPr id="67" name="文本框 66"/>
          <p:cNvSpPr txBox="1"/>
          <p:nvPr/>
        </p:nvSpPr>
        <p:spPr>
          <a:xfrm>
            <a:off x="5680075" y="904240"/>
            <a:ext cx="1122680" cy="151765"/>
          </a:xfrm>
          <a:prstGeom prst="rect">
            <a:avLst/>
          </a:prstGeom>
          <a:noFill/>
        </p:spPr>
        <p:txBody>
          <a:bodyPr wrap="square" rtlCol="0">
            <a:noAutofit/>
          </a:bodyPr>
          <a:lstStyle/>
          <a:p>
            <a:r>
              <a:rPr lang="en-US" altLang="zh-CN" sz="1000" b="1">
                <a:solidFill>
                  <a:srgbClr val="B1B872"/>
                </a:solidFill>
                <a:latin typeface="Arial" panose="020B0604020202020204" pitchFamily="34" charset="0"/>
                <a:cs typeface="Arial" panose="020B0604020202020204" pitchFamily="34" charset="0"/>
              </a:rPr>
              <a:t>H3K27me3_HS</a:t>
            </a:r>
            <a:endParaRPr lang="en-US" altLang="zh-CN" sz="1000" b="1">
              <a:solidFill>
                <a:srgbClr val="B1B872"/>
              </a:solidFill>
              <a:latin typeface="Arial" panose="020B0604020202020204" pitchFamily="34" charset="0"/>
              <a:cs typeface="Arial" panose="020B0604020202020204" pitchFamily="34" charset="0"/>
            </a:endParaRPr>
          </a:p>
        </p:txBody>
      </p:sp>
      <p:grpSp>
        <p:nvGrpSpPr>
          <p:cNvPr id="5" name="组合 4"/>
          <p:cNvGrpSpPr/>
          <p:nvPr/>
        </p:nvGrpSpPr>
        <p:grpSpPr>
          <a:xfrm>
            <a:off x="4197350" y="3336925"/>
            <a:ext cx="3067050" cy="311785"/>
            <a:chOff x="6559" y="5926"/>
            <a:chExt cx="4830" cy="491"/>
          </a:xfrm>
        </p:grpSpPr>
        <p:sp>
          <p:nvSpPr>
            <p:cNvPr id="68" name="文本框 67"/>
            <p:cNvSpPr txBox="1"/>
            <p:nvPr>
              <p:custDataLst>
                <p:tags r:id="rId2"/>
              </p:custDataLst>
            </p:nvPr>
          </p:nvSpPr>
          <p:spPr>
            <a:xfrm>
              <a:off x="6559" y="5926"/>
              <a:ext cx="4831" cy="217"/>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10K                           100K                              1M     </a:t>
              </a:r>
              <a:endParaRPr lang="en-US" altLang="zh-CN" sz="1000">
                <a:latin typeface="Arial" panose="020B0604020202020204" pitchFamily="34" charset="0"/>
                <a:cs typeface="Arial" panose="020B0604020202020204" pitchFamily="34" charset="0"/>
              </a:endParaRPr>
            </a:p>
          </p:txBody>
        </p:sp>
        <p:sp>
          <p:nvSpPr>
            <p:cNvPr id="73" name="文本框 72"/>
            <p:cNvSpPr txBox="1"/>
            <p:nvPr>
              <p:custDataLst>
                <p:tags r:id="rId3"/>
              </p:custDataLst>
            </p:nvPr>
          </p:nvSpPr>
          <p:spPr>
            <a:xfrm>
              <a:off x="7848" y="6143"/>
              <a:ext cx="2560"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Genomic distance</a:t>
              </a:r>
              <a:endParaRPr lang="en-US" altLang="zh-CN" sz="1200" b="1">
                <a:solidFill>
                  <a:schemeClr val="tx1"/>
                </a:solidFill>
                <a:latin typeface="Arial" panose="020B0604020202020204" pitchFamily="34" charset="0"/>
                <a:cs typeface="Arial" panose="020B0604020202020204" pitchFamily="34" charset="0"/>
              </a:endParaRPr>
            </a:p>
          </p:txBody>
        </p:sp>
      </p:grpSp>
      <p:sp>
        <p:nvSpPr>
          <p:cNvPr id="74" name="文本框 73"/>
          <p:cNvSpPr txBox="1"/>
          <p:nvPr/>
        </p:nvSpPr>
        <p:spPr>
          <a:xfrm>
            <a:off x="4972685" y="1327785"/>
            <a:ext cx="694690" cy="15176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60 Kb</a:t>
            </a:r>
            <a:endParaRPr lang="en-US" altLang="zh-CN" sz="1200">
              <a:latin typeface="Arial" panose="020B0604020202020204" pitchFamily="34" charset="0"/>
              <a:cs typeface="Arial" panose="020B0604020202020204" pitchFamily="34" charset="0"/>
              <a:sym typeface="+mn-ea"/>
            </a:endParaRPr>
          </a:p>
        </p:txBody>
      </p:sp>
      <p:grpSp>
        <p:nvGrpSpPr>
          <p:cNvPr id="4" name="组合 3"/>
          <p:cNvGrpSpPr/>
          <p:nvPr/>
        </p:nvGrpSpPr>
        <p:grpSpPr>
          <a:xfrm>
            <a:off x="3909060" y="574675"/>
            <a:ext cx="572770" cy="2447290"/>
            <a:chOff x="6105" y="1576"/>
            <a:chExt cx="902" cy="3854"/>
          </a:xfrm>
        </p:grpSpPr>
        <p:sp>
          <p:nvSpPr>
            <p:cNvPr id="69" name="文本框 68"/>
            <p:cNvSpPr txBox="1"/>
            <p:nvPr>
              <p:custDataLst>
                <p:tags r:id="rId4"/>
              </p:custDataLst>
            </p:nvPr>
          </p:nvSpPr>
          <p:spPr>
            <a:xfrm>
              <a:off x="6105" y="4912"/>
              <a:ext cx="843"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-5</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70" name="文本框 69"/>
            <p:cNvSpPr txBox="1"/>
            <p:nvPr>
              <p:custDataLst>
                <p:tags r:id="rId5"/>
              </p:custDataLst>
            </p:nvPr>
          </p:nvSpPr>
          <p:spPr>
            <a:xfrm>
              <a:off x="6297" y="3681"/>
              <a:ext cx="652"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-4</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71" name="文本框 70"/>
            <p:cNvSpPr txBox="1"/>
            <p:nvPr>
              <p:custDataLst>
                <p:tags r:id="rId6"/>
              </p:custDataLst>
            </p:nvPr>
          </p:nvSpPr>
          <p:spPr>
            <a:xfrm>
              <a:off x="6297" y="2624"/>
              <a:ext cx="710"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-3</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72" name="文本框 71"/>
            <p:cNvSpPr txBox="1"/>
            <p:nvPr>
              <p:custDataLst>
                <p:tags r:id="rId7"/>
              </p:custDataLst>
            </p:nvPr>
          </p:nvSpPr>
          <p:spPr>
            <a:xfrm>
              <a:off x="6297" y="1576"/>
              <a:ext cx="651"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-2</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75" name="文本框 74"/>
            <p:cNvSpPr txBox="1"/>
            <p:nvPr>
              <p:custDataLst>
                <p:tags r:id="rId8"/>
              </p:custDataLst>
            </p:nvPr>
          </p:nvSpPr>
          <p:spPr>
            <a:xfrm rot="16200000">
              <a:off x="4818" y="3720"/>
              <a:ext cx="2848"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Corrected Hi-C counts</a:t>
              </a:r>
              <a:endParaRPr lang="en-US" altLang="zh-CN" sz="1200" b="1">
                <a:solidFill>
                  <a:schemeClr val="tx1"/>
                </a:solidFill>
                <a:latin typeface="Arial" panose="020B0604020202020204" pitchFamily="34" charset="0"/>
                <a:cs typeface="Arial" panose="020B0604020202020204" pitchFamily="34" charset="0"/>
              </a:endParaRPr>
            </a:p>
          </p:txBody>
        </p:sp>
      </p:grpSp>
      <p:cxnSp>
        <p:nvCxnSpPr>
          <p:cNvPr id="76" name="直接连接符 75"/>
          <p:cNvCxnSpPr/>
          <p:nvPr/>
        </p:nvCxnSpPr>
        <p:spPr>
          <a:xfrm>
            <a:off x="5552440" y="1184275"/>
            <a:ext cx="186690" cy="0"/>
          </a:xfrm>
          <a:prstGeom prst="line">
            <a:avLst/>
          </a:prstGeom>
          <a:ln>
            <a:solidFill>
              <a:srgbClr val="F86DD3"/>
            </a:solidFill>
          </a:ln>
        </p:spPr>
        <p:style>
          <a:lnRef idx="2">
            <a:schemeClr val="accent1"/>
          </a:lnRef>
          <a:fillRef idx="0">
            <a:srgbClr val="FFFFFF"/>
          </a:fillRef>
          <a:effectRef idx="0">
            <a:srgbClr val="FFFFFF"/>
          </a:effectRef>
          <a:fontRef idx="minor">
            <a:schemeClr val="tx1"/>
          </a:fontRef>
        </p:style>
      </p:cxnSp>
      <p:cxnSp>
        <p:nvCxnSpPr>
          <p:cNvPr id="77" name="直接连接符 76"/>
          <p:cNvCxnSpPr/>
          <p:nvPr/>
        </p:nvCxnSpPr>
        <p:spPr>
          <a:xfrm>
            <a:off x="5552440" y="1327785"/>
            <a:ext cx="186690" cy="0"/>
          </a:xfrm>
          <a:prstGeom prst="line">
            <a:avLst/>
          </a:prstGeom>
          <a:ln>
            <a:solidFill>
              <a:srgbClr val="AD8DCA"/>
            </a:solidFill>
          </a:ln>
        </p:spPr>
        <p:style>
          <a:lnRef idx="2">
            <a:schemeClr val="accent1"/>
          </a:lnRef>
          <a:fillRef idx="0">
            <a:srgbClr val="FFFFFF"/>
          </a:fillRef>
          <a:effectRef idx="0">
            <a:srgbClr val="FFFFFF"/>
          </a:effectRef>
          <a:fontRef idx="minor">
            <a:schemeClr val="tx1"/>
          </a:fontRef>
        </p:style>
      </p:cxnSp>
      <p:sp>
        <p:nvSpPr>
          <p:cNvPr id="78" name="文本框 77"/>
          <p:cNvSpPr txBox="1"/>
          <p:nvPr/>
        </p:nvSpPr>
        <p:spPr>
          <a:xfrm>
            <a:off x="5680075" y="1062355"/>
            <a:ext cx="1000125" cy="151765"/>
          </a:xfrm>
          <a:prstGeom prst="rect">
            <a:avLst/>
          </a:prstGeom>
          <a:noFill/>
        </p:spPr>
        <p:txBody>
          <a:bodyPr wrap="square" rtlCol="0">
            <a:noAutofit/>
          </a:bodyPr>
          <a:lstStyle/>
          <a:p>
            <a:r>
              <a:rPr lang="en-US" altLang="zh-CN" sz="1000" b="1">
                <a:solidFill>
                  <a:srgbClr val="F86DD3"/>
                </a:solidFill>
                <a:latin typeface="Arial" panose="020B0604020202020204" pitchFamily="34" charset="0"/>
                <a:cs typeface="Arial" panose="020B0604020202020204" pitchFamily="34" charset="0"/>
                <a:sym typeface="+mn-ea"/>
              </a:rPr>
              <a:t>H3K27ac_WT</a:t>
            </a:r>
            <a:endParaRPr lang="en-US" altLang="zh-CN" sz="1000" b="1">
              <a:solidFill>
                <a:srgbClr val="F86DD3"/>
              </a:solidFill>
              <a:latin typeface="Arial" panose="020B0604020202020204" pitchFamily="34" charset="0"/>
              <a:cs typeface="Arial" panose="020B0604020202020204" pitchFamily="34" charset="0"/>
              <a:sym typeface="+mn-ea"/>
            </a:endParaRPr>
          </a:p>
        </p:txBody>
      </p:sp>
      <p:sp>
        <p:nvSpPr>
          <p:cNvPr id="79" name="文本框 78"/>
          <p:cNvSpPr txBox="1"/>
          <p:nvPr/>
        </p:nvSpPr>
        <p:spPr>
          <a:xfrm>
            <a:off x="5680075" y="1240155"/>
            <a:ext cx="1268095" cy="151765"/>
          </a:xfrm>
          <a:prstGeom prst="rect">
            <a:avLst/>
          </a:prstGeom>
          <a:noFill/>
        </p:spPr>
        <p:txBody>
          <a:bodyPr wrap="square" rtlCol="0">
            <a:noAutofit/>
          </a:bodyPr>
          <a:lstStyle/>
          <a:p>
            <a:r>
              <a:rPr lang="en-US" altLang="zh-CN" sz="1000" b="1">
                <a:solidFill>
                  <a:srgbClr val="AD8DCA"/>
                </a:solidFill>
                <a:latin typeface="Arial" panose="020B0604020202020204" pitchFamily="34" charset="0"/>
                <a:cs typeface="Arial" panose="020B0604020202020204" pitchFamily="34" charset="0"/>
                <a:sym typeface="+mn-ea"/>
              </a:rPr>
              <a:t>H3K27ac_HS</a:t>
            </a:r>
            <a:endParaRPr lang="en-US" altLang="zh-CN" sz="1000" b="1">
              <a:solidFill>
                <a:srgbClr val="AD8DCA"/>
              </a:solidFill>
              <a:latin typeface="Arial" panose="020B0604020202020204" pitchFamily="34" charset="0"/>
              <a:cs typeface="Arial" panose="020B0604020202020204" pitchFamily="34" charset="0"/>
              <a:sym typeface="+mn-ea"/>
            </a:endParaRPr>
          </a:p>
        </p:txBody>
      </p:sp>
      <p:pic>
        <p:nvPicPr>
          <p:cNvPr id="115" name="图片 114" descr="CDS001D_combined_CDS002D_combined_10000_targetChroms_normalize0_1_correctionKR_maxdepth1M"/>
          <p:cNvPicPr>
            <a:picLocks noChangeAspect="1"/>
          </p:cNvPicPr>
          <p:nvPr>
            <p:custDataLst>
              <p:tags r:id="rId9"/>
            </p:custDataLst>
          </p:nvPr>
        </p:nvPicPr>
        <p:blipFill>
          <a:blip r:embed="rId10"/>
          <a:stretch>
            <a:fillRect/>
          </a:stretch>
        </p:blipFill>
        <p:spPr>
          <a:xfrm>
            <a:off x="974725" y="633730"/>
            <a:ext cx="2814955" cy="2814955"/>
          </a:xfrm>
          <a:prstGeom prst="rect">
            <a:avLst/>
          </a:prstGeom>
        </p:spPr>
      </p:pic>
      <p:cxnSp>
        <p:nvCxnSpPr>
          <p:cNvPr id="119" name="直接连接符 118"/>
          <p:cNvCxnSpPr/>
          <p:nvPr>
            <p:custDataLst>
              <p:tags r:id="rId11"/>
            </p:custDataLst>
          </p:nvPr>
        </p:nvCxnSpPr>
        <p:spPr>
          <a:xfrm>
            <a:off x="2321560" y="981075"/>
            <a:ext cx="186690" cy="0"/>
          </a:xfrm>
          <a:prstGeom prst="line">
            <a:avLst/>
          </a:prstGeom>
          <a:ln>
            <a:solidFill>
              <a:srgbClr val="4D7731"/>
            </a:solidFill>
          </a:ln>
        </p:spPr>
        <p:style>
          <a:lnRef idx="2">
            <a:schemeClr val="accent1"/>
          </a:lnRef>
          <a:fillRef idx="0">
            <a:srgbClr val="FFFFFF"/>
          </a:fillRef>
          <a:effectRef idx="0">
            <a:srgbClr val="FFFFFF"/>
          </a:effectRef>
          <a:fontRef idx="minor">
            <a:schemeClr val="tx1"/>
          </a:fontRef>
        </p:style>
      </p:cxnSp>
      <p:cxnSp>
        <p:nvCxnSpPr>
          <p:cNvPr id="120" name="直接连接符 119"/>
          <p:cNvCxnSpPr/>
          <p:nvPr>
            <p:custDataLst>
              <p:tags r:id="rId12"/>
            </p:custDataLst>
          </p:nvPr>
        </p:nvCxnSpPr>
        <p:spPr>
          <a:xfrm>
            <a:off x="2321560" y="1124585"/>
            <a:ext cx="186690" cy="0"/>
          </a:xfrm>
          <a:prstGeom prst="line">
            <a:avLst/>
          </a:prstGeom>
          <a:ln>
            <a:solidFill>
              <a:srgbClr val="B1B872"/>
            </a:solidFill>
          </a:ln>
        </p:spPr>
        <p:style>
          <a:lnRef idx="2">
            <a:schemeClr val="accent1"/>
          </a:lnRef>
          <a:fillRef idx="0">
            <a:srgbClr val="FFFFFF"/>
          </a:fillRef>
          <a:effectRef idx="0">
            <a:srgbClr val="FFFFFF"/>
          </a:effectRef>
          <a:fontRef idx="minor">
            <a:schemeClr val="tx1"/>
          </a:fontRef>
        </p:style>
      </p:cxnSp>
      <p:sp>
        <p:nvSpPr>
          <p:cNvPr id="121" name="文本框 120"/>
          <p:cNvSpPr txBox="1"/>
          <p:nvPr>
            <p:custDataLst>
              <p:tags r:id="rId13"/>
            </p:custDataLst>
          </p:nvPr>
        </p:nvSpPr>
        <p:spPr>
          <a:xfrm>
            <a:off x="2497455" y="875030"/>
            <a:ext cx="1119505" cy="151765"/>
          </a:xfrm>
          <a:prstGeom prst="rect">
            <a:avLst/>
          </a:prstGeom>
          <a:noFill/>
        </p:spPr>
        <p:txBody>
          <a:bodyPr wrap="square" rtlCol="0">
            <a:noAutofit/>
          </a:bodyPr>
          <a:lstStyle/>
          <a:p>
            <a:r>
              <a:rPr lang="en-US" altLang="zh-CN" sz="1000" b="1">
                <a:solidFill>
                  <a:srgbClr val="4D7731"/>
                </a:solidFill>
                <a:latin typeface="Arial" panose="020B0604020202020204" pitchFamily="34" charset="0"/>
                <a:cs typeface="Arial" panose="020B0604020202020204" pitchFamily="34" charset="0"/>
              </a:rPr>
              <a:t>H3K27me3_WT</a:t>
            </a:r>
            <a:endParaRPr lang="en-US" altLang="zh-CN" sz="1000" b="1">
              <a:solidFill>
                <a:srgbClr val="4D7731"/>
              </a:solidFill>
              <a:latin typeface="Arial" panose="020B0604020202020204" pitchFamily="34" charset="0"/>
              <a:cs typeface="Arial" panose="020B0604020202020204" pitchFamily="34" charset="0"/>
            </a:endParaRPr>
          </a:p>
        </p:txBody>
      </p:sp>
      <p:sp>
        <p:nvSpPr>
          <p:cNvPr id="122" name="文本框 121"/>
          <p:cNvSpPr txBox="1"/>
          <p:nvPr>
            <p:custDataLst>
              <p:tags r:id="rId14"/>
            </p:custDataLst>
          </p:nvPr>
        </p:nvSpPr>
        <p:spPr>
          <a:xfrm>
            <a:off x="2497455" y="1029335"/>
            <a:ext cx="1120140" cy="151765"/>
          </a:xfrm>
          <a:prstGeom prst="rect">
            <a:avLst/>
          </a:prstGeom>
          <a:noFill/>
        </p:spPr>
        <p:txBody>
          <a:bodyPr wrap="square" rtlCol="0">
            <a:noAutofit/>
          </a:bodyPr>
          <a:lstStyle/>
          <a:p>
            <a:r>
              <a:rPr lang="en-US" altLang="zh-CN" sz="1000" b="1">
                <a:solidFill>
                  <a:srgbClr val="B1B872"/>
                </a:solidFill>
                <a:latin typeface="Arial" panose="020B0604020202020204" pitchFamily="34" charset="0"/>
                <a:cs typeface="Arial" panose="020B0604020202020204" pitchFamily="34" charset="0"/>
              </a:rPr>
              <a:t>H3K27me3_HS</a:t>
            </a:r>
            <a:endParaRPr lang="en-US" altLang="zh-CN" sz="1000" b="1">
              <a:solidFill>
                <a:srgbClr val="B1B872"/>
              </a:solidFill>
              <a:latin typeface="Arial" panose="020B0604020202020204" pitchFamily="34" charset="0"/>
              <a:cs typeface="Arial" panose="020B0604020202020204" pitchFamily="34" charset="0"/>
            </a:endParaRPr>
          </a:p>
        </p:txBody>
      </p:sp>
      <p:sp>
        <p:nvSpPr>
          <p:cNvPr id="129" name="文本框 128"/>
          <p:cNvSpPr txBox="1"/>
          <p:nvPr>
            <p:custDataLst>
              <p:tags r:id="rId15"/>
            </p:custDataLst>
          </p:nvPr>
        </p:nvSpPr>
        <p:spPr>
          <a:xfrm>
            <a:off x="1931035" y="1098550"/>
            <a:ext cx="534035" cy="15176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60 Kb</a:t>
            </a:r>
            <a:endParaRPr lang="en-US" altLang="zh-CN" sz="1000">
              <a:latin typeface="Arial" panose="020B0604020202020204" pitchFamily="34" charset="0"/>
              <a:cs typeface="Arial" panose="020B0604020202020204" pitchFamily="34" charset="0"/>
              <a:sym typeface="+mn-ea"/>
            </a:endParaRPr>
          </a:p>
        </p:txBody>
      </p:sp>
      <p:graphicFrame>
        <p:nvGraphicFramePr>
          <p:cNvPr id="218" name="表格 217"/>
          <p:cNvGraphicFramePr/>
          <p:nvPr>
            <p:custDataLst>
              <p:tags r:id="rId16"/>
            </p:custDataLst>
          </p:nvPr>
        </p:nvGraphicFramePr>
        <p:xfrm>
          <a:off x="6985" y="7885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19" name="表格 218"/>
          <p:cNvGraphicFramePr/>
          <p:nvPr>
            <p:custDataLst>
              <p:tags r:id="rId17"/>
            </p:custDataLst>
          </p:nvPr>
        </p:nvGraphicFramePr>
        <p:xfrm>
          <a:off x="133985" y="8012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0" name="表格 219"/>
          <p:cNvGraphicFramePr/>
          <p:nvPr>
            <p:custDataLst>
              <p:tags r:id="rId18"/>
            </p:custDataLst>
          </p:nvPr>
        </p:nvGraphicFramePr>
        <p:xfrm>
          <a:off x="260985" y="8139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1" name="表格 220"/>
          <p:cNvGraphicFramePr/>
          <p:nvPr>
            <p:custDataLst>
              <p:tags r:id="rId19"/>
            </p:custDataLst>
          </p:nvPr>
        </p:nvGraphicFramePr>
        <p:xfrm>
          <a:off x="387985" y="8266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2" name="表格 221"/>
          <p:cNvGraphicFramePr/>
          <p:nvPr>
            <p:custDataLst>
              <p:tags r:id="rId20"/>
            </p:custDataLst>
          </p:nvPr>
        </p:nvGraphicFramePr>
        <p:xfrm>
          <a:off x="514985" y="8393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3" name="表格 222"/>
          <p:cNvGraphicFramePr/>
          <p:nvPr>
            <p:custDataLst>
              <p:tags r:id="rId21"/>
            </p:custDataLst>
          </p:nvPr>
        </p:nvGraphicFramePr>
        <p:xfrm>
          <a:off x="641985" y="8520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4" name="表格 223"/>
          <p:cNvGraphicFramePr/>
          <p:nvPr>
            <p:custDataLst>
              <p:tags r:id="rId22"/>
            </p:custDataLst>
          </p:nvPr>
        </p:nvGraphicFramePr>
        <p:xfrm>
          <a:off x="768985" y="8647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5" name="表格 224"/>
          <p:cNvGraphicFramePr/>
          <p:nvPr>
            <p:custDataLst>
              <p:tags r:id="rId23"/>
            </p:custDataLst>
          </p:nvPr>
        </p:nvGraphicFramePr>
        <p:xfrm>
          <a:off x="895985" y="8774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6" name="表格 225"/>
          <p:cNvGraphicFramePr/>
          <p:nvPr>
            <p:custDataLst>
              <p:tags r:id="rId24"/>
            </p:custDataLst>
          </p:nvPr>
        </p:nvGraphicFramePr>
        <p:xfrm>
          <a:off x="1022985" y="8901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7" name="表格 226"/>
          <p:cNvGraphicFramePr/>
          <p:nvPr>
            <p:custDataLst>
              <p:tags r:id="rId25"/>
            </p:custDataLst>
          </p:nvPr>
        </p:nvGraphicFramePr>
        <p:xfrm>
          <a:off x="1149985" y="9028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35" name="表格 234"/>
          <p:cNvGraphicFramePr/>
          <p:nvPr>
            <p:custDataLst>
              <p:tags r:id="rId26"/>
            </p:custDataLst>
          </p:nvPr>
        </p:nvGraphicFramePr>
        <p:xfrm>
          <a:off x="6985" y="4002405"/>
          <a:ext cx="7861935" cy="2533650"/>
        </p:xfrm>
        <a:graphic>
          <a:graphicData uri="http://schemas.openxmlformats.org/drawingml/2006/table">
            <a:tbl>
              <a:tblPr firstRow="1" bandRow="1">
                <a:tableStyleId>{5C22544A-7EE6-4342-B048-85BDC9FD1C3A}</a:tableStyleId>
              </a:tblPr>
              <a:tblGrid>
                <a:gridCol w="1120775"/>
                <a:gridCol w="1174115"/>
                <a:gridCol w="1227455"/>
                <a:gridCol w="1029335"/>
                <a:gridCol w="1104265"/>
                <a:gridCol w="1102995"/>
                <a:gridCol w="1102995"/>
              </a:tblGrid>
              <a:tr h="490855">
                <a:tc>
                  <a:txBody>
                    <a:bodyPr/>
                    <a:lstStyle/>
                    <a:p>
                      <a:pPr algn="ctr">
                        <a:lnSpc>
                          <a:spcPct val="160000"/>
                        </a:lnSpc>
                        <a:buNone/>
                      </a:pPr>
                      <a:r>
                        <a:rPr lang="en-US" altLang="zh-CN" sz="1400" b="1" dirty="0">
                          <a:solidFill>
                            <a:schemeClr val="tx1"/>
                          </a:solidFill>
                          <a:latin typeface="Arial" panose="020B0604020202020204" pitchFamily="34" charset="0"/>
                          <a:cs typeface="Arial" panose="020B0604020202020204" pitchFamily="34" charset="0"/>
                        </a:rPr>
                        <a:t>K-S test</a:t>
                      </a:r>
                      <a:endParaRPr lang="en-US" altLang="zh-CN" sz="1400" b="1" dirty="0">
                        <a:solidFill>
                          <a:schemeClr val="tx1"/>
                        </a:solidFill>
                        <a:latin typeface="Arial" panose="020B0604020202020204" pitchFamily="34" charset="0"/>
                        <a:cs typeface="Arial" panose="020B0604020202020204" pitchFamily="34" charset="0"/>
                      </a:endParaRPr>
                    </a:p>
                  </a:txBody>
                  <a:tcPr anchor="ctr">
                    <a:noFill/>
                  </a:tcPr>
                </a:tc>
                <a:tc>
                  <a:txBody>
                    <a:bodyPr/>
                    <a:lstStyle/>
                    <a:p>
                      <a:pPr algn="ctr">
                        <a:lnSpc>
                          <a:spcPct val="160000"/>
                        </a:lnSpc>
                        <a:buNone/>
                      </a:pPr>
                      <a:r>
                        <a:rPr lang="en-US" altLang="zh-CN" sz="1000" b="0" dirty="0">
                          <a:solidFill>
                            <a:schemeClr val="tx1"/>
                          </a:solidFill>
                          <a:latin typeface="Arial" panose="020B0604020202020204" pitchFamily="34" charset="0"/>
                          <a:cs typeface="Arial" panose="020B0604020202020204" pitchFamily="34" charset="0"/>
                        </a:rPr>
                        <a:t>H3K27me3_</a:t>
                      </a:r>
                      <a:r>
                        <a:rPr lang="en-US" altLang="zh-CN" sz="1100" dirty="0">
                          <a:solidFill>
                            <a:srgbClr val="0070C0"/>
                          </a:solidFill>
                          <a:latin typeface="Arial" panose="020B0604020202020204" pitchFamily="34" charset="0"/>
                          <a:cs typeface="Arial" panose="020B0604020202020204" pitchFamily="34" charset="0"/>
                        </a:rPr>
                        <a:t>WT</a:t>
                      </a:r>
                      <a:endParaRPr lang="en-US" altLang="zh-CN" sz="1100" dirty="0">
                        <a:solidFill>
                          <a:srgbClr val="0070C0"/>
                        </a:solidFill>
                        <a:latin typeface="Arial" panose="020B0604020202020204" pitchFamily="34" charset="0"/>
                        <a:cs typeface="Arial" panose="020B0604020202020204" pitchFamily="34" charset="0"/>
                      </a:endParaRPr>
                    </a:p>
                  </a:txBody>
                  <a:tcPr anchor="ctr">
                    <a:solidFill>
                      <a:schemeClr val="bg2">
                        <a:lumMod val="85000"/>
                      </a:schemeClr>
                    </a:solidFill>
                  </a:tcPr>
                </a:tc>
                <a:tc>
                  <a:txBody>
                    <a:bodyPr/>
                    <a:lstStyle/>
                    <a:p>
                      <a:pPr algn="ctr">
                        <a:lnSpc>
                          <a:spcPct val="170000"/>
                        </a:lnSpc>
                        <a:buClrTx/>
                        <a:buSzTx/>
                        <a:buFontTx/>
                        <a:buNone/>
                      </a:pPr>
                      <a:r>
                        <a:rPr lang="en-US" altLang="zh-CN" sz="1000" b="0" dirty="0">
                          <a:solidFill>
                            <a:schemeClr val="tx1"/>
                          </a:solidFill>
                          <a:latin typeface="Arial" panose="020B0604020202020204" pitchFamily="34" charset="0"/>
                          <a:cs typeface="Arial" panose="020B0604020202020204" pitchFamily="34" charset="0"/>
                          <a:sym typeface="+mn-ea"/>
                        </a:rPr>
                        <a:t>H3K27me3_</a:t>
                      </a:r>
                      <a:r>
                        <a:rPr lang="en-US" altLang="zh-CN" sz="1100" dirty="0">
                          <a:solidFill>
                            <a:srgbClr val="FF0000"/>
                          </a:solidFill>
                          <a:latin typeface="Arial" panose="020B0604020202020204" pitchFamily="34" charset="0"/>
                          <a:cs typeface="Arial" panose="020B0604020202020204" pitchFamily="34" charset="0"/>
                          <a:sym typeface="+mn-ea"/>
                        </a:rPr>
                        <a:t>HS</a:t>
                      </a:r>
                      <a:endParaRPr lang="en-US" altLang="zh-CN" sz="1100" dirty="0">
                        <a:solidFill>
                          <a:srgbClr val="FF0000"/>
                        </a:solidFill>
                        <a:latin typeface="Arial" panose="020B0604020202020204" pitchFamily="34" charset="0"/>
                        <a:cs typeface="Arial" panose="020B0604020202020204" pitchFamily="34" charset="0"/>
                        <a:sym typeface="+mn-ea"/>
                      </a:endParaRPr>
                    </a:p>
                  </a:txBody>
                  <a:tcPr anchor="ctr">
                    <a:solidFill>
                      <a:schemeClr val="bg2">
                        <a:lumMod val="85000"/>
                      </a:schemeClr>
                    </a:solidFill>
                  </a:tcPr>
                </a:tc>
                <a:tc>
                  <a:txBody>
                    <a:bodyPr/>
                    <a:lstStyle/>
                    <a:p>
                      <a:pPr algn="ctr">
                        <a:lnSpc>
                          <a:spcPct val="180000"/>
                        </a:lnSpc>
                        <a:buClrTx/>
                        <a:buSzTx/>
                        <a:buFontTx/>
                        <a:buNone/>
                      </a:pPr>
                      <a:r>
                        <a:rPr lang="en-US" altLang="zh-CN" sz="1000" b="0" dirty="0">
                          <a:solidFill>
                            <a:schemeClr val="tx1"/>
                          </a:solidFill>
                          <a:latin typeface="Arial" panose="020B0604020202020204" pitchFamily="34" charset="0"/>
                          <a:cs typeface="Arial" panose="020B0604020202020204" pitchFamily="34" charset="0"/>
                          <a:sym typeface="+mn-ea"/>
                        </a:rPr>
                        <a:t>H3K27ac_</a:t>
                      </a:r>
                      <a:r>
                        <a:rPr lang="en-US" altLang="zh-CN" sz="1100" dirty="0">
                          <a:solidFill>
                            <a:srgbClr val="0070C0"/>
                          </a:solidFill>
                          <a:latin typeface="Arial" panose="020B0604020202020204" pitchFamily="34" charset="0"/>
                          <a:cs typeface="Arial" panose="020B0604020202020204" pitchFamily="34" charset="0"/>
                          <a:sym typeface="+mn-ea"/>
                        </a:rPr>
                        <a:t>WT</a:t>
                      </a:r>
                      <a:endParaRPr lang="en-US" altLang="zh-CN" sz="1000" b="0" dirty="0">
                        <a:solidFill>
                          <a:srgbClr val="0070C0"/>
                        </a:solidFill>
                        <a:latin typeface="Arial" panose="020B0604020202020204" pitchFamily="34" charset="0"/>
                        <a:cs typeface="Arial" panose="020B0604020202020204" pitchFamily="34" charset="0"/>
                        <a:sym typeface="+mn-ea"/>
                      </a:endParaRPr>
                    </a:p>
                  </a:txBody>
                  <a:tcPr anchor="ctr">
                    <a:solidFill>
                      <a:schemeClr val="bg2">
                        <a:lumMod val="85000"/>
                      </a:schemeClr>
                    </a:solidFill>
                  </a:tcPr>
                </a:tc>
                <a:tc>
                  <a:txBody>
                    <a:bodyPr/>
                    <a:lstStyle/>
                    <a:p>
                      <a:pPr algn="ctr">
                        <a:lnSpc>
                          <a:spcPct val="160000"/>
                        </a:lnSpc>
                        <a:buNone/>
                      </a:pPr>
                      <a:r>
                        <a:rPr lang="en-US" altLang="zh-CN" sz="1000" b="0" dirty="0">
                          <a:solidFill>
                            <a:schemeClr val="tx1"/>
                          </a:solidFill>
                          <a:latin typeface="Arial" panose="020B0604020202020204" pitchFamily="34" charset="0"/>
                          <a:cs typeface="Arial" panose="020B0604020202020204" pitchFamily="34" charset="0"/>
                        </a:rPr>
                        <a:t>H3K27ac_</a:t>
                      </a:r>
                      <a:r>
                        <a:rPr lang="en-US" altLang="zh-CN" sz="1100" dirty="0">
                          <a:solidFill>
                            <a:srgbClr val="FF0000"/>
                          </a:solidFill>
                          <a:latin typeface="Arial" panose="020B0604020202020204" pitchFamily="34" charset="0"/>
                          <a:cs typeface="Arial" panose="020B0604020202020204" pitchFamily="34" charset="0"/>
                        </a:rPr>
                        <a:t>HS</a:t>
                      </a:r>
                      <a:endParaRPr lang="en-US" altLang="zh-CN" sz="1200" dirty="0">
                        <a:solidFill>
                          <a:srgbClr val="FF0000"/>
                        </a:solidFill>
                        <a:latin typeface="Arial" panose="020B0604020202020204" pitchFamily="34" charset="0"/>
                        <a:cs typeface="Arial" panose="020B0604020202020204" pitchFamily="34" charset="0"/>
                      </a:endParaRPr>
                    </a:p>
                  </a:txBody>
                  <a:tcPr anchor="ctr">
                    <a:solidFill>
                      <a:schemeClr val="bg2">
                        <a:lumMod val="85000"/>
                      </a:schemeClr>
                    </a:solidFill>
                  </a:tcPr>
                </a:tc>
                <a:tc>
                  <a:txBody>
                    <a:bodyPr/>
                    <a:lstStyle/>
                    <a:p>
                      <a:pPr algn="ctr">
                        <a:lnSpc>
                          <a:spcPct val="160000"/>
                        </a:lnSpc>
                        <a:buNone/>
                      </a:pPr>
                      <a:r>
                        <a:rPr lang="en-US" altLang="zh-CN" sz="1000" b="0" dirty="0">
                          <a:solidFill>
                            <a:schemeClr val="tx1"/>
                          </a:solidFill>
                          <a:latin typeface="Arial" panose="020B0604020202020204" pitchFamily="34" charset="0"/>
                          <a:cs typeface="Arial" panose="020B0604020202020204" pitchFamily="34" charset="0"/>
                          <a:sym typeface="+mn-ea"/>
                        </a:rPr>
                        <a:t>RNAPII_</a:t>
                      </a:r>
                      <a:r>
                        <a:rPr lang="en-US" altLang="zh-CN" sz="1100" dirty="0">
                          <a:solidFill>
                            <a:srgbClr val="0070C0"/>
                          </a:solidFill>
                          <a:latin typeface="Arial" panose="020B0604020202020204" pitchFamily="34" charset="0"/>
                          <a:cs typeface="Arial" panose="020B0604020202020204" pitchFamily="34" charset="0"/>
                          <a:sym typeface="+mn-ea"/>
                        </a:rPr>
                        <a:t>WT</a:t>
                      </a:r>
                      <a:endParaRPr lang="en-US" altLang="zh-CN" sz="1200" dirty="0">
                        <a:solidFill>
                          <a:srgbClr val="0070C0"/>
                        </a:solidFill>
                        <a:latin typeface="Arial" panose="020B0604020202020204" pitchFamily="34" charset="0"/>
                        <a:cs typeface="Arial" panose="020B0604020202020204" pitchFamily="34" charset="0"/>
                        <a:sym typeface="+mn-ea"/>
                      </a:endParaRPr>
                    </a:p>
                  </a:txBody>
                  <a:tcPr anchor="ctr">
                    <a:solidFill>
                      <a:schemeClr val="bg2">
                        <a:lumMod val="85000"/>
                      </a:schemeClr>
                    </a:solidFill>
                  </a:tcPr>
                </a:tc>
                <a:tc>
                  <a:txBody>
                    <a:bodyPr/>
                    <a:lstStyle/>
                    <a:p>
                      <a:pPr algn="ctr">
                        <a:lnSpc>
                          <a:spcPct val="160000"/>
                        </a:lnSpc>
                        <a:buNone/>
                      </a:pPr>
                      <a:r>
                        <a:rPr lang="en-US" altLang="zh-CN" sz="1000" b="0" dirty="0">
                          <a:solidFill>
                            <a:schemeClr val="tx1"/>
                          </a:solidFill>
                          <a:latin typeface="Arial" panose="020B0604020202020204" pitchFamily="34" charset="0"/>
                          <a:cs typeface="Arial" panose="020B0604020202020204" pitchFamily="34" charset="0"/>
                          <a:sym typeface="+mn-ea"/>
                        </a:rPr>
                        <a:t>RNAPII_</a:t>
                      </a:r>
                      <a:r>
                        <a:rPr lang="en-US" altLang="zh-CN" sz="1100" b="1" dirty="0">
                          <a:solidFill>
                            <a:srgbClr val="FF0000"/>
                          </a:solidFill>
                          <a:latin typeface="Arial" panose="020B0604020202020204" pitchFamily="34" charset="0"/>
                          <a:cs typeface="Arial" panose="020B0604020202020204" pitchFamily="34" charset="0"/>
                          <a:sym typeface="+mn-ea"/>
                        </a:rPr>
                        <a:t>HS</a:t>
                      </a:r>
                      <a:endParaRPr lang="en-US" altLang="zh-CN" sz="1200" b="1" dirty="0">
                        <a:solidFill>
                          <a:srgbClr val="FF0000"/>
                        </a:solidFill>
                        <a:latin typeface="Arial" panose="020B0604020202020204" pitchFamily="34" charset="0"/>
                        <a:cs typeface="Arial" panose="020B0604020202020204" pitchFamily="34" charset="0"/>
                        <a:sym typeface="+mn-ea"/>
                      </a:endParaRPr>
                    </a:p>
                  </a:txBody>
                  <a:tcPr anchor="ctr">
                    <a:solidFill>
                      <a:schemeClr val="bg2">
                        <a:lumMod val="85000"/>
                      </a:schemeClr>
                    </a:solidFill>
                  </a:tcPr>
                </a:tc>
              </a:tr>
              <a:tr h="377190">
                <a:tc>
                  <a:txBody>
                    <a:bodyPr/>
                    <a:lstStyle/>
                    <a:p>
                      <a:pPr algn="ctr">
                        <a:lnSpc>
                          <a:spcPct val="160000"/>
                        </a:lnSpc>
                        <a:buNone/>
                      </a:pPr>
                      <a:r>
                        <a:rPr lang="en-US" altLang="zh-CN" sz="1000" b="0" dirty="0">
                          <a:solidFill>
                            <a:schemeClr val="tx1"/>
                          </a:solidFill>
                          <a:latin typeface="Arial" panose="020B0604020202020204" pitchFamily="34" charset="0"/>
                          <a:cs typeface="Arial" panose="020B0604020202020204" pitchFamily="34" charset="0"/>
                        </a:rPr>
                        <a:t>H3K27me3_</a:t>
                      </a:r>
                      <a:r>
                        <a:rPr lang="en-US" altLang="zh-CN" sz="1100" b="1" baseline="0" dirty="0">
                          <a:solidFill>
                            <a:srgbClr val="0070C0"/>
                          </a:solidFill>
                          <a:latin typeface="Arial" panose="020B0604020202020204" pitchFamily="34" charset="0"/>
                          <a:cs typeface="Arial" panose="020B0604020202020204" pitchFamily="34" charset="0"/>
                        </a:rPr>
                        <a:t>WT</a:t>
                      </a:r>
                      <a:endParaRPr lang="en-US" altLang="zh-CN" sz="1100" b="1" baseline="0" dirty="0">
                        <a:solidFill>
                          <a:srgbClr val="0070C0"/>
                        </a:solidFill>
                        <a:latin typeface="Arial" panose="020B0604020202020204" pitchFamily="34" charset="0"/>
                        <a:cs typeface="Arial" panose="020B0604020202020204" pitchFamily="34" charset="0"/>
                      </a:endParaRPr>
                    </a:p>
                  </a:txBody>
                  <a:tcPr anchor="ctr">
                    <a:solidFill>
                      <a:schemeClr val="bg2">
                        <a:lumMod val="85000"/>
                      </a:schemeClr>
                    </a:solidFill>
                  </a:tcPr>
                </a:tc>
                <a:tc>
                  <a:txBody>
                    <a:bodyPr/>
                    <a:lstStyle/>
                    <a:p>
                      <a:pPr algn="ctr">
                        <a:buNone/>
                      </a:pPr>
                      <a:r>
                        <a:rPr lang="en-US" altLang="zh-CN" sz="1000" dirty="0">
                          <a:solidFill>
                            <a:schemeClr val="tx1"/>
                          </a:solidFill>
                          <a:latin typeface="Arial" panose="020B0604020202020204" pitchFamily="34" charset="0"/>
                          <a:cs typeface="Arial" panose="020B0604020202020204" pitchFamily="34" charset="0"/>
                        </a:rPr>
                        <a:t>1</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endParaRPr lang="en-US" altLang="zh-CN" sz="10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r>
              <a:tr h="335280">
                <a:tc>
                  <a:txBody>
                    <a:bodyPr/>
                    <a:lstStyle/>
                    <a:p>
                      <a:pPr algn="ctr">
                        <a:buNone/>
                      </a:pPr>
                      <a:r>
                        <a:rPr lang="en-US" altLang="zh-CN" sz="1000" b="0" dirty="0">
                          <a:solidFill>
                            <a:schemeClr val="tx1"/>
                          </a:solidFill>
                          <a:latin typeface="Arial" panose="020B0604020202020204" pitchFamily="34" charset="0"/>
                          <a:cs typeface="Arial" panose="020B0604020202020204" pitchFamily="34" charset="0"/>
                        </a:rPr>
                        <a:t>H3K27me3_</a:t>
                      </a:r>
                      <a:r>
                        <a:rPr lang="en-US" altLang="zh-CN" sz="1100" b="1" dirty="0">
                          <a:solidFill>
                            <a:srgbClr val="FF0000"/>
                          </a:solidFill>
                          <a:latin typeface="Arial" panose="020B0604020202020204" pitchFamily="34" charset="0"/>
                          <a:cs typeface="Arial" panose="020B0604020202020204" pitchFamily="34" charset="0"/>
                        </a:rPr>
                        <a:t>HS</a:t>
                      </a:r>
                      <a:endParaRPr lang="en-US" altLang="zh-CN" sz="1100" b="1" dirty="0">
                        <a:solidFill>
                          <a:srgbClr val="FF0000"/>
                        </a:solidFill>
                        <a:latin typeface="Arial" panose="020B0604020202020204" pitchFamily="34" charset="0"/>
                        <a:cs typeface="Arial" panose="020B0604020202020204" pitchFamily="34" charset="0"/>
                      </a:endParaRPr>
                    </a:p>
                  </a:txBody>
                  <a:tcPr anchor="ctr">
                    <a:solidFill>
                      <a:schemeClr val="bg2">
                        <a:lumMod val="85000"/>
                      </a:schemeClr>
                    </a:solidFill>
                  </a:tcPr>
                </a:tc>
                <a:tc>
                  <a:txBody>
                    <a:bodyPr/>
                    <a:lstStyle/>
                    <a:p>
                      <a:pPr algn="ctr">
                        <a:buClrTx/>
                        <a:buSzTx/>
                        <a:buFontTx/>
                        <a:buNone/>
                      </a:pPr>
                      <a:r>
                        <a:rPr lang="en-US" altLang="zh-CN" sz="1100" b="1" dirty="0">
                          <a:solidFill>
                            <a:schemeClr val="tx1"/>
                          </a:solidFill>
                          <a:latin typeface="Arial" panose="020B0604020202020204" pitchFamily="34" charset="0"/>
                          <a:cs typeface="Arial" panose="020B0604020202020204" pitchFamily="34" charset="0"/>
                          <a:sym typeface="+mn-ea"/>
                        </a:rPr>
                        <a:t>8.9e-06</a:t>
                      </a:r>
                      <a:endParaRPr lang="en-US" altLang="zh-CN" sz="1100" b="1" dirty="0">
                        <a:solidFill>
                          <a:schemeClr val="tx1"/>
                        </a:solidFill>
                        <a:latin typeface="Arial" panose="020B0604020202020204" pitchFamily="34" charset="0"/>
                        <a:cs typeface="Arial" panose="020B0604020202020204" pitchFamily="34" charset="0"/>
                        <a:sym typeface="+mn-ea"/>
                      </a:endParaRPr>
                    </a:p>
                  </a:txBody>
                  <a:tcPr anchor="ctr">
                    <a:solidFill>
                      <a:schemeClr val="bg2">
                        <a:lumMod val="95000"/>
                      </a:schemeClr>
                    </a:solidFill>
                  </a:tcPr>
                </a:tc>
                <a:tc>
                  <a:txBody>
                    <a:bodyPr/>
                    <a:lstStyle/>
                    <a:p>
                      <a:pPr algn="ctr">
                        <a:buClrTx/>
                        <a:buSzTx/>
                        <a:buFontTx/>
                        <a:buNone/>
                      </a:pPr>
                      <a:r>
                        <a:rPr lang="en-US" altLang="zh-CN" sz="1000" dirty="0">
                          <a:solidFill>
                            <a:schemeClr val="tx1"/>
                          </a:solidFill>
                          <a:latin typeface="Arial" panose="020B0604020202020204" pitchFamily="34" charset="0"/>
                          <a:cs typeface="Arial" panose="020B0604020202020204" pitchFamily="34" charset="0"/>
                        </a:rPr>
                        <a:t>1</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r>
              <a:tr h="336550">
                <a:tc>
                  <a:txBody>
                    <a:bodyPr/>
                    <a:lstStyle/>
                    <a:p>
                      <a:pPr algn="ctr">
                        <a:buNone/>
                      </a:pPr>
                      <a:r>
                        <a:rPr lang="en-US" altLang="zh-CN" sz="1000" b="0" dirty="0">
                          <a:solidFill>
                            <a:schemeClr val="tx1"/>
                          </a:solidFill>
                          <a:latin typeface="Arial" panose="020B0604020202020204" pitchFamily="34" charset="0"/>
                          <a:cs typeface="Arial" panose="020B0604020202020204" pitchFamily="34" charset="0"/>
                        </a:rPr>
                        <a:t>H3K27ac_</a:t>
                      </a:r>
                      <a:r>
                        <a:rPr lang="en-US" altLang="zh-CN" sz="1100" b="1" dirty="0">
                          <a:solidFill>
                            <a:srgbClr val="0070C0"/>
                          </a:solidFill>
                          <a:latin typeface="Arial" panose="020B0604020202020204" pitchFamily="34" charset="0"/>
                          <a:cs typeface="Arial" panose="020B0604020202020204" pitchFamily="34" charset="0"/>
                        </a:rPr>
                        <a:t>WT</a:t>
                      </a:r>
                      <a:endParaRPr lang="en-US" altLang="zh-CN" sz="1000" b="1" dirty="0">
                        <a:solidFill>
                          <a:srgbClr val="0070C0"/>
                        </a:solidFill>
                        <a:latin typeface="Arial" panose="020B0604020202020204" pitchFamily="34" charset="0"/>
                        <a:cs typeface="Arial" panose="020B0604020202020204" pitchFamily="34" charset="0"/>
                      </a:endParaRPr>
                    </a:p>
                  </a:txBody>
                  <a:tcPr anchor="ctr">
                    <a:solidFill>
                      <a:schemeClr val="bg2">
                        <a:lumMod val="85000"/>
                      </a:schemeClr>
                    </a:solidFill>
                  </a:tcPr>
                </a:tc>
                <a:tc>
                  <a:txBody>
                    <a:bodyPr/>
                    <a:lstStyle/>
                    <a:p>
                      <a:pPr algn="ctr">
                        <a:buNone/>
                      </a:pPr>
                      <a:r>
                        <a:rPr lang="en-US" altLang="zh-CN" sz="1000" dirty="0">
                          <a:solidFill>
                            <a:schemeClr val="tx1"/>
                          </a:solidFill>
                          <a:latin typeface="Arial" panose="020B0604020202020204" pitchFamily="34" charset="0"/>
                          <a:cs typeface="Arial" panose="020B0604020202020204" pitchFamily="34" charset="0"/>
                          <a:sym typeface="+mn-ea"/>
                        </a:rPr>
                        <a:t>0.97</a:t>
                      </a:r>
                      <a:endParaRPr lang="en-US" altLang="zh-CN" sz="1000" dirty="0">
                        <a:solidFill>
                          <a:schemeClr val="tx1"/>
                        </a:solidFill>
                        <a:latin typeface="Arial" panose="020B0604020202020204" pitchFamily="34" charset="0"/>
                        <a:cs typeface="Arial" panose="020B0604020202020204" pitchFamily="34" charset="0"/>
                        <a:sym typeface="+mn-ea"/>
                      </a:endParaRPr>
                    </a:p>
                  </a:txBody>
                  <a:tcPr anchor="ctr">
                    <a:solidFill>
                      <a:schemeClr val="bg2">
                        <a:lumMod val="95000"/>
                      </a:schemeClr>
                    </a:solidFill>
                  </a:tcPr>
                </a:tc>
                <a:tc>
                  <a:txBody>
                    <a:bodyPr/>
                    <a:lstStyle/>
                    <a:p>
                      <a:pPr algn="ctr">
                        <a:buClrTx/>
                        <a:buSzTx/>
                        <a:buFontTx/>
                        <a:buNone/>
                      </a:pPr>
                      <a:r>
                        <a:rPr lang="en-US" altLang="zh-CN" sz="1100" b="1" dirty="0">
                          <a:solidFill>
                            <a:schemeClr val="tx1"/>
                          </a:solidFill>
                          <a:latin typeface="Arial" panose="020B0604020202020204" pitchFamily="34" charset="0"/>
                          <a:cs typeface="Arial" panose="020B0604020202020204" pitchFamily="34" charset="0"/>
                        </a:rPr>
                        <a:t>4.2e-07</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000">
                          <a:solidFill>
                            <a:schemeClr val="tx1"/>
                          </a:solidFill>
                          <a:latin typeface="Arial" panose="020B0604020202020204" pitchFamily="34" charset="0"/>
                          <a:cs typeface="Arial" panose="020B0604020202020204" pitchFamily="34" charset="0"/>
                        </a:rPr>
                        <a:t>1</a:t>
                      </a: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r>
              <a:tr h="322580">
                <a:tc>
                  <a:txBody>
                    <a:bodyPr/>
                    <a:lstStyle/>
                    <a:p>
                      <a:pPr algn="ctr">
                        <a:buNone/>
                      </a:pPr>
                      <a:r>
                        <a:rPr lang="en-US" altLang="zh-CN" sz="1000" b="0" dirty="0">
                          <a:solidFill>
                            <a:schemeClr val="tx1"/>
                          </a:solidFill>
                          <a:latin typeface="Arial" panose="020B0604020202020204" pitchFamily="34" charset="0"/>
                          <a:cs typeface="Arial" panose="020B0604020202020204" pitchFamily="34" charset="0"/>
                        </a:rPr>
                        <a:t>H3K27ac_</a:t>
                      </a:r>
                      <a:r>
                        <a:rPr lang="en-US" altLang="zh-CN" sz="1100" b="1" dirty="0">
                          <a:solidFill>
                            <a:srgbClr val="FF0000"/>
                          </a:solidFill>
                          <a:latin typeface="Arial" panose="020B0604020202020204" pitchFamily="34" charset="0"/>
                          <a:cs typeface="Arial" panose="020B0604020202020204" pitchFamily="34" charset="0"/>
                        </a:rPr>
                        <a:t>HS</a:t>
                      </a:r>
                      <a:endParaRPr lang="en-US" altLang="zh-CN" sz="1000" b="1" dirty="0">
                        <a:solidFill>
                          <a:srgbClr val="FF0000"/>
                        </a:solidFill>
                        <a:latin typeface="Arial" panose="020B0604020202020204" pitchFamily="34" charset="0"/>
                        <a:cs typeface="Arial" panose="020B0604020202020204" pitchFamily="34" charset="0"/>
                      </a:endParaRPr>
                    </a:p>
                  </a:txBody>
                  <a:tcPr anchor="ctr">
                    <a:solidFill>
                      <a:schemeClr val="bg2">
                        <a:lumMod val="85000"/>
                      </a:schemeClr>
                    </a:solidFill>
                  </a:tcPr>
                </a:tc>
                <a:tc>
                  <a:txBody>
                    <a:bodyPr/>
                    <a:lstStyle/>
                    <a:p>
                      <a:pPr algn="ctr">
                        <a:buNone/>
                      </a:pPr>
                      <a:r>
                        <a:rPr lang="en-US" altLang="zh-CN" sz="1100" b="1" dirty="0">
                          <a:solidFill>
                            <a:schemeClr val="tx1"/>
                          </a:solidFill>
                          <a:latin typeface="Arial" panose="020B0604020202020204" pitchFamily="34" charset="0"/>
                          <a:cs typeface="Arial" panose="020B0604020202020204" pitchFamily="34" charset="0"/>
                        </a:rPr>
                        <a:t>2.5e-04</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000" dirty="0">
                          <a:solidFill>
                            <a:schemeClr val="tx1"/>
                          </a:solidFill>
                          <a:latin typeface="Arial" panose="020B0604020202020204" pitchFamily="34" charset="0"/>
                          <a:cs typeface="Arial" panose="020B0604020202020204" pitchFamily="34" charset="0"/>
                        </a:rPr>
                        <a:t>0.59</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100" b="1" dirty="0">
                          <a:solidFill>
                            <a:schemeClr val="tx1"/>
                          </a:solidFill>
                          <a:latin typeface="Arial" panose="020B0604020202020204" pitchFamily="34" charset="0"/>
                          <a:cs typeface="Arial" panose="020B0604020202020204" pitchFamily="34" charset="0"/>
                        </a:rPr>
                        <a:t>3.6e-05</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r>
                        <a:rPr lang="en-US" altLang="zh-CN" sz="1000" dirty="0">
                          <a:solidFill>
                            <a:schemeClr val="tx1"/>
                          </a:solidFill>
                          <a:latin typeface="Arial" panose="020B0604020202020204" pitchFamily="34" charset="0"/>
                          <a:cs typeface="Arial" panose="020B0604020202020204" pitchFamily="34" charset="0"/>
                        </a:rPr>
                        <a:t>1</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r>
              <a:tr h="335915">
                <a:tc>
                  <a:txBody>
                    <a:bodyPr/>
                    <a:lstStyle/>
                    <a:p>
                      <a:pPr algn="ctr">
                        <a:buNone/>
                      </a:pPr>
                      <a:r>
                        <a:rPr lang="en-US" altLang="zh-CN" sz="1000" b="0" dirty="0">
                          <a:solidFill>
                            <a:schemeClr val="tx1"/>
                          </a:solidFill>
                          <a:latin typeface="Arial" panose="020B0604020202020204" pitchFamily="34" charset="0"/>
                          <a:cs typeface="Arial" panose="020B0604020202020204" pitchFamily="34" charset="0"/>
                          <a:sym typeface="+mn-ea"/>
                        </a:rPr>
                        <a:t>RNAPII_</a:t>
                      </a:r>
                      <a:r>
                        <a:rPr lang="en-US" altLang="zh-CN" sz="1100" b="1" dirty="0">
                          <a:solidFill>
                            <a:srgbClr val="0070C0"/>
                          </a:solidFill>
                          <a:latin typeface="Arial" panose="020B0604020202020204" pitchFamily="34" charset="0"/>
                          <a:cs typeface="Arial" panose="020B0604020202020204" pitchFamily="34" charset="0"/>
                          <a:sym typeface="+mn-ea"/>
                        </a:rPr>
                        <a:t>WT</a:t>
                      </a:r>
                      <a:endParaRPr lang="en-US" altLang="zh-CN" sz="1000" b="1" dirty="0">
                        <a:solidFill>
                          <a:srgbClr val="0070C0"/>
                        </a:solidFill>
                        <a:latin typeface="Arial" panose="020B0604020202020204" pitchFamily="34" charset="0"/>
                        <a:cs typeface="Arial" panose="020B0604020202020204" pitchFamily="34" charset="0"/>
                        <a:sym typeface="+mn-ea"/>
                      </a:endParaRPr>
                    </a:p>
                  </a:txBody>
                  <a:tcPr anchor="ctr">
                    <a:solidFill>
                      <a:schemeClr val="bg2">
                        <a:lumMod val="85000"/>
                      </a:schemeClr>
                    </a:solidFill>
                  </a:tcPr>
                </a:tc>
                <a:tc>
                  <a:txBody>
                    <a:bodyPr/>
                    <a:lstStyle/>
                    <a:p>
                      <a:pPr algn="ctr">
                        <a:buNone/>
                      </a:pPr>
                      <a:r>
                        <a:rPr lang="en-US" altLang="zh-CN" sz="1000">
                          <a:solidFill>
                            <a:schemeClr val="tx1"/>
                          </a:solidFill>
                          <a:latin typeface="Arial" panose="020B0604020202020204" pitchFamily="34" charset="0"/>
                          <a:cs typeface="Arial" panose="020B0604020202020204" pitchFamily="34" charset="0"/>
                        </a:rPr>
                        <a:t>0.59</a:t>
                      </a: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100" b="1" dirty="0">
                          <a:solidFill>
                            <a:schemeClr val="tx1"/>
                          </a:solidFill>
                          <a:latin typeface="Arial" panose="020B0604020202020204" pitchFamily="34" charset="0"/>
                          <a:cs typeface="Arial" panose="020B0604020202020204" pitchFamily="34" charset="0"/>
                        </a:rPr>
                        <a:t>7.9e-08</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000" dirty="0">
                          <a:solidFill>
                            <a:schemeClr val="tx1"/>
                          </a:solidFill>
                          <a:latin typeface="Arial" panose="020B0604020202020204" pitchFamily="34" charset="0"/>
                          <a:cs typeface="Arial" panose="020B0604020202020204" pitchFamily="34" charset="0"/>
                        </a:rPr>
                        <a:t>0.91</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r>
                        <a:rPr lang="en-US" altLang="zh-CN" sz="1100" b="1" dirty="0">
                          <a:solidFill>
                            <a:schemeClr val="tx1"/>
                          </a:solidFill>
                          <a:latin typeface="Arial" panose="020B0604020202020204" pitchFamily="34" charset="0"/>
                          <a:cs typeface="Arial" panose="020B0604020202020204" pitchFamily="34" charset="0"/>
                        </a:rPr>
                        <a:t>9.3e-07</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r>
                        <a:rPr lang="en-US" altLang="zh-CN" sz="1000" dirty="0">
                          <a:solidFill>
                            <a:schemeClr val="tx1"/>
                          </a:solidFill>
                          <a:latin typeface="Arial" panose="020B0604020202020204" pitchFamily="34" charset="0"/>
                          <a:cs typeface="Arial" panose="020B0604020202020204" pitchFamily="34" charset="0"/>
                        </a:rPr>
                        <a:t>1</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r>
              <a:tr h="335280">
                <a:tc>
                  <a:txBody>
                    <a:bodyPr/>
                    <a:lstStyle/>
                    <a:p>
                      <a:pPr algn="ctr">
                        <a:buNone/>
                      </a:pPr>
                      <a:r>
                        <a:rPr lang="en-US" altLang="zh-CN" sz="1000" b="0" dirty="0">
                          <a:solidFill>
                            <a:schemeClr val="tx1"/>
                          </a:solidFill>
                          <a:latin typeface="Arial" panose="020B0604020202020204" pitchFamily="34" charset="0"/>
                          <a:cs typeface="Arial" panose="020B0604020202020204" pitchFamily="34" charset="0"/>
                          <a:sym typeface="+mn-ea"/>
                        </a:rPr>
                        <a:t>RNAPII_</a:t>
                      </a:r>
                      <a:r>
                        <a:rPr lang="en-US" altLang="zh-CN" sz="1100" b="1" dirty="0">
                          <a:solidFill>
                            <a:srgbClr val="FF0000"/>
                          </a:solidFill>
                          <a:latin typeface="Arial" panose="020B0604020202020204" pitchFamily="34" charset="0"/>
                          <a:cs typeface="Arial" panose="020B0604020202020204" pitchFamily="34" charset="0"/>
                          <a:sym typeface="+mn-ea"/>
                        </a:rPr>
                        <a:t>HS</a:t>
                      </a:r>
                      <a:endParaRPr lang="en-US" altLang="zh-CN" sz="1000" b="1" dirty="0">
                        <a:solidFill>
                          <a:srgbClr val="FF0000"/>
                        </a:solidFill>
                        <a:latin typeface="Arial" panose="020B0604020202020204" pitchFamily="34" charset="0"/>
                        <a:cs typeface="Arial" panose="020B0604020202020204" pitchFamily="34" charset="0"/>
                        <a:sym typeface="+mn-ea"/>
                      </a:endParaRPr>
                    </a:p>
                  </a:txBody>
                  <a:tcPr anchor="ctr">
                    <a:solidFill>
                      <a:schemeClr val="bg2">
                        <a:lumMod val="85000"/>
                      </a:schemeClr>
                    </a:solidFill>
                  </a:tcPr>
                </a:tc>
                <a:tc>
                  <a:txBody>
                    <a:bodyPr/>
                    <a:lstStyle/>
                    <a:p>
                      <a:pPr algn="ctr">
                        <a:buNone/>
                      </a:pPr>
                      <a:r>
                        <a:rPr lang="en-US" altLang="zh-CN" sz="1100" b="1" dirty="0">
                          <a:solidFill>
                            <a:schemeClr val="tx1"/>
                          </a:solidFill>
                          <a:latin typeface="Arial" panose="020B0604020202020204" pitchFamily="34" charset="0"/>
                          <a:cs typeface="Arial" panose="020B0604020202020204" pitchFamily="34" charset="0"/>
                        </a:rPr>
                        <a:t>2.5e-04</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000">
                          <a:solidFill>
                            <a:schemeClr val="tx1"/>
                          </a:solidFill>
                          <a:latin typeface="Arial" panose="020B0604020202020204" pitchFamily="34" charset="0"/>
                          <a:cs typeface="Arial" panose="020B0604020202020204" pitchFamily="34" charset="0"/>
                          <a:sym typeface="+mn-ea"/>
                        </a:rPr>
                        <a:t>0.59</a:t>
                      </a: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ClrTx/>
                        <a:buSzTx/>
                        <a:buFontTx/>
                        <a:buNone/>
                      </a:pPr>
                      <a:r>
                        <a:rPr lang="en-US" altLang="zh-CN" sz="1100" b="1" dirty="0">
                          <a:solidFill>
                            <a:schemeClr val="tx1"/>
                          </a:solidFill>
                          <a:latin typeface="Arial" panose="020B0604020202020204" pitchFamily="34" charset="0"/>
                          <a:cs typeface="Arial" panose="020B0604020202020204" pitchFamily="34" charset="0"/>
                        </a:rPr>
                        <a:t>1.8e-05</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r>
                        <a:rPr lang="en-US" altLang="zh-CN" sz="1000">
                          <a:solidFill>
                            <a:schemeClr val="tx1"/>
                          </a:solidFill>
                          <a:latin typeface="Arial" panose="020B0604020202020204" pitchFamily="34" charset="0"/>
                          <a:cs typeface="Arial" panose="020B0604020202020204" pitchFamily="34" charset="0"/>
                        </a:rPr>
                        <a:t>1</a:t>
                      </a:r>
                      <a:endParaRPr lang="en-US" altLang="zh-CN" sz="100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r>
                        <a:rPr lang="en-US" altLang="zh-CN" sz="1100" b="1" dirty="0">
                          <a:solidFill>
                            <a:schemeClr val="tx1"/>
                          </a:solidFill>
                          <a:latin typeface="Arial" panose="020B0604020202020204" pitchFamily="34" charset="0"/>
                          <a:cs typeface="Arial" panose="020B0604020202020204" pitchFamily="34" charset="0"/>
                        </a:rPr>
                        <a:t>2.0e-06</a:t>
                      </a:r>
                      <a:endParaRPr lang="en-US" altLang="zh-CN" sz="1100" b="1"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c>
                  <a:txBody>
                    <a:bodyPr/>
                    <a:lstStyle/>
                    <a:p>
                      <a:pPr algn="ctr">
                        <a:buNone/>
                      </a:pPr>
                      <a:r>
                        <a:rPr lang="en-US" altLang="zh-CN" sz="1000" dirty="0">
                          <a:solidFill>
                            <a:schemeClr val="tx1"/>
                          </a:solidFill>
                          <a:latin typeface="Arial" panose="020B0604020202020204" pitchFamily="34" charset="0"/>
                          <a:cs typeface="Arial" panose="020B0604020202020204" pitchFamily="34" charset="0"/>
                        </a:rPr>
                        <a:t>1</a:t>
                      </a:r>
                      <a:endParaRPr lang="en-US" altLang="zh-CN" sz="1000" dirty="0">
                        <a:solidFill>
                          <a:schemeClr val="tx1"/>
                        </a:solidFill>
                        <a:latin typeface="Arial" panose="020B0604020202020204" pitchFamily="34" charset="0"/>
                        <a:cs typeface="Arial" panose="020B0604020202020204" pitchFamily="34" charset="0"/>
                      </a:endParaRPr>
                    </a:p>
                  </a:txBody>
                  <a:tcPr anchor="ctr">
                    <a:solidFill>
                      <a:schemeClr val="bg2">
                        <a:lumMod val="95000"/>
                      </a:schemeClr>
                    </a:solidFill>
                  </a:tcPr>
                </a:tc>
              </a:tr>
            </a:tbl>
          </a:graphicData>
        </a:graphic>
      </p:graphicFrame>
      <p:sp>
        <p:nvSpPr>
          <p:cNvPr id="2" name="文本框 1"/>
          <p:cNvSpPr txBox="1"/>
          <p:nvPr>
            <p:custDataLst>
              <p:tags r:id="rId27"/>
            </p:custDataLst>
          </p:nvPr>
        </p:nvSpPr>
        <p:spPr>
          <a:xfrm>
            <a:off x="7976235" y="4318635"/>
            <a:ext cx="4075430" cy="419735"/>
          </a:xfrm>
          <a:prstGeom prst="rect">
            <a:avLst/>
          </a:prstGeom>
          <a:noFill/>
        </p:spPr>
        <p:txBody>
          <a:bodyPr wrap="square" rtlCol="0">
            <a:noAutofit/>
          </a:bodyPr>
          <a:lstStyle/>
          <a:p>
            <a:r>
              <a:rPr lang="en-US" altLang="zh-CN" sz="1600" b="1">
                <a:solidFill>
                  <a:schemeClr val="tx1"/>
                </a:solidFill>
                <a:latin typeface="Calibri" panose="020F0502020204030204" charset="0"/>
                <a:cs typeface="Calibri" panose="020F0502020204030204" charset="0"/>
              </a:rPr>
              <a:t>Genomic distance increases after heat shock;</a:t>
            </a:r>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p:txBody>
      </p:sp>
      <p:grpSp>
        <p:nvGrpSpPr>
          <p:cNvPr id="18" name="组合 17"/>
          <p:cNvGrpSpPr/>
          <p:nvPr/>
        </p:nvGrpSpPr>
        <p:grpSpPr>
          <a:xfrm>
            <a:off x="0" y="0"/>
            <a:ext cx="12192000" cy="443230"/>
            <a:chOff x="0" y="0"/>
            <a:chExt cx="19200" cy="698"/>
          </a:xfrm>
        </p:grpSpPr>
        <p:sp>
          <p:nvSpPr>
            <p:cNvPr id="13" name="矩形 12"/>
            <p:cNvSpPr/>
            <p:nvPr>
              <p:custDataLst>
                <p:tags r:id="rId28"/>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4" name="直接连接符 13"/>
            <p:cNvCxnSpPr/>
            <p:nvPr>
              <p:custDataLst>
                <p:tags r:id="rId29"/>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custDataLst>
              <p:tags r:id="rId30"/>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TAD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3" name="文本框 2"/>
          <p:cNvSpPr txBox="1"/>
          <p:nvPr/>
        </p:nvSpPr>
        <p:spPr>
          <a:xfrm>
            <a:off x="1686560" y="26035"/>
            <a:ext cx="8740775" cy="398780"/>
          </a:xfrm>
          <a:prstGeom prst="rect">
            <a:avLst/>
          </a:prstGeom>
          <a:noFill/>
        </p:spPr>
        <p:txBody>
          <a:bodyPr wrap="square" rtlCol="0" anchor="t">
            <a:spAutoFit/>
          </a:bodyPr>
          <a:lstStyle/>
          <a:p>
            <a:r>
              <a:rPr lang="en-US" altLang="zh-CN" sz="2000">
                <a:latin typeface="Calibri" panose="020F0502020204030204" charset="0"/>
                <a:ea typeface="+mj-ea"/>
                <a:cs typeface="Calibri" panose="020F0502020204030204" charset="0"/>
                <a:sym typeface="+mn-ea"/>
              </a:rPr>
              <a:t>Genomic distance of chromatin interaction increases after heat shock</a:t>
            </a:r>
            <a:endParaRPr lang="en-US" altLang="zh-CN" sz="2000">
              <a:latin typeface="Calibri" panose="020F0502020204030204" charset="0"/>
              <a:ea typeface="+mj-ea"/>
              <a:cs typeface="Calibri" panose="020F0502020204030204" charset="0"/>
              <a:sym typeface="+mn-ea"/>
            </a:endParaRPr>
          </a:p>
        </p:txBody>
      </p:sp>
      <p:grpSp>
        <p:nvGrpSpPr>
          <p:cNvPr id="19" name="组合 18"/>
          <p:cNvGrpSpPr/>
          <p:nvPr/>
        </p:nvGrpSpPr>
        <p:grpSpPr>
          <a:xfrm>
            <a:off x="841375" y="3336925"/>
            <a:ext cx="3067050" cy="311785"/>
            <a:chOff x="6559" y="5926"/>
            <a:chExt cx="4830" cy="491"/>
          </a:xfrm>
        </p:grpSpPr>
        <p:sp>
          <p:nvSpPr>
            <p:cNvPr id="20" name="文本框 19"/>
            <p:cNvSpPr txBox="1"/>
            <p:nvPr>
              <p:custDataLst>
                <p:tags r:id="rId31"/>
              </p:custDataLst>
            </p:nvPr>
          </p:nvSpPr>
          <p:spPr>
            <a:xfrm>
              <a:off x="6559" y="5926"/>
              <a:ext cx="4831" cy="217"/>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10K                           100K                              1M     </a:t>
              </a:r>
              <a:endParaRPr lang="en-US" altLang="zh-CN" sz="1000">
                <a:latin typeface="Arial" panose="020B0604020202020204" pitchFamily="34" charset="0"/>
                <a:cs typeface="Arial" panose="020B0604020202020204" pitchFamily="34" charset="0"/>
              </a:endParaRPr>
            </a:p>
          </p:txBody>
        </p:sp>
        <p:sp>
          <p:nvSpPr>
            <p:cNvPr id="21" name="文本框 20"/>
            <p:cNvSpPr txBox="1"/>
            <p:nvPr>
              <p:custDataLst>
                <p:tags r:id="rId32"/>
              </p:custDataLst>
            </p:nvPr>
          </p:nvSpPr>
          <p:spPr>
            <a:xfrm>
              <a:off x="7848" y="6143"/>
              <a:ext cx="2560"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Genomic distance</a:t>
              </a:r>
              <a:endParaRPr lang="en-US" altLang="zh-CN" sz="1200" b="1">
                <a:solidFill>
                  <a:schemeClr val="tx1"/>
                </a:solidFill>
                <a:latin typeface="Arial" panose="020B0604020202020204" pitchFamily="34" charset="0"/>
                <a:cs typeface="Arial" panose="020B0604020202020204" pitchFamily="34" charset="0"/>
              </a:endParaRPr>
            </a:p>
          </p:txBody>
        </p:sp>
      </p:grpSp>
      <p:grpSp>
        <p:nvGrpSpPr>
          <p:cNvPr id="22" name="组合 21"/>
          <p:cNvGrpSpPr/>
          <p:nvPr/>
        </p:nvGrpSpPr>
        <p:grpSpPr>
          <a:xfrm>
            <a:off x="553085" y="574675"/>
            <a:ext cx="572770" cy="2447290"/>
            <a:chOff x="6105" y="1576"/>
            <a:chExt cx="902" cy="3854"/>
          </a:xfrm>
        </p:grpSpPr>
        <p:sp>
          <p:nvSpPr>
            <p:cNvPr id="23" name="文本框 22"/>
            <p:cNvSpPr txBox="1"/>
            <p:nvPr>
              <p:custDataLst>
                <p:tags r:id="rId33"/>
              </p:custDataLst>
            </p:nvPr>
          </p:nvSpPr>
          <p:spPr>
            <a:xfrm>
              <a:off x="6105" y="4912"/>
              <a:ext cx="843"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-5</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4" name="文本框 23"/>
            <p:cNvSpPr txBox="1"/>
            <p:nvPr>
              <p:custDataLst>
                <p:tags r:id="rId34"/>
              </p:custDataLst>
            </p:nvPr>
          </p:nvSpPr>
          <p:spPr>
            <a:xfrm>
              <a:off x="6297" y="3681"/>
              <a:ext cx="652"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-4</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5" name="文本框 24"/>
            <p:cNvSpPr txBox="1"/>
            <p:nvPr>
              <p:custDataLst>
                <p:tags r:id="rId35"/>
              </p:custDataLst>
            </p:nvPr>
          </p:nvSpPr>
          <p:spPr>
            <a:xfrm>
              <a:off x="6297" y="2624"/>
              <a:ext cx="710"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-3</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6" name="文本框 25"/>
            <p:cNvSpPr txBox="1"/>
            <p:nvPr>
              <p:custDataLst>
                <p:tags r:id="rId36"/>
              </p:custDataLst>
            </p:nvPr>
          </p:nvSpPr>
          <p:spPr>
            <a:xfrm>
              <a:off x="6297" y="1576"/>
              <a:ext cx="651"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-2</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7" name="文本框 26"/>
            <p:cNvSpPr txBox="1"/>
            <p:nvPr>
              <p:custDataLst>
                <p:tags r:id="rId37"/>
              </p:custDataLst>
            </p:nvPr>
          </p:nvSpPr>
          <p:spPr>
            <a:xfrm rot="16200000">
              <a:off x="4818" y="3720"/>
              <a:ext cx="2848"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Corrected Hi-C counts</a:t>
              </a:r>
              <a:endParaRPr lang="en-US" altLang="zh-CN" sz="1200" b="1">
                <a:solidFill>
                  <a:schemeClr val="tx1"/>
                </a:solidFill>
                <a:latin typeface="Arial" panose="020B0604020202020204" pitchFamily="34" charset="0"/>
                <a:cs typeface="Arial" panose="020B0604020202020204" pitchFamily="34" charset="0"/>
              </a:endParaRPr>
            </a:p>
          </p:txBody>
        </p:sp>
      </p:grpSp>
      <p:pic>
        <p:nvPicPr>
          <p:cNvPr id="28" name="图片 27" descr="all_samples"/>
          <p:cNvPicPr>
            <a:picLocks noChangeAspect="1"/>
          </p:cNvPicPr>
          <p:nvPr/>
        </p:nvPicPr>
        <p:blipFill>
          <a:blip r:embed="rId38"/>
          <a:stretch>
            <a:fillRect/>
          </a:stretch>
        </p:blipFill>
        <p:spPr>
          <a:xfrm>
            <a:off x="7951470" y="633730"/>
            <a:ext cx="2812415" cy="2812415"/>
          </a:xfrm>
          <a:prstGeom prst="rect">
            <a:avLst/>
          </a:prstGeom>
        </p:spPr>
      </p:pic>
      <p:sp>
        <p:nvSpPr>
          <p:cNvPr id="29" name="文本框 28"/>
          <p:cNvSpPr txBox="1"/>
          <p:nvPr/>
        </p:nvSpPr>
        <p:spPr>
          <a:xfrm>
            <a:off x="8495665" y="1366520"/>
            <a:ext cx="614680" cy="15176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60 Kb</a:t>
            </a:r>
            <a:endParaRPr lang="en-US" altLang="zh-CN" sz="1200">
              <a:latin typeface="Arial" panose="020B0604020202020204" pitchFamily="34" charset="0"/>
              <a:cs typeface="Arial" panose="020B0604020202020204" pitchFamily="34" charset="0"/>
              <a:sym typeface="+mn-ea"/>
            </a:endParaRPr>
          </a:p>
        </p:txBody>
      </p:sp>
      <p:cxnSp>
        <p:nvCxnSpPr>
          <p:cNvPr id="38" name="直接连接符 37"/>
          <p:cNvCxnSpPr/>
          <p:nvPr/>
        </p:nvCxnSpPr>
        <p:spPr>
          <a:xfrm>
            <a:off x="9522460" y="854710"/>
            <a:ext cx="186690" cy="0"/>
          </a:xfrm>
          <a:prstGeom prst="line">
            <a:avLst/>
          </a:prstGeom>
          <a:ln>
            <a:solidFill>
              <a:srgbClr val="4D7731"/>
            </a:solidFill>
          </a:ln>
        </p:spPr>
        <p:style>
          <a:lnRef idx="2">
            <a:schemeClr val="accent1"/>
          </a:lnRef>
          <a:fillRef idx="0">
            <a:srgbClr val="FFFFFF"/>
          </a:fillRef>
          <a:effectRef idx="0">
            <a:srgbClr val="FFFFFF"/>
          </a:effectRef>
          <a:fontRef idx="minor">
            <a:schemeClr val="tx1"/>
          </a:fontRef>
        </p:style>
      </p:cxnSp>
      <p:cxnSp>
        <p:nvCxnSpPr>
          <p:cNvPr id="39" name="直接连接符 38"/>
          <p:cNvCxnSpPr/>
          <p:nvPr/>
        </p:nvCxnSpPr>
        <p:spPr>
          <a:xfrm>
            <a:off x="9522460" y="998220"/>
            <a:ext cx="186690" cy="0"/>
          </a:xfrm>
          <a:prstGeom prst="line">
            <a:avLst/>
          </a:prstGeom>
          <a:ln>
            <a:solidFill>
              <a:srgbClr val="B1B872"/>
            </a:solidFill>
          </a:ln>
        </p:spPr>
        <p:style>
          <a:lnRef idx="2">
            <a:schemeClr val="accent1"/>
          </a:lnRef>
          <a:fillRef idx="0">
            <a:srgbClr val="FFFFFF"/>
          </a:fillRef>
          <a:effectRef idx="0">
            <a:srgbClr val="FFFFFF"/>
          </a:effectRef>
          <a:fontRef idx="minor">
            <a:schemeClr val="tx1"/>
          </a:fontRef>
        </p:style>
      </p:cxnSp>
      <p:sp>
        <p:nvSpPr>
          <p:cNvPr id="40" name="文本框 39"/>
          <p:cNvSpPr txBox="1"/>
          <p:nvPr/>
        </p:nvSpPr>
        <p:spPr>
          <a:xfrm>
            <a:off x="9650095" y="748665"/>
            <a:ext cx="1023620" cy="106680"/>
          </a:xfrm>
          <a:prstGeom prst="rect">
            <a:avLst/>
          </a:prstGeom>
          <a:noFill/>
        </p:spPr>
        <p:txBody>
          <a:bodyPr wrap="square" rtlCol="0">
            <a:noAutofit/>
          </a:bodyPr>
          <a:lstStyle/>
          <a:p>
            <a:r>
              <a:rPr lang="en-US" altLang="zh-CN" sz="1000" b="1">
                <a:solidFill>
                  <a:srgbClr val="4D7731"/>
                </a:solidFill>
                <a:latin typeface="Arial" panose="020B0604020202020204" pitchFamily="34" charset="0"/>
                <a:cs typeface="Arial" panose="020B0604020202020204" pitchFamily="34" charset="0"/>
              </a:rPr>
              <a:t>H3K27me3_WT</a:t>
            </a:r>
            <a:endParaRPr lang="en-US" altLang="zh-CN" sz="1000" b="1">
              <a:solidFill>
                <a:srgbClr val="4D7731"/>
              </a:solidFill>
              <a:latin typeface="Arial" panose="020B0604020202020204" pitchFamily="34" charset="0"/>
              <a:cs typeface="Arial" panose="020B0604020202020204" pitchFamily="34" charset="0"/>
            </a:endParaRPr>
          </a:p>
        </p:txBody>
      </p:sp>
      <p:sp>
        <p:nvSpPr>
          <p:cNvPr id="41" name="文本框 40"/>
          <p:cNvSpPr txBox="1"/>
          <p:nvPr/>
        </p:nvSpPr>
        <p:spPr>
          <a:xfrm>
            <a:off x="9650095" y="902970"/>
            <a:ext cx="1122680" cy="151765"/>
          </a:xfrm>
          <a:prstGeom prst="rect">
            <a:avLst/>
          </a:prstGeom>
          <a:noFill/>
        </p:spPr>
        <p:txBody>
          <a:bodyPr wrap="square" rtlCol="0">
            <a:noAutofit/>
          </a:bodyPr>
          <a:lstStyle/>
          <a:p>
            <a:r>
              <a:rPr lang="en-US" altLang="zh-CN" sz="1000" b="1">
                <a:solidFill>
                  <a:srgbClr val="B1B872"/>
                </a:solidFill>
                <a:latin typeface="Arial" panose="020B0604020202020204" pitchFamily="34" charset="0"/>
                <a:cs typeface="Arial" panose="020B0604020202020204" pitchFamily="34" charset="0"/>
              </a:rPr>
              <a:t>H3K27me3_HS</a:t>
            </a:r>
            <a:endParaRPr lang="en-US" altLang="zh-CN" sz="1000" b="1">
              <a:solidFill>
                <a:srgbClr val="B1B872"/>
              </a:solidFill>
              <a:latin typeface="Arial" panose="020B0604020202020204" pitchFamily="34" charset="0"/>
              <a:cs typeface="Arial" panose="020B0604020202020204" pitchFamily="34" charset="0"/>
            </a:endParaRPr>
          </a:p>
        </p:txBody>
      </p:sp>
      <p:cxnSp>
        <p:nvCxnSpPr>
          <p:cNvPr id="42" name="直接连接符 41"/>
          <p:cNvCxnSpPr/>
          <p:nvPr/>
        </p:nvCxnSpPr>
        <p:spPr>
          <a:xfrm>
            <a:off x="9522460" y="1183005"/>
            <a:ext cx="186690" cy="0"/>
          </a:xfrm>
          <a:prstGeom prst="line">
            <a:avLst/>
          </a:prstGeom>
          <a:ln>
            <a:solidFill>
              <a:srgbClr val="F86DD3"/>
            </a:solidFill>
          </a:ln>
        </p:spPr>
        <p:style>
          <a:lnRef idx="2">
            <a:schemeClr val="accent1"/>
          </a:lnRef>
          <a:fillRef idx="0">
            <a:srgbClr val="FFFFFF"/>
          </a:fillRef>
          <a:effectRef idx="0">
            <a:srgbClr val="FFFFFF"/>
          </a:effectRef>
          <a:fontRef idx="minor">
            <a:schemeClr val="tx1"/>
          </a:fontRef>
        </p:style>
      </p:cxnSp>
      <p:cxnSp>
        <p:nvCxnSpPr>
          <p:cNvPr id="43" name="直接连接符 42"/>
          <p:cNvCxnSpPr/>
          <p:nvPr/>
        </p:nvCxnSpPr>
        <p:spPr>
          <a:xfrm>
            <a:off x="9522460" y="1326515"/>
            <a:ext cx="186690" cy="0"/>
          </a:xfrm>
          <a:prstGeom prst="line">
            <a:avLst/>
          </a:prstGeom>
          <a:ln>
            <a:solidFill>
              <a:srgbClr val="AD8DCA"/>
            </a:solidFill>
          </a:ln>
        </p:spPr>
        <p:style>
          <a:lnRef idx="2">
            <a:schemeClr val="accent1"/>
          </a:lnRef>
          <a:fillRef idx="0">
            <a:srgbClr val="FFFFFF"/>
          </a:fillRef>
          <a:effectRef idx="0">
            <a:srgbClr val="FFFFFF"/>
          </a:effectRef>
          <a:fontRef idx="minor">
            <a:schemeClr val="tx1"/>
          </a:fontRef>
        </p:style>
      </p:cxnSp>
      <p:sp>
        <p:nvSpPr>
          <p:cNvPr id="44" name="文本框 43"/>
          <p:cNvSpPr txBox="1"/>
          <p:nvPr/>
        </p:nvSpPr>
        <p:spPr>
          <a:xfrm>
            <a:off x="9650095" y="1061085"/>
            <a:ext cx="1000125" cy="151765"/>
          </a:xfrm>
          <a:prstGeom prst="rect">
            <a:avLst/>
          </a:prstGeom>
          <a:noFill/>
        </p:spPr>
        <p:txBody>
          <a:bodyPr wrap="square" rtlCol="0">
            <a:noAutofit/>
          </a:bodyPr>
          <a:lstStyle/>
          <a:p>
            <a:r>
              <a:rPr lang="en-US" altLang="zh-CN" sz="1000" b="1">
                <a:solidFill>
                  <a:srgbClr val="F86DD3"/>
                </a:solidFill>
                <a:latin typeface="Arial" panose="020B0604020202020204" pitchFamily="34" charset="0"/>
                <a:cs typeface="Arial" panose="020B0604020202020204" pitchFamily="34" charset="0"/>
                <a:sym typeface="+mn-ea"/>
              </a:rPr>
              <a:t>H3K27ac_WT</a:t>
            </a:r>
            <a:endParaRPr lang="en-US" altLang="zh-CN" sz="1000" b="1">
              <a:solidFill>
                <a:srgbClr val="F86DD3"/>
              </a:solidFill>
              <a:latin typeface="Arial" panose="020B0604020202020204" pitchFamily="34" charset="0"/>
              <a:cs typeface="Arial" panose="020B0604020202020204" pitchFamily="34" charset="0"/>
              <a:sym typeface="+mn-ea"/>
            </a:endParaRPr>
          </a:p>
        </p:txBody>
      </p:sp>
      <p:sp>
        <p:nvSpPr>
          <p:cNvPr id="45" name="文本框 44"/>
          <p:cNvSpPr txBox="1"/>
          <p:nvPr/>
        </p:nvSpPr>
        <p:spPr>
          <a:xfrm>
            <a:off x="9650095" y="1238885"/>
            <a:ext cx="1268095" cy="151765"/>
          </a:xfrm>
          <a:prstGeom prst="rect">
            <a:avLst/>
          </a:prstGeom>
          <a:noFill/>
        </p:spPr>
        <p:txBody>
          <a:bodyPr wrap="square" rtlCol="0">
            <a:noAutofit/>
          </a:bodyPr>
          <a:lstStyle/>
          <a:p>
            <a:r>
              <a:rPr lang="en-US" altLang="zh-CN" sz="1000" b="1">
                <a:solidFill>
                  <a:srgbClr val="AD8DCA"/>
                </a:solidFill>
                <a:latin typeface="Arial" panose="020B0604020202020204" pitchFamily="34" charset="0"/>
                <a:cs typeface="Arial" panose="020B0604020202020204" pitchFamily="34" charset="0"/>
                <a:sym typeface="+mn-ea"/>
              </a:rPr>
              <a:t>H3K27ac_HS</a:t>
            </a:r>
            <a:endParaRPr lang="en-US" altLang="zh-CN" sz="1000" b="1">
              <a:solidFill>
                <a:srgbClr val="AD8DCA"/>
              </a:solidFill>
              <a:latin typeface="Arial" panose="020B0604020202020204" pitchFamily="34" charset="0"/>
              <a:cs typeface="Arial" panose="020B0604020202020204" pitchFamily="34" charset="0"/>
              <a:sym typeface="+mn-ea"/>
            </a:endParaRPr>
          </a:p>
        </p:txBody>
      </p:sp>
      <p:cxnSp>
        <p:nvCxnSpPr>
          <p:cNvPr id="105" name="直接连接符 104"/>
          <p:cNvCxnSpPr/>
          <p:nvPr/>
        </p:nvCxnSpPr>
        <p:spPr>
          <a:xfrm>
            <a:off x="9543415" y="1499870"/>
            <a:ext cx="186690" cy="0"/>
          </a:xfrm>
          <a:prstGeom prst="line">
            <a:avLst/>
          </a:prstGeom>
          <a:ln>
            <a:solidFill>
              <a:srgbClr val="1087F4"/>
            </a:solidFill>
          </a:ln>
        </p:spPr>
        <p:style>
          <a:lnRef idx="2">
            <a:schemeClr val="accent1"/>
          </a:lnRef>
          <a:fillRef idx="0">
            <a:srgbClr val="FFFFFF"/>
          </a:fillRef>
          <a:effectRef idx="0">
            <a:srgbClr val="FFFFFF"/>
          </a:effectRef>
          <a:fontRef idx="minor">
            <a:schemeClr val="tx1"/>
          </a:fontRef>
        </p:style>
      </p:cxnSp>
      <p:cxnSp>
        <p:nvCxnSpPr>
          <p:cNvPr id="106" name="直接连接符 105"/>
          <p:cNvCxnSpPr/>
          <p:nvPr/>
        </p:nvCxnSpPr>
        <p:spPr>
          <a:xfrm>
            <a:off x="9543415" y="1643380"/>
            <a:ext cx="186690" cy="0"/>
          </a:xfrm>
          <a:prstGeom prst="line">
            <a:avLst/>
          </a:prstGeom>
          <a:ln>
            <a:solidFill>
              <a:srgbClr val="99BDCB"/>
            </a:solidFill>
          </a:ln>
        </p:spPr>
        <p:style>
          <a:lnRef idx="2">
            <a:schemeClr val="accent1"/>
          </a:lnRef>
          <a:fillRef idx="0">
            <a:srgbClr val="FFFFFF"/>
          </a:fillRef>
          <a:effectRef idx="0">
            <a:srgbClr val="FFFFFF"/>
          </a:effectRef>
          <a:fontRef idx="minor">
            <a:schemeClr val="tx1"/>
          </a:fontRef>
        </p:style>
      </p:cxnSp>
      <p:sp>
        <p:nvSpPr>
          <p:cNvPr id="107" name="文本框 106"/>
          <p:cNvSpPr txBox="1"/>
          <p:nvPr/>
        </p:nvSpPr>
        <p:spPr>
          <a:xfrm>
            <a:off x="9650095" y="1390650"/>
            <a:ext cx="945515" cy="151765"/>
          </a:xfrm>
          <a:prstGeom prst="rect">
            <a:avLst/>
          </a:prstGeom>
          <a:noFill/>
        </p:spPr>
        <p:txBody>
          <a:bodyPr wrap="square" rtlCol="0">
            <a:noAutofit/>
          </a:bodyPr>
          <a:lstStyle/>
          <a:p>
            <a:r>
              <a:rPr lang="en-US" altLang="zh-CN" sz="1000" b="1">
                <a:solidFill>
                  <a:srgbClr val="1087F4"/>
                </a:solidFill>
                <a:latin typeface="Arial" panose="020B0604020202020204" pitchFamily="34" charset="0"/>
                <a:cs typeface="Arial" panose="020B0604020202020204" pitchFamily="34" charset="0"/>
                <a:sym typeface="+mn-ea"/>
              </a:rPr>
              <a:t>RNAPII_WT</a:t>
            </a:r>
            <a:endParaRPr lang="en-US" altLang="zh-CN" sz="1000" b="1">
              <a:solidFill>
                <a:srgbClr val="1087F4"/>
              </a:solidFill>
              <a:latin typeface="Arial" panose="020B0604020202020204" pitchFamily="34" charset="0"/>
              <a:cs typeface="Arial" panose="020B0604020202020204" pitchFamily="34" charset="0"/>
            </a:endParaRPr>
          </a:p>
        </p:txBody>
      </p:sp>
      <p:sp>
        <p:nvSpPr>
          <p:cNvPr id="108" name="文本框 107"/>
          <p:cNvSpPr txBox="1"/>
          <p:nvPr/>
        </p:nvSpPr>
        <p:spPr>
          <a:xfrm>
            <a:off x="9650095" y="1544955"/>
            <a:ext cx="984885" cy="151765"/>
          </a:xfrm>
          <a:prstGeom prst="rect">
            <a:avLst/>
          </a:prstGeom>
          <a:noFill/>
        </p:spPr>
        <p:txBody>
          <a:bodyPr wrap="square" rtlCol="0">
            <a:noAutofit/>
          </a:bodyPr>
          <a:lstStyle/>
          <a:p>
            <a:r>
              <a:rPr lang="en-US" altLang="zh-CN" sz="1000" b="1">
                <a:solidFill>
                  <a:srgbClr val="99BDCB"/>
                </a:solidFill>
                <a:latin typeface="Arial" panose="020B0604020202020204" pitchFamily="34" charset="0"/>
                <a:cs typeface="Arial" panose="020B0604020202020204" pitchFamily="34" charset="0"/>
                <a:sym typeface="+mn-ea"/>
              </a:rPr>
              <a:t>RNAPII_HS</a:t>
            </a:r>
            <a:endParaRPr lang="en-US" altLang="zh-CN" sz="1000" b="1">
              <a:solidFill>
                <a:srgbClr val="99BDCB"/>
              </a:solidFill>
              <a:latin typeface="Arial" panose="020B0604020202020204" pitchFamily="34" charset="0"/>
              <a:cs typeface="Arial" panose="020B0604020202020204" pitchFamily="34" charset="0"/>
            </a:endParaRPr>
          </a:p>
        </p:txBody>
      </p:sp>
      <p:grpSp>
        <p:nvGrpSpPr>
          <p:cNvPr id="55" name="组合 54"/>
          <p:cNvGrpSpPr/>
          <p:nvPr/>
        </p:nvGrpSpPr>
        <p:grpSpPr>
          <a:xfrm>
            <a:off x="7824470" y="3336925"/>
            <a:ext cx="3067050" cy="311785"/>
            <a:chOff x="6559" y="5926"/>
            <a:chExt cx="4830" cy="491"/>
          </a:xfrm>
        </p:grpSpPr>
        <p:sp>
          <p:nvSpPr>
            <p:cNvPr id="56" name="文本框 55"/>
            <p:cNvSpPr txBox="1"/>
            <p:nvPr>
              <p:custDataLst>
                <p:tags r:id="rId39"/>
              </p:custDataLst>
            </p:nvPr>
          </p:nvSpPr>
          <p:spPr>
            <a:xfrm>
              <a:off x="6559" y="5926"/>
              <a:ext cx="4831" cy="217"/>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10K                           100K                              1M     </a:t>
              </a:r>
              <a:endParaRPr lang="en-US" altLang="zh-CN" sz="1000">
                <a:latin typeface="Arial" panose="020B0604020202020204" pitchFamily="34" charset="0"/>
                <a:cs typeface="Arial" panose="020B0604020202020204" pitchFamily="34" charset="0"/>
              </a:endParaRPr>
            </a:p>
          </p:txBody>
        </p:sp>
        <p:sp>
          <p:nvSpPr>
            <p:cNvPr id="57" name="文本框 56"/>
            <p:cNvSpPr txBox="1"/>
            <p:nvPr>
              <p:custDataLst>
                <p:tags r:id="rId40"/>
              </p:custDataLst>
            </p:nvPr>
          </p:nvSpPr>
          <p:spPr>
            <a:xfrm>
              <a:off x="7848" y="6143"/>
              <a:ext cx="2560"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Genomic distance</a:t>
              </a:r>
              <a:endParaRPr lang="en-US" altLang="zh-CN" sz="1200" b="1">
                <a:solidFill>
                  <a:schemeClr val="tx1"/>
                </a:solidFill>
                <a:latin typeface="Arial" panose="020B0604020202020204" pitchFamily="34" charset="0"/>
                <a:cs typeface="Arial" panose="020B0604020202020204" pitchFamily="34" charset="0"/>
              </a:endParaRPr>
            </a:p>
          </p:txBody>
        </p:sp>
      </p:grpSp>
      <p:grpSp>
        <p:nvGrpSpPr>
          <p:cNvPr id="58" name="组合 57"/>
          <p:cNvGrpSpPr/>
          <p:nvPr/>
        </p:nvGrpSpPr>
        <p:grpSpPr>
          <a:xfrm>
            <a:off x="7536180" y="574675"/>
            <a:ext cx="572770" cy="2447290"/>
            <a:chOff x="6105" y="1576"/>
            <a:chExt cx="902" cy="3854"/>
          </a:xfrm>
        </p:grpSpPr>
        <p:sp>
          <p:nvSpPr>
            <p:cNvPr id="59" name="文本框 58"/>
            <p:cNvSpPr txBox="1"/>
            <p:nvPr>
              <p:custDataLst>
                <p:tags r:id="rId41"/>
              </p:custDataLst>
            </p:nvPr>
          </p:nvSpPr>
          <p:spPr>
            <a:xfrm>
              <a:off x="6105" y="4912"/>
              <a:ext cx="843"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-5</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60" name="文本框 59"/>
            <p:cNvSpPr txBox="1"/>
            <p:nvPr>
              <p:custDataLst>
                <p:tags r:id="rId42"/>
              </p:custDataLst>
            </p:nvPr>
          </p:nvSpPr>
          <p:spPr>
            <a:xfrm>
              <a:off x="6297" y="3681"/>
              <a:ext cx="652"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-4</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61" name="文本框 60"/>
            <p:cNvSpPr txBox="1"/>
            <p:nvPr>
              <p:custDataLst>
                <p:tags r:id="rId43"/>
              </p:custDataLst>
            </p:nvPr>
          </p:nvSpPr>
          <p:spPr>
            <a:xfrm>
              <a:off x="6297" y="2624"/>
              <a:ext cx="710"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-3</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62" name="文本框 61"/>
            <p:cNvSpPr txBox="1"/>
            <p:nvPr>
              <p:custDataLst>
                <p:tags r:id="rId44"/>
              </p:custDataLst>
            </p:nvPr>
          </p:nvSpPr>
          <p:spPr>
            <a:xfrm>
              <a:off x="6297" y="1576"/>
              <a:ext cx="651" cy="519"/>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10</a:t>
              </a:r>
              <a:r>
                <a:rPr lang="en-US" altLang="zh-CN" sz="1000" baseline="30000">
                  <a:solidFill>
                    <a:schemeClr val="tx1"/>
                  </a:solidFill>
                  <a:uFillTx/>
                  <a:latin typeface="Arial" panose="020B0604020202020204" pitchFamily="34" charset="0"/>
                  <a:cs typeface="Arial" panose="020B0604020202020204" pitchFamily="34" charset="0"/>
                </a:rPr>
                <a:t>-2</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80" name="文本框 79"/>
            <p:cNvSpPr txBox="1"/>
            <p:nvPr>
              <p:custDataLst>
                <p:tags r:id="rId45"/>
              </p:custDataLst>
            </p:nvPr>
          </p:nvSpPr>
          <p:spPr>
            <a:xfrm rot="16200000">
              <a:off x="4818" y="3720"/>
              <a:ext cx="2848"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Corrected Hi-C counts</a:t>
              </a:r>
              <a:endParaRPr lang="en-US" altLang="zh-CN" sz="1200" b="1">
                <a:solidFill>
                  <a:schemeClr val="tx1"/>
                </a:solidFill>
                <a:latin typeface="Arial" panose="020B0604020202020204" pitchFamily="34" charset="0"/>
                <a:cs typeface="Arial" panose="020B0604020202020204" pitchFamily="34" charset="0"/>
              </a:endParaRPr>
            </a:p>
          </p:txBody>
        </p:sp>
      </p:grpSp>
      <p:sp>
        <p:nvSpPr>
          <p:cNvPr id="81" name="文本框 80"/>
          <p:cNvSpPr txBox="1"/>
          <p:nvPr/>
        </p:nvSpPr>
        <p:spPr>
          <a:xfrm>
            <a:off x="7976235" y="4768215"/>
            <a:ext cx="4126230" cy="829945"/>
          </a:xfrm>
          <a:prstGeom prst="rect">
            <a:avLst/>
          </a:prstGeom>
          <a:noFill/>
        </p:spPr>
        <p:txBody>
          <a:bodyPr wrap="square" rtlCol="0" anchor="t">
            <a:spAutoFit/>
          </a:bodyPr>
          <a:lstStyle/>
          <a:p>
            <a:r>
              <a:rPr lang="en-US" altLang="zh-CN" sz="1600" b="1">
                <a:latin typeface="Calibri" panose="020F0502020204030204" charset="0"/>
                <a:cs typeface="Calibri" panose="020F0502020204030204" charset="0"/>
                <a:sym typeface="+mn-ea"/>
              </a:rPr>
              <a:t>Curves between different factors have no significant difference, but curves between WT and HS have significant difference (K-S test). </a:t>
            </a:r>
            <a:endParaRPr lang="en-US" altLang="zh-CN" sz="1600" b="1">
              <a:latin typeface="Calibri" panose="020F0502020204030204" charset="0"/>
              <a:cs typeface="Calibri" panose="020F0502020204030204" charset="0"/>
              <a:sym typeface="+mn-ea"/>
            </a:endParaRPr>
          </a:p>
        </p:txBody>
      </p:sp>
      <p:sp>
        <p:nvSpPr>
          <p:cNvPr id="84" name="灯片编号占位符 8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7" name="文本框 6"/>
          <p:cNvSpPr txBox="1"/>
          <p:nvPr/>
        </p:nvSpPr>
        <p:spPr>
          <a:xfrm>
            <a:off x="9260205" y="2781935"/>
            <a:ext cx="1111885" cy="240665"/>
          </a:xfrm>
          <a:prstGeom prst="rect">
            <a:avLst/>
          </a:prstGeom>
          <a:noFill/>
        </p:spPr>
        <p:txBody>
          <a:bodyPr wrap="square" rtlCol="0" anchor="t">
            <a:noAutofit/>
          </a:bodyPr>
          <a:p>
            <a:r>
              <a:rPr lang="en-US" altLang="zh-CN" sz="1200" b="1">
                <a:solidFill>
                  <a:srgbClr val="0070C0"/>
                </a:solidFill>
                <a:latin typeface="Arial" panose="020B0604020202020204" pitchFamily="34" charset="0"/>
                <a:cs typeface="Arial" panose="020B0604020202020204" pitchFamily="34" charset="0"/>
                <a:sym typeface="+mn-ea"/>
              </a:rPr>
              <a:t>3 WT curves</a:t>
            </a:r>
            <a:endParaRPr lang="en-US" altLang="zh-CN" sz="1200" b="1">
              <a:solidFill>
                <a:srgbClr val="0070C0"/>
              </a:solidFill>
              <a:latin typeface="Arial" panose="020B0604020202020204" pitchFamily="34" charset="0"/>
              <a:cs typeface="Arial" panose="020B0604020202020204" pitchFamily="34" charset="0"/>
              <a:sym typeface="+mn-ea"/>
            </a:endParaRPr>
          </a:p>
        </p:txBody>
      </p:sp>
      <p:sp>
        <p:nvSpPr>
          <p:cNvPr id="8" name="文本框 7"/>
          <p:cNvSpPr txBox="1"/>
          <p:nvPr/>
        </p:nvSpPr>
        <p:spPr>
          <a:xfrm>
            <a:off x="10487660" y="2317115"/>
            <a:ext cx="1111885" cy="240665"/>
          </a:xfrm>
          <a:prstGeom prst="rect">
            <a:avLst/>
          </a:prstGeom>
          <a:noFill/>
        </p:spPr>
        <p:txBody>
          <a:bodyPr wrap="square" rtlCol="0" anchor="t">
            <a:noAutofit/>
          </a:bodyPr>
          <a:p>
            <a:r>
              <a:rPr lang="en-US" altLang="zh-CN" sz="1200" b="1">
                <a:solidFill>
                  <a:srgbClr val="FF0000"/>
                </a:solidFill>
                <a:latin typeface="Arial" panose="020B0604020202020204" pitchFamily="34" charset="0"/>
                <a:cs typeface="Arial" panose="020B0604020202020204" pitchFamily="34" charset="0"/>
                <a:sym typeface="+mn-ea"/>
              </a:rPr>
              <a:t>3 HS curves</a:t>
            </a:r>
            <a:endParaRPr lang="en-US" altLang="zh-CN" sz="1200" b="1">
              <a:solidFill>
                <a:srgbClr val="FF0000"/>
              </a:solidFill>
              <a:latin typeface="Arial" panose="020B0604020202020204" pitchFamily="34" charset="0"/>
              <a:cs typeface="Arial" panose="020B0604020202020204" pitchFamily="3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linds(horizontal)">
                                      <p:cBhvr>
                                        <p:cTn id="7" dur="500"/>
                                        <p:tgtEl>
                                          <p:spTgt spid="63"/>
                                        </p:tgtEl>
                                      </p:cBhvr>
                                    </p:animEffect>
                                  </p:childTnLst>
                                </p:cTn>
                              </p:par>
                              <p:par>
                                <p:cTn id="8" presetID="3" presetClass="entr" presetSubtype="1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blinds(horizontal)">
                                      <p:cBhvr>
                                        <p:cTn id="10" dur="500"/>
                                        <p:tgtEl>
                                          <p:spTgt spid="64"/>
                                        </p:tgtEl>
                                      </p:cBhvr>
                                    </p:animEffect>
                                  </p:childTnLst>
                                </p:cTn>
                              </p:par>
                              <p:par>
                                <p:cTn id="11" presetID="3" presetClass="entr" presetSubtype="1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blinds(horizontal)">
                                      <p:cBhvr>
                                        <p:cTn id="13" dur="500"/>
                                        <p:tgtEl>
                                          <p:spTgt spid="6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blinds(horizontal)">
                                      <p:cBhvr>
                                        <p:cTn id="16" dur="500"/>
                                        <p:tgtEl>
                                          <p:spTgt spid="6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blinds(horizontal)">
                                      <p:cBhvr>
                                        <p:cTn id="19" dur="500"/>
                                        <p:tgtEl>
                                          <p:spTgt spid="67"/>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blinds(horizontal)">
                                      <p:cBhvr>
                                        <p:cTn id="25" dur="500"/>
                                        <p:tgtEl>
                                          <p:spTgt spid="74"/>
                                        </p:tgtEl>
                                      </p:cBhvr>
                                    </p:animEffect>
                                  </p:childTnLst>
                                </p:cTn>
                              </p:par>
                              <p:par>
                                <p:cTn id="26" presetID="3" presetClass="entr" presetSubtype="1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blinds(horizontal)">
                                      <p:cBhvr>
                                        <p:cTn id="28" dur="500"/>
                                        <p:tgtEl>
                                          <p:spTgt spid="76"/>
                                        </p:tgtEl>
                                      </p:cBhvr>
                                    </p:animEffect>
                                  </p:childTnLst>
                                </p:cTn>
                              </p:par>
                              <p:par>
                                <p:cTn id="29" presetID="3" presetClass="entr" presetSubtype="1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blinds(horizontal)">
                                      <p:cBhvr>
                                        <p:cTn id="31" dur="500"/>
                                        <p:tgtEl>
                                          <p:spTgt spid="7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blinds(horizontal)">
                                      <p:cBhvr>
                                        <p:cTn id="34" dur="500"/>
                                        <p:tgtEl>
                                          <p:spTgt spid="7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blinds(horizontal)">
                                      <p:cBhvr>
                                        <p:cTn id="37" dur="500"/>
                                        <p:tgtEl>
                                          <p:spTgt spid="79"/>
                                        </p:tgtEl>
                                      </p:cBhvr>
                                    </p:animEffect>
                                  </p:childTnLst>
                                </p:cTn>
                              </p:par>
                              <p:par>
                                <p:cTn id="38" presetID="3" presetClass="entr" presetSubtype="1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linds(horizontal)">
                                      <p:cBhvr>
                                        <p:cTn id="40" dur="500"/>
                                        <p:tgtEl>
                                          <p:spTgt spid="2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linds(horizontal)">
                                      <p:cBhvr>
                                        <p:cTn id="43" dur="500"/>
                                        <p:tgtEl>
                                          <p:spTgt spid="29"/>
                                        </p:tgtEl>
                                      </p:cBhvr>
                                    </p:animEffect>
                                  </p:childTnLst>
                                </p:cTn>
                              </p:par>
                              <p:par>
                                <p:cTn id="44" presetID="3" presetClass="entr" presetSubtype="1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blinds(horizontal)">
                                      <p:cBhvr>
                                        <p:cTn id="46" dur="500"/>
                                        <p:tgtEl>
                                          <p:spTgt spid="38"/>
                                        </p:tgtEl>
                                      </p:cBhvr>
                                    </p:animEffect>
                                  </p:childTnLst>
                                </p:cTn>
                              </p:par>
                              <p:par>
                                <p:cTn id="47" presetID="3" presetClass="entr" presetSubtype="1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blinds(horizontal)">
                                      <p:cBhvr>
                                        <p:cTn id="49" dur="500"/>
                                        <p:tgtEl>
                                          <p:spTgt spid="3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blinds(horizontal)">
                                      <p:cBhvr>
                                        <p:cTn id="52" dur="500"/>
                                        <p:tgtEl>
                                          <p:spTgt spid="40"/>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linds(horizontal)">
                                      <p:cBhvr>
                                        <p:cTn id="55" dur="500"/>
                                        <p:tgtEl>
                                          <p:spTgt spid="41"/>
                                        </p:tgtEl>
                                      </p:cBhvr>
                                    </p:animEffect>
                                  </p:childTnLst>
                                </p:cTn>
                              </p:par>
                              <p:par>
                                <p:cTn id="56" presetID="3" presetClass="entr" presetSubtype="1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blinds(horizontal)">
                                      <p:cBhvr>
                                        <p:cTn id="58" dur="500"/>
                                        <p:tgtEl>
                                          <p:spTgt spid="42"/>
                                        </p:tgtEl>
                                      </p:cBhvr>
                                    </p:animEffect>
                                  </p:childTnLst>
                                </p:cTn>
                              </p:par>
                              <p:par>
                                <p:cTn id="59" presetID="3" presetClass="entr" presetSubtype="1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linds(horizontal)">
                                      <p:cBhvr>
                                        <p:cTn id="61" dur="500"/>
                                        <p:tgtEl>
                                          <p:spTgt spid="4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blinds(horizontal)">
                                      <p:cBhvr>
                                        <p:cTn id="64" dur="500"/>
                                        <p:tgtEl>
                                          <p:spTgt spid="44"/>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blinds(horizontal)">
                                      <p:cBhvr>
                                        <p:cTn id="67" dur="500"/>
                                        <p:tgtEl>
                                          <p:spTgt spid="45"/>
                                        </p:tgtEl>
                                      </p:cBhvr>
                                    </p:animEffect>
                                  </p:childTnLst>
                                </p:cTn>
                              </p:par>
                              <p:par>
                                <p:cTn id="68" presetID="3" presetClass="entr" presetSubtype="10" fill="hold" nodeType="withEffect">
                                  <p:stCondLst>
                                    <p:cond delay="0"/>
                                  </p:stCondLst>
                                  <p:childTnLst>
                                    <p:set>
                                      <p:cBhvr>
                                        <p:cTn id="69" dur="1" fill="hold">
                                          <p:stCondLst>
                                            <p:cond delay="0"/>
                                          </p:stCondLst>
                                        </p:cTn>
                                        <p:tgtEl>
                                          <p:spTgt spid="105"/>
                                        </p:tgtEl>
                                        <p:attrNameLst>
                                          <p:attrName>style.visibility</p:attrName>
                                        </p:attrNameLst>
                                      </p:cBhvr>
                                      <p:to>
                                        <p:strVal val="visible"/>
                                      </p:to>
                                    </p:set>
                                    <p:animEffect transition="in" filter="blinds(horizontal)">
                                      <p:cBhvr>
                                        <p:cTn id="70" dur="500"/>
                                        <p:tgtEl>
                                          <p:spTgt spid="105"/>
                                        </p:tgtEl>
                                      </p:cBhvr>
                                    </p:animEffect>
                                  </p:childTnLst>
                                </p:cTn>
                              </p:par>
                              <p:par>
                                <p:cTn id="71" presetID="3" presetClass="entr" presetSubtype="10" fill="hold" nodeType="with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blinds(horizontal)">
                                      <p:cBhvr>
                                        <p:cTn id="73" dur="500"/>
                                        <p:tgtEl>
                                          <p:spTgt spid="106"/>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07"/>
                                        </p:tgtEl>
                                        <p:attrNameLst>
                                          <p:attrName>style.visibility</p:attrName>
                                        </p:attrNameLst>
                                      </p:cBhvr>
                                      <p:to>
                                        <p:strVal val="visible"/>
                                      </p:to>
                                    </p:set>
                                    <p:animEffect transition="in" filter="blinds(horizontal)">
                                      <p:cBhvr>
                                        <p:cTn id="76" dur="500"/>
                                        <p:tgtEl>
                                          <p:spTgt spid="10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08"/>
                                        </p:tgtEl>
                                        <p:attrNameLst>
                                          <p:attrName>style.visibility</p:attrName>
                                        </p:attrNameLst>
                                      </p:cBhvr>
                                      <p:to>
                                        <p:strVal val="visible"/>
                                      </p:to>
                                    </p:set>
                                    <p:animEffect transition="in" filter="blinds(horizontal)">
                                      <p:cBhvr>
                                        <p:cTn id="79" dur="500"/>
                                        <p:tgtEl>
                                          <p:spTgt spid="108"/>
                                        </p:tgtEl>
                                      </p:cBhvr>
                                    </p:animEffect>
                                  </p:childTnLst>
                                </p:cTn>
                              </p:par>
                              <p:par>
                                <p:cTn id="80" presetID="3" presetClass="entr" presetSubtype="10" fill="hold"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blinds(horizontal)">
                                      <p:cBhvr>
                                        <p:cTn id="82" dur="500"/>
                                        <p:tgtEl>
                                          <p:spTgt spid="55"/>
                                        </p:tgtEl>
                                      </p:cBhvr>
                                    </p:animEffect>
                                  </p:childTnLst>
                                </p:cTn>
                              </p:par>
                              <p:par>
                                <p:cTn id="83" presetID="3" presetClass="entr" presetSubtype="10" fill="hold" nodeType="with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blinds(horizontal)">
                                      <p:cBhvr>
                                        <p:cTn id="85" dur="500"/>
                                        <p:tgtEl>
                                          <p:spTgt spid="58"/>
                                        </p:tgtEl>
                                      </p:cBhvr>
                                    </p:animEffect>
                                  </p:childTnLst>
                                </p:cTn>
                              </p:par>
                              <p:par>
                                <p:cTn id="86" presetID="3" presetClass="entr" presetSubtype="10" fill="hold" nodeType="with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blinds(horizontal)">
                                      <p:cBhvr>
                                        <p:cTn id="88" dur="500"/>
                                        <p:tgtEl>
                                          <p:spTgt spid="4"/>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235"/>
                                        </p:tgtEl>
                                        <p:attrNameLst>
                                          <p:attrName>style.visibility</p:attrName>
                                        </p:attrNameLst>
                                      </p:cBhvr>
                                      <p:to>
                                        <p:strVal val="visible"/>
                                      </p:to>
                                    </p:set>
                                    <p:animEffect transition="in" filter="blinds(horizontal)">
                                      <p:cBhvr>
                                        <p:cTn id="93" dur="500"/>
                                        <p:tgtEl>
                                          <p:spTgt spid="235"/>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blinds(horizontal)">
                                      <p:cBhvr>
                                        <p:cTn id="96" dur="500"/>
                                        <p:tgtEl>
                                          <p:spTgt spid="81"/>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blinds(horizontal)">
                                      <p:cBhvr>
                                        <p:cTn id="99" dur="500"/>
                                        <p:tgtEl>
                                          <p:spTgt spid="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blinds(horizontal)">
                                      <p:cBhvr>
                                        <p:cTn id="10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4" grpId="0"/>
      <p:bldP spid="78" grpId="0"/>
      <p:bldP spid="79" grpId="0"/>
      <p:bldP spid="29" grpId="0"/>
      <p:bldP spid="40" grpId="0"/>
      <p:bldP spid="41" grpId="0"/>
      <p:bldP spid="44" grpId="0"/>
      <p:bldP spid="45" grpId="0"/>
      <p:bldP spid="107" grpId="0"/>
      <p:bldP spid="108" grpId="0"/>
      <p:bldP spid="81"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表格 219"/>
          <p:cNvGraphicFramePr/>
          <p:nvPr>
            <p:custDataLst>
              <p:tags r:id="rId1"/>
            </p:custDataLst>
          </p:nvPr>
        </p:nvGraphicFramePr>
        <p:xfrm>
          <a:off x="260985" y="8139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1" name="表格 220"/>
          <p:cNvGraphicFramePr/>
          <p:nvPr>
            <p:custDataLst>
              <p:tags r:id="rId2"/>
            </p:custDataLst>
          </p:nvPr>
        </p:nvGraphicFramePr>
        <p:xfrm>
          <a:off x="387985" y="8266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2" name="表格 221"/>
          <p:cNvGraphicFramePr/>
          <p:nvPr>
            <p:custDataLst>
              <p:tags r:id="rId3"/>
            </p:custDataLst>
          </p:nvPr>
        </p:nvGraphicFramePr>
        <p:xfrm>
          <a:off x="514985" y="8393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3" name="表格 222"/>
          <p:cNvGraphicFramePr/>
          <p:nvPr>
            <p:custDataLst>
              <p:tags r:id="rId4"/>
            </p:custDataLst>
          </p:nvPr>
        </p:nvGraphicFramePr>
        <p:xfrm>
          <a:off x="641985" y="8520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4" name="表格 223"/>
          <p:cNvGraphicFramePr/>
          <p:nvPr>
            <p:custDataLst>
              <p:tags r:id="rId5"/>
            </p:custDataLst>
          </p:nvPr>
        </p:nvGraphicFramePr>
        <p:xfrm>
          <a:off x="768985" y="8647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5" name="表格 224"/>
          <p:cNvGraphicFramePr/>
          <p:nvPr>
            <p:custDataLst>
              <p:tags r:id="rId6"/>
            </p:custDataLst>
          </p:nvPr>
        </p:nvGraphicFramePr>
        <p:xfrm>
          <a:off x="895985" y="8774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6" name="表格 225"/>
          <p:cNvGraphicFramePr/>
          <p:nvPr>
            <p:custDataLst>
              <p:tags r:id="rId7"/>
            </p:custDataLst>
          </p:nvPr>
        </p:nvGraphicFramePr>
        <p:xfrm>
          <a:off x="1022985" y="8901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aphicFrame>
        <p:nvGraphicFramePr>
          <p:cNvPr id="227" name="表格 226"/>
          <p:cNvGraphicFramePr/>
          <p:nvPr>
            <p:custDataLst>
              <p:tags r:id="rId8"/>
            </p:custDataLst>
          </p:nvPr>
        </p:nvGraphicFramePr>
        <p:xfrm>
          <a:off x="1149985" y="9028430"/>
          <a:ext cx="6769100" cy="2172970"/>
        </p:xfrm>
        <a:graphic>
          <a:graphicData uri="http://schemas.openxmlformats.org/drawingml/2006/table">
            <a:tbl>
              <a:tblPr firstRow="1" bandRow="1">
                <a:tableStyleId>{5C22544A-7EE6-4342-B048-85BDC9FD1C3A}</a:tableStyleId>
              </a:tblPr>
              <a:tblGrid>
                <a:gridCol w="1410335"/>
                <a:gridCol w="1381760"/>
                <a:gridCol w="1381125"/>
                <a:gridCol w="1379855"/>
                <a:gridCol w="1216025"/>
              </a:tblGrid>
              <a:tr h="443865">
                <a:tc>
                  <a:txBody>
                    <a:bodyPr/>
                    <a:lstStyle/>
                    <a:p>
                      <a:pPr algn="ctr">
                        <a:lnSpc>
                          <a:spcPct val="160000"/>
                        </a:lnSpc>
                        <a:buNone/>
                      </a:pPr>
                      <a:r>
                        <a:rPr lang="en-US" altLang="zh-CN" sz="1200">
                          <a:latin typeface="Arial" panose="020B0604020202020204" pitchFamily="34" charset="0"/>
                          <a:cs typeface="Arial" panose="020B0604020202020204" pitchFamily="34" charset="0"/>
                        </a:rPr>
                        <a:t>K-S test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lnSpc>
                          <a:spcPct val="100000"/>
                        </a:lnSpc>
                        <a:buClrTx/>
                        <a:buSzTx/>
                        <a:buFontTx/>
                        <a:buNone/>
                      </a:pPr>
                      <a:r>
                        <a:rPr lang="en-US" altLang="zh-CN" sz="1200">
                          <a:latin typeface="Arial" panose="020B0604020202020204" pitchFamily="34" charset="0"/>
                          <a:cs typeface="Arial" panose="020B0604020202020204" pitchFamily="34" charset="0"/>
                          <a:sym typeface="+mn-ea"/>
                        </a:rPr>
                        <a:t>H3K27ac_WT</a:t>
                      </a:r>
                      <a:endParaRPr lang="en-US" altLang="zh-CN" sz="1200" b="0">
                        <a:solidFill>
                          <a:schemeClr val="dk1"/>
                        </a:solidFill>
                        <a:latin typeface="Arial" panose="020B0604020202020204" pitchFamily="34" charset="0"/>
                        <a:cs typeface="Arial" panose="020B0604020202020204" pitchFamily="34" charset="0"/>
                      </a:endParaRPr>
                    </a:p>
                  </a:txBody>
                  <a:tcPr anchor="ctr"/>
                </a:tc>
                <a:tc>
                  <a:txBody>
                    <a:bodyPr/>
                    <a:lstStyle/>
                    <a:p>
                      <a:pPr algn="ctr">
                        <a:lnSpc>
                          <a:spcPct val="160000"/>
                        </a:lnSpc>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r>
              <a:tr h="466725">
                <a:tc>
                  <a:txBody>
                    <a:bodyPr/>
                    <a:lstStyle/>
                    <a:p>
                      <a:pPr algn="ctr">
                        <a:lnSpc>
                          <a:spcPct val="160000"/>
                        </a:lnSpc>
                        <a:buNone/>
                      </a:pPr>
                      <a:r>
                        <a:rPr lang="en-US" altLang="zh-CN" sz="1200">
                          <a:latin typeface="Arial" panose="020B0604020202020204" pitchFamily="34" charset="0"/>
                          <a:cs typeface="Arial" panose="020B0604020202020204" pitchFamily="34" charset="0"/>
                        </a:rPr>
                        <a:t>H3K27me3_WT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b="1">
                        <a:solidFill>
                          <a:schemeClr val="lt1"/>
                        </a:solidFill>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H3K27me3_HS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sym typeface="+mn-ea"/>
                        </a:rPr>
                        <a:t>8.92e-06</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0370">
                <a:tc>
                  <a:txBody>
                    <a:bodyPr/>
                    <a:lstStyle/>
                    <a:p>
                      <a:pPr algn="ctr">
                        <a:buNone/>
                      </a:pPr>
                      <a:r>
                        <a:rPr lang="en-US" altLang="zh-CN" sz="1200">
                          <a:latin typeface="Arial" panose="020B0604020202020204" pitchFamily="34" charset="0"/>
                          <a:cs typeface="Arial" panose="020B0604020202020204" pitchFamily="34" charset="0"/>
                        </a:rPr>
                        <a:t>H3K27ac_WT</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sym typeface="+mn-ea"/>
                        </a:rPr>
                        <a:t>0.97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4.2e-07</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endParaRPr lang="en-US" altLang="zh-CN" sz="1200">
                        <a:latin typeface="Arial" panose="020B0604020202020204" pitchFamily="34" charset="0"/>
                        <a:cs typeface="Arial" panose="020B0604020202020204" pitchFamily="34" charset="0"/>
                      </a:endParaRPr>
                    </a:p>
                  </a:txBody>
                  <a:tcPr anchor="ctr"/>
                </a:tc>
              </a:tr>
              <a:tr h="421005">
                <a:tc>
                  <a:txBody>
                    <a:bodyPr/>
                    <a:lstStyle/>
                    <a:p>
                      <a:pPr algn="ctr">
                        <a:buNone/>
                      </a:pPr>
                      <a:r>
                        <a:rPr lang="en-US" altLang="zh-CN" sz="1200">
                          <a:latin typeface="Arial" panose="020B0604020202020204" pitchFamily="34" charset="0"/>
                          <a:cs typeface="Arial" panose="020B0604020202020204" pitchFamily="34" charset="0"/>
                        </a:rPr>
                        <a:t>H3K27ac_HS</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2.5e-04</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0.59</a:t>
                      </a:r>
                      <a:endParaRPr lang="en-US" altLang="zh-CN" sz="1200">
                        <a:latin typeface="Arial" panose="020B0604020202020204" pitchFamily="34" charset="0"/>
                        <a:cs typeface="Arial" panose="020B0604020202020204" pitchFamily="34" charset="0"/>
                      </a:endParaRPr>
                    </a:p>
                  </a:txBody>
                  <a:tcPr anchor="ctr"/>
                </a:tc>
                <a:tc>
                  <a:txBody>
                    <a:bodyPr/>
                    <a:lstStyle/>
                    <a:p>
                      <a:pPr algn="ctr">
                        <a:buClrTx/>
                        <a:buSzTx/>
                        <a:buFontTx/>
                        <a:buNone/>
                      </a:pPr>
                      <a:r>
                        <a:rPr lang="en-US" altLang="zh-CN" sz="1200">
                          <a:latin typeface="Arial" panose="020B0604020202020204" pitchFamily="34" charset="0"/>
                          <a:cs typeface="Arial" panose="020B0604020202020204" pitchFamily="34" charset="0"/>
                        </a:rPr>
                        <a:t>3.60e-05</a:t>
                      </a:r>
                      <a:endParaRPr lang="en-US" altLang="zh-CN" sz="1200">
                        <a:latin typeface="Arial" panose="020B0604020202020204" pitchFamily="34" charset="0"/>
                        <a:cs typeface="Arial" panose="020B0604020202020204" pitchFamily="34" charset="0"/>
                      </a:endParaRPr>
                    </a:p>
                  </a:txBody>
                  <a:tcPr anchor="ctr"/>
                </a:tc>
                <a:tc>
                  <a:txBody>
                    <a:bodyPr/>
                    <a:lstStyle/>
                    <a:p>
                      <a:pPr algn="ctr">
                        <a:buNone/>
                      </a:pPr>
                      <a:r>
                        <a:rPr lang="en-US" altLang="zh-CN" sz="1200">
                          <a:latin typeface="Arial" panose="020B0604020202020204" pitchFamily="34" charset="0"/>
                          <a:cs typeface="Arial" panose="020B0604020202020204" pitchFamily="34" charset="0"/>
                        </a:rPr>
                        <a:t>1</a:t>
                      </a:r>
                      <a:endParaRPr lang="en-US" altLang="zh-CN" sz="1200">
                        <a:latin typeface="Arial" panose="020B0604020202020204" pitchFamily="34" charset="0"/>
                        <a:cs typeface="Arial" panose="020B0604020202020204" pitchFamily="34" charset="0"/>
                      </a:endParaRPr>
                    </a:p>
                  </a:txBody>
                  <a:tcPr anchor="ctr"/>
                </a:tc>
              </a:tr>
            </a:tbl>
          </a:graphicData>
        </a:graphic>
      </p:graphicFrame>
      <p:grpSp>
        <p:nvGrpSpPr>
          <p:cNvPr id="18" name="组合 17"/>
          <p:cNvGrpSpPr/>
          <p:nvPr/>
        </p:nvGrpSpPr>
        <p:grpSpPr>
          <a:xfrm>
            <a:off x="0" y="0"/>
            <a:ext cx="12192000" cy="443230"/>
            <a:chOff x="0" y="0"/>
            <a:chExt cx="19200" cy="698"/>
          </a:xfrm>
        </p:grpSpPr>
        <p:sp>
          <p:nvSpPr>
            <p:cNvPr id="13" name="矩形 12"/>
            <p:cNvSpPr/>
            <p:nvPr>
              <p:custDataLst>
                <p:tags r:id="rId9"/>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4" name="直接连接符 13"/>
            <p:cNvCxnSpPr/>
            <p:nvPr>
              <p:custDataLst>
                <p:tags r:id="rId10"/>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custDataLst>
              <p:tags r:id="rId11"/>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TAD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3" name="文本框 2"/>
          <p:cNvSpPr txBox="1"/>
          <p:nvPr/>
        </p:nvSpPr>
        <p:spPr>
          <a:xfrm>
            <a:off x="1630680" y="26035"/>
            <a:ext cx="4284345" cy="398780"/>
          </a:xfrm>
          <a:prstGeom prst="rect">
            <a:avLst/>
          </a:prstGeom>
          <a:noFill/>
        </p:spPr>
        <p:txBody>
          <a:bodyPr wrap="square" rtlCol="0" anchor="t">
            <a:spAutoFit/>
          </a:bodyPr>
          <a:lstStyle/>
          <a:p>
            <a:r>
              <a:rPr lang="en-US" altLang="zh-CN" sz="2000">
                <a:latin typeface="Calibri" panose="020F0502020204030204" charset="0"/>
                <a:ea typeface="+mj-ea"/>
                <a:cs typeface="Calibri" panose="020F0502020204030204" charset="0"/>
                <a:sym typeface="+mn-ea"/>
              </a:rPr>
              <a:t>Some TADs merge after heat shock</a:t>
            </a:r>
            <a:endParaRPr lang="en-US" altLang="zh-CN" sz="2000">
              <a:latin typeface="Calibri" panose="020F0502020204030204" charset="0"/>
              <a:ea typeface="+mj-ea"/>
              <a:cs typeface="Calibri" panose="020F0502020204030204" charset="0"/>
              <a:sym typeface="+mn-ea"/>
            </a:endParaRPr>
          </a:p>
        </p:txBody>
      </p:sp>
      <p:pic>
        <p:nvPicPr>
          <p:cNvPr id="4" name="图片 3" descr="01_02_scaled_density_TAD_size_withoutLabel_thresh0.05"/>
          <p:cNvPicPr>
            <a:picLocks noChangeAspect="1"/>
          </p:cNvPicPr>
          <p:nvPr/>
        </p:nvPicPr>
        <p:blipFill>
          <a:blip r:embed="rId12"/>
          <a:stretch>
            <a:fillRect/>
          </a:stretch>
        </p:blipFill>
        <p:spPr>
          <a:xfrm>
            <a:off x="306705" y="3916045"/>
            <a:ext cx="2618740" cy="2415540"/>
          </a:xfrm>
          <a:prstGeom prst="rect">
            <a:avLst/>
          </a:prstGeom>
        </p:spPr>
      </p:pic>
      <p:pic>
        <p:nvPicPr>
          <p:cNvPr id="6" name="图片 5" descr="04_05_scaled_density_TAD_size_withoutLabel_thresh0.05"/>
          <p:cNvPicPr>
            <a:picLocks noChangeAspect="1"/>
          </p:cNvPicPr>
          <p:nvPr/>
        </p:nvPicPr>
        <p:blipFill>
          <a:blip r:embed="rId13"/>
          <a:stretch>
            <a:fillRect/>
          </a:stretch>
        </p:blipFill>
        <p:spPr>
          <a:xfrm>
            <a:off x="3228975" y="3923665"/>
            <a:ext cx="2622550" cy="2419350"/>
          </a:xfrm>
          <a:prstGeom prst="rect">
            <a:avLst/>
          </a:prstGeom>
        </p:spPr>
      </p:pic>
      <p:pic>
        <p:nvPicPr>
          <p:cNvPr id="8" name="图片 7" descr="01_02_histogram_TAD_size_withoutLabel_Thresh0.05"/>
          <p:cNvPicPr>
            <a:picLocks noChangeAspect="1"/>
          </p:cNvPicPr>
          <p:nvPr/>
        </p:nvPicPr>
        <p:blipFill>
          <a:blip r:embed="rId14"/>
          <a:stretch>
            <a:fillRect/>
          </a:stretch>
        </p:blipFill>
        <p:spPr>
          <a:xfrm>
            <a:off x="318135" y="1216025"/>
            <a:ext cx="2479040" cy="2287270"/>
          </a:xfrm>
          <a:prstGeom prst="rect">
            <a:avLst/>
          </a:prstGeom>
        </p:spPr>
      </p:pic>
      <p:pic>
        <p:nvPicPr>
          <p:cNvPr id="9" name="图片 8" descr="04_05_histogram_TAD_size_withoutLabel_Thresh0.05"/>
          <p:cNvPicPr>
            <a:picLocks noChangeAspect="1"/>
          </p:cNvPicPr>
          <p:nvPr/>
        </p:nvPicPr>
        <p:blipFill>
          <a:blip r:embed="rId15"/>
          <a:stretch>
            <a:fillRect/>
          </a:stretch>
        </p:blipFill>
        <p:spPr>
          <a:xfrm>
            <a:off x="3228975" y="1213485"/>
            <a:ext cx="2538730" cy="2341245"/>
          </a:xfrm>
          <a:prstGeom prst="rect">
            <a:avLst/>
          </a:prstGeom>
        </p:spPr>
      </p:pic>
      <p:grpSp>
        <p:nvGrpSpPr>
          <p:cNvPr id="27" name="组合 26"/>
          <p:cNvGrpSpPr/>
          <p:nvPr/>
        </p:nvGrpSpPr>
        <p:grpSpPr>
          <a:xfrm>
            <a:off x="544830" y="6247765"/>
            <a:ext cx="2477770" cy="404495"/>
            <a:chOff x="895" y="9710"/>
            <a:chExt cx="3902" cy="637"/>
          </a:xfrm>
        </p:grpSpPr>
        <p:sp>
          <p:nvSpPr>
            <p:cNvPr id="12" name="文本框 11"/>
            <p:cNvSpPr txBox="1"/>
            <p:nvPr>
              <p:custDataLst>
                <p:tags r:id="rId16"/>
              </p:custDataLst>
            </p:nvPr>
          </p:nvSpPr>
          <p:spPr>
            <a:xfrm>
              <a:off x="895" y="9710"/>
              <a:ext cx="3903" cy="223"/>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200                      600                   1000     </a:t>
              </a:r>
              <a:endParaRPr lang="en-US" altLang="zh-CN" sz="1000">
                <a:latin typeface="Arial" panose="020B0604020202020204" pitchFamily="34" charset="0"/>
                <a:cs typeface="Arial" panose="020B0604020202020204" pitchFamily="34" charset="0"/>
              </a:endParaRPr>
            </a:p>
          </p:txBody>
        </p:sp>
        <p:sp>
          <p:nvSpPr>
            <p:cNvPr id="17" name="文本框 16"/>
            <p:cNvSpPr txBox="1"/>
            <p:nvPr>
              <p:custDataLst>
                <p:tags r:id="rId17"/>
              </p:custDataLst>
            </p:nvPr>
          </p:nvSpPr>
          <p:spPr>
            <a:xfrm>
              <a:off x="1611" y="10073"/>
              <a:ext cx="2293"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size (Kb)</a:t>
              </a:r>
              <a:endParaRPr lang="en-US" altLang="zh-CN" sz="1200" b="1">
                <a:solidFill>
                  <a:schemeClr val="tx1"/>
                </a:solidFill>
                <a:latin typeface="Arial" panose="020B0604020202020204" pitchFamily="34" charset="0"/>
                <a:cs typeface="Arial" panose="020B0604020202020204" pitchFamily="34" charset="0"/>
              </a:endParaRPr>
            </a:p>
          </p:txBody>
        </p:sp>
      </p:grpSp>
      <p:grpSp>
        <p:nvGrpSpPr>
          <p:cNvPr id="20" name="组合 19"/>
          <p:cNvGrpSpPr/>
          <p:nvPr/>
        </p:nvGrpSpPr>
        <p:grpSpPr>
          <a:xfrm>
            <a:off x="3175" y="3723640"/>
            <a:ext cx="361315" cy="2607310"/>
            <a:chOff x="42" y="5735"/>
            <a:chExt cx="569" cy="4106"/>
          </a:xfrm>
        </p:grpSpPr>
        <p:sp>
          <p:nvSpPr>
            <p:cNvPr id="16" name="文本框 15"/>
            <p:cNvSpPr txBox="1"/>
            <p:nvPr>
              <p:custDataLst>
                <p:tags r:id="rId18"/>
              </p:custDataLst>
            </p:nvPr>
          </p:nvSpPr>
          <p:spPr>
            <a:xfrm rot="16200000">
              <a:off x="-1193" y="7412"/>
              <a:ext cx="2674" cy="20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Scaled density</a:t>
              </a:r>
              <a:endParaRPr lang="en-US" altLang="zh-CN" sz="1200" b="1">
                <a:solidFill>
                  <a:schemeClr val="tx1"/>
                </a:solidFill>
                <a:latin typeface="Arial" panose="020B0604020202020204" pitchFamily="34" charset="0"/>
                <a:cs typeface="Arial" panose="020B0604020202020204" pitchFamily="34" charset="0"/>
              </a:endParaRPr>
            </a:p>
          </p:txBody>
        </p:sp>
        <p:sp>
          <p:nvSpPr>
            <p:cNvPr id="19" name="文本框 18"/>
            <p:cNvSpPr txBox="1"/>
            <p:nvPr>
              <p:custDataLst>
                <p:tags r:id="rId19"/>
              </p:custDataLst>
            </p:nvPr>
          </p:nvSpPr>
          <p:spPr>
            <a:xfrm rot="16200000">
              <a:off x="-1591" y="7639"/>
              <a:ext cx="4107" cy="298"/>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0.0       0.2      0.4       0.6       0.8       1.0</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grpSp>
      <p:grpSp>
        <p:nvGrpSpPr>
          <p:cNvPr id="24" name="组合 23"/>
          <p:cNvGrpSpPr/>
          <p:nvPr/>
        </p:nvGrpSpPr>
        <p:grpSpPr>
          <a:xfrm>
            <a:off x="2897505" y="3735705"/>
            <a:ext cx="361315" cy="2607310"/>
            <a:chOff x="42" y="5735"/>
            <a:chExt cx="569" cy="4106"/>
          </a:xfrm>
        </p:grpSpPr>
        <p:sp>
          <p:nvSpPr>
            <p:cNvPr id="25" name="文本框 24"/>
            <p:cNvSpPr txBox="1"/>
            <p:nvPr>
              <p:custDataLst>
                <p:tags r:id="rId20"/>
              </p:custDataLst>
            </p:nvPr>
          </p:nvSpPr>
          <p:spPr>
            <a:xfrm rot="16200000">
              <a:off x="-1193" y="7412"/>
              <a:ext cx="2674" cy="20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Scaled density</a:t>
              </a:r>
              <a:endParaRPr lang="en-US" altLang="zh-CN" sz="1200" b="1">
                <a:solidFill>
                  <a:schemeClr val="tx1"/>
                </a:solidFill>
                <a:latin typeface="Arial" panose="020B0604020202020204" pitchFamily="34" charset="0"/>
                <a:cs typeface="Arial" panose="020B0604020202020204" pitchFamily="34" charset="0"/>
              </a:endParaRPr>
            </a:p>
          </p:txBody>
        </p:sp>
        <p:sp>
          <p:nvSpPr>
            <p:cNvPr id="26" name="文本框 25"/>
            <p:cNvSpPr txBox="1"/>
            <p:nvPr>
              <p:custDataLst>
                <p:tags r:id="rId21"/>
              </p:custDataLst>
            </p:nvPr>
          </p:nvSpPr>
          <p:spPr>
            <a:xfrm rot="16200000">
              <a:off x="-1591" y="7639"/>
              <a:ext cx="4107" cy="298"/>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0.0       0.2      0.4       0.6       0.8       1.0</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grpSp>
      <p:grpSp>
        <p:nvGrpSpPr>
          <p:cNvPr id="34" name="组合 33"/>
          <p:cNvGrpSpPr/>
          <p:nvPr/>
        </p:nvGrpSpPr>
        <p:grpSpPr>
          <a:xfrm>
            <a:off x="3483610" y="6271260"/>
            <a:ext cx="2477770" cy="404495"/>
            <a:chOff x="895" y="9710"/>
            <a:chExt cx="3902" cy="637"/>
          </a:xfrm>
        </p:grpSpPr>
        <p:sp>
          <p:nvSpPr>
            <p:cNvPr id="35" name="文本框 34"/>
            <p:cNvSpPr txBox="1"/>
            <p:nvPr>
              <p:custDataLst>
                <p:tags r:id="rId22"/>
              </p:custDataLst>
            </p:nvPr>
          </p:nvSpPr>
          <p:spPr>
            <a:xfrm>
              <a:off x="895" y="9710"/>
              <a:ext cx="3903" cy="223"/>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200                      600                   1000     </a:t>
              </a:r>
              <a:endParaRPr lang="en-US" altLang="zh-CN" sz="1000">
                <a:latin typeface="Arial" panose="020B0604020202020204" pitchFamily="34" charset="0"/>
                <a:cs typeface="Arial" panose="020B0604020202020204" pitchFamily="34" charset="0"/>
              </a:endParaRPr>
            </a:p>
          </p:txBody>
        </p:sp>
        <p:sp>
          <p:nvSpPr>
            <p:cNvPr id="36" name="文本框 35"/>
            <p:cNvSpPr txBox="1"/>
            <p:nvPr>
              <p:custDataLst>
                <p:tags r:id="rId23"/>
              </p:custDataLst>
            </p:nvPr>
          </p:nvSpPr>
          <p:spPr>
            <a:xfrm>
              <a:off x="1611" y="10073"/>
              <a:ext cx="2293"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size (Kb)</a:t>
              </a:r>
              <a:endParaRPr lang="en-US" altLang="zh-CN" sz="1200" b="1">
                <a:solidFill>
                  <a:schemeClr val="tx1"/>
                </a:solidFill>
                <a:latin typeface="Arial" panose="020B0604020202020204" pitchFamily="34" charset="0"/>
                <a:cs typeface="Arial" panose="020B0604020202020204" pitchFamily="34" charset="0"/>
              </a:endParaRPr>
            </a:p>
          </p:txBody>
        </p:sp>
      </p:grpSp>
      <p:pic>
        <p:nvPicPr>
          <p:cNvPr id="37" name="图片 36" descr="07_08_scaled_density_TAD_size_withoutLabel_thresh0.05"/>
          <p:cNvPicPr>
            <a:picLocks noChangeAspect="1"/>
          </p:cNvPicPr>
          <p:nvPr/>
        </p:nvPicPr>
        <p:blipFill>
          <a:blip r:embed="rId24"/>
          <a:stretch>
            <a:fillRect/>
          </a:stretch>
        </p:blipFill>
        <p:spPr>
          <a:xfrm>
            <a:off x="6204585" y="3900170"/>
            <a:ext cx="2635250" cy="2431415"/>
          </a:xfrm>
          <a:prstGeom prst="rect">
            <a:avLst/>
          </a:prstGeom>
        </p:spPr>
      </p:pic>
      <p:pic>
        <p:nvPicPr>
          <p:cNvPr id="38" name="图片 37" descr="07_08_histogram_TAD_size_withoutLabel_Thresh0.05"/>
          <p:cNvPicPr>
            <a:picLocks noChangeAspect="1"/>
          </p:cNvPicPr>
          <p:nvPr/>
        </p:nvPicPr>
        <p:blipFill>
          <a:blip r:embed="rId25"/>
          <a:stretch>
            <a:fillRect/>
          </a:stretch>
        </p:blipFill>
        <p:spPr>
          <a:xfrm>
            <a:off x="6204585" y="1216025"/>
            <a:ext cx="2506980" cy="2313940"/>
          </a:xfrm>
          <a:prstGeom prst="rect">
            <a:avLst/>
          </a:prstGeom>
        </p:spPr>
      </p:pic>
      <p:grpSp>
        <p:nvGrpSpPr>
          <p:cNvPr id="39" name="组合 38"/>
          <p:cNvGrpSpPr/>
          <p:nvPr/>
        </p:nvGrpSpPr>
        <p:grpSpPr>
          <a:xfrm>
            <a:off x="5880100" y="3710940"/>
            <a:ext cx="361315" cy="2607310"/>
            <a:chOff x="42" y="5735"/>
            <a:chExt cx="569" cy="4106"/>
          </a:xfrm>
        </p:grpSpPr>
        <p:sp>
          <p:nvSpPr>
            <p:cNvPr id="40" name="文本框 39"/>
            <p:cNvSpPr txBox="1"/>
            <p:nvPr>
              <p:custDataLst>
                <p:tags r:id="rId26"/>
              </p:custDataLst>
            </p:nvPr>
          </p:nvSpPr>
          <p:spPr>
            <a:xfrm rot="16200000">
              <a:off x="-1193" y="7412"/>
              <a:ext cx="2674" cy="20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Scaled density</a:t>
              </a:r>
              <a:endParaRPr lang="en-US" altLang="zh-CN" sz="1200" b="1">
                <a:solidFill>
                  <a:schemeClr val="tx1"/>
                </a:solidFill>
                <a:latin typeface="Arial" panose="020B0604020202020204" pitchFamily="34" charset="0"/>
                <a:cs typeface="Arial" panose="020B0604020202020204" pitchFamily="34" charset="0"/>
              </a:endParaRPr>
            </a:p>
          </p:txBody>
        </p:sp>
        <p:sp>
          <p:nvSpPr>
            <p:cNvPr id="41" name="文本框 40"/>
            <p:cNvSpPr txBox="1"/>
            <p:nvPr>
              <p:custDataLst>
                <p:tags r:id="rId27"/>
              </p:custDataLst>
            </p:nvPr>
          </p:nvSpPr>
          <p:spPr>
            <a:xfrm rot="16200000">
              <a:off x="-1591" y="7639"/>
              <a:ext cx="4107" cy="298"/>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0.0       0.2      0.4       0.6       0.8       1.0</a:t>
              </a:r>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grpSp>
      <p:grpSp>
        <p:nvGrpSpPr>
          <p:cNvPr id="42" name="组合 41"/>
          <p:cNvGrpSpPr/>
          <p:nvPr/>
        </p:nvGrpSpPr>
        <p:grpSpPr>
          <a:xfrm>
            <a:off x="6424930" y="6247765"/>
            <a:ext cx="2477770" cy="404495"/>
            <a:chOff x="895" y="9710"/>
            <a:chExt cx="3902" cy="637"/>
          </a:xfrm>
        </p:grpSpPr>
        <p:sp>
          <p:nvSpPr>
            <p:cNvPr id="43" name="文本框 42"/>
            <p:cNvSpPr txBox="1"/>
            <p:nvPr>
              <p:custDataLst>
                <p:tags r:id="rId28"/>
              </p:custDataLst>
            </p:nvPr>
          </p:nvSpPr>
          <p:spPr>
            <a:xfrm>
              <a:off x="895" y="9710"/>
              <a:ext cx="3903" cy="223"/>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a:t>
              </a:r>
              <a:r>
                <a:rPr lang="en-US" altLang="zh-CN" sz="1000">
                  <a:latin typeface="Arial" panose="020B0604020202020204" pitchFamily="34" charset="0"/>
                  <a:cs typeface="Arial" panose="020B0604020202020204" pitchFamily="34" charset="0"/>
                </a:rPr>
                <a:t> 200                      600                   1000     </a:t>
              </a:r>
              <a:endParaRPr lang="en-US" altLang="zh-CN" sz="1000">
                <a:latin typeface="Arial" panose="020B0604020202020204" pitchFamily="34" charset="0"/>
                <a:cs typeface="Arial" panose="020B0604020202020204" pitchFamily="34" charset="0"/>
              </a:endParaRPr>
            </a:p>
          </p:txBody>
        </p:sp>
        <p:sp>
          <p:nvSpPr>
            <p:cNvPr id="44" name="文本框 43"/>
            <p:cNvSpPr txBox="1"/>
            <p:nvPr>
              <p:custDataLst>
                <p:tags r:id="rId29"/>
              </p:custDataLst>
            </p:nvPr>
          </p:nvSpPr>
          <p:spPr>
            <a:xfrm>
              <a:off x="1611" y="10073"/>
              <a:ext cx="2293" cy="274"/>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size (Kb)</a:t>
              </a:r>
              <a:endParaRPr lang="en-US" altLang="zh-CN" sz="1200" b="1">
                <a:solidFill>
                  <a:schemeClr val="tx1"/>
                </a:solidFill>
                <a:latin typeface="Arial" panose="020B0604020202020204" pitchFamily="34" charset="0"/>
                <a:cs typeface="Arial" panose="020B0604020202020204" pitchFamily="34" charset="0"/>
              </a:endParaRPr>
            </a:p>
          </p:txBody>
        </p:sp>
      </p:grpSp>
      <p:sp>
        <p:nvSpPr>
          <p:cNvPr id="45" name="文本框 44"/>
          <p:cNvSpPr txBox="1"/>
          <p:nvPr>
            <p:custDataLst>
              <p:tags r:id="rId30"/>
            </p:custDataLst>
          </p:nvPr>
        </p:nvSpPr>
        <p:spPr>
          <a:xfrm>
            <a:off x="3376295" y="3440430"/>
            <a:ext cx="2314575" cy="20320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100  200   300   400   500  600   700   800  900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46" name="文本框 45"/>
          <p:cNvSpPr txBox="1"/>
          <p:nvPr>
            <p:custDataLst>
              <p:tags r:id="rId31"/>
            </p:custDataLst>
          </p:nvPr>
        </p:nvSpPr>
        <p:spPr>
          <a:xfrm rot="16200000">
            <a:off x="2218690" y="2162810"/>
            <a:ext cx="1928495" cy="19431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100           200            300           400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47" name="文本框 46"/>
          <p:cNvSpPr txBox="1"/>
          <p:nvPr>
            <p:custDataLst>
              <p:tags r:id="rId32"/>
            </p:custDataLst>
          </p:nvPr>
        </p:nvSpPr>
        <p:spPr>
          <a:xfrm>
            <a:off x="3858895" y="3618230"/>
            <a:ext cx="1650365" cy="17399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size (Kb)</a:t>
            </a:r>
            <a:endParaRPr lang="en-US" altLang="zh-CN" sz="1200" b="1">
              <a:solidFill>
                <a:schemeClr val="tx1"/>
              </a:solidFill>
              <a:latin typeface="Arial" panose="020B0604020202020204" pitchFamily="34" charset="0"/>
              <a:cs typeface="Arial" panose="020B0604020202020204" pitchFamily="34" charset="0"/>
            </a:endParaRPr>
          </a:p>
        </p:txBody>
      </p:sp>
      <p:sp>
        <p:nvSpPr>
          <p:cNvPr id="48" name="文本框 47"/>
          <p:cNvSpPr txBox="1"/>
          <p:nvPr>
            <p:custDataLst>
              <p:tags r:id="rId33"/>
            </p:custDataLst>
          </p:nvPr>
        </p:nvSpPr>
        <p:spPr>
          <a:xfrm rot="16200000">
            <a:off x="2555240" y="2160270"/>
            <a:ext cx="922655" cy="23876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Number</a:t>
            </a:r>
            <a:endParaRPr lang="en-US" altLang="zh-CN" sz="1200" b="1">
              <a:solidFill>
                <a:schemeClr val="tx1"/>
              </a:solidFill>
              <a:latin typeface="Arial" panose="020B0604020202020204" pitchFamily="34" charset="0"/>
              <a:cs typeface="Arial" panose="020B0604020202020204" pitchFamily="34" charset="0"/>
            </a:endParaRPr>
          </a:p>
        </p:txBody>
      </p:sp>
      <p:sp>
        <p:nvSpPr>
          <p:cNvPr id="49" name="文本框 48"/>
          <p:cNvSpPr txBox="1"/>
          <p:nvPr/>
        </p:nvSpPr>
        <p:spPr>
          <a:xfrm>
            <a:off x="458470" y="3419475"/>
            <a:ext cx="2314575" cy="20320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100  200   300   400   500  600   700   800  900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50" name="文本框 49"/>
          <p:cNvSpPr txBox="1"/>
          <p:nvPr/>
        </p:nvSpPr>
        <p:spPr>
          <a:xfrm>
            <a:off x="941070" y="3597275"/>
            <a:ext cx="1650365" cy="17399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size (Kb)</a:t>
            </a:r>
            <a:endParaRPr lang="en-US" altLang="zh-CN" sz="1200" b="1">
              <a:solidFill>
                <a:schemeClr val="tx1"/>
              </a:solidFill>
              <a:latin typeface="Arial" panose="020B0604020202020204" pitchFamily="34" charset="0"/>
              <a:cs typeface="Arial" panose="020B0604020202020204" pitchFamily="34" charset="0"/>
            </a:endParaRPr>
          </a:p>
        </p:txBody>
      </p:sp>
      <p:sp>
        <p:nvSpPr>
          <p:cNvPr id="51" name="文本框 50"/>
          <p:cNvSpPr txBox="1"/>
          <p:nvPr/>
        </p:nvSpPr>
        <p:spPr>
          <a:xfrm>
            <a:off x="6301105" y="3427730"/>
            <a:ext cx="2314575" cy="20320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100  200   300   400   500  600   700   800  900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52" name="文本框 51"/>
          <p:cNvSpPr txBox="1"/>
          <p:nvPr/>
        </p:nvSpPr>
        <p:spPr>
          <a:xfrm>
            <a:off x="6783705" y="3605530"/>
            <a:ext cx="1650365" cy="17399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TAD size (Kb)</a:t>
            </a:r>
            <a:endParaRPr lang="en-US" altLang="zh-CN" sz="1200" b="1">
              <a:solidFill>
                <a:schemeClr val="tx1"/>
              </a:solidFill>
              <a:latin typeface="Arial" panose="020B0604020202020204" pitchFamily="34" charset="0"/>
              <a:cs typeface="Arial" panose="020B0604020202020204" pitchFamily="34" charset="0"/>
            </a:endParaRPr>
          </a:p>
        </p:txBody>
      </p:sp>
      <p:sp>
        <p:nvSpPr>
          <p:cNvPr id="54" name="文本框 53"/>
          <p:cNvSpPr txBox="1"/>
          <p:nvPr/>
        </p:nvSpPr>
        <p:spPr>
          <a:xfrm rot="16200000">
            <a:off x="-693420" y="2205355"/>
            <a:ext cx="1928495" cy="19431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100           200            300           400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55" name="文本框 54"/>
          <p:cNvSpPr txBox="1"/>
          <p:nvPr/>
        </p:nvSpPr>
        <p:spPr>
          <a:xfrm rot="16200000">
            <a:off x="-356870" y="2202815"/>
            <a:ext cx="922655" cy="23876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Number</a:t>
            </a:r>
            <a:endParaRPr lang="en-US" altLang="zh-CN" sz="1200" b="1">
              <a:solidFill>
                <a:schemeClr val="tx1"/>
              </a:solidFill>
              <a:latin typeface="Arial" panose="020B0604020202020204" pitchFamily="34" charset="0"/>
              <a:cs typeface="Arial" panose="020B0604020202020204" pitchFamily="34" charset="0"/>
            </a:endParaRPr>
          </a:p>
        </p:txBody>
      </p:sp>
      <p:sp>
        <p:nvSpPr>
          <p:cNvPr id="63" name="文本框 62"/>
          <p:cNvSpPr txBox="1"/>
          <p:nvPr/>
        </p:nvSpPr>
        <p:spPr>
          <a:xfrm rot="16200000">
            <a:off x="5180330" y="2180590"/>
            <a:ext cx="1928495" cy="194310"/>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  100           200            300           400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64" name="文本框 63"/>
          <p:cNvSpPr txBox="1"/>
          <p:nvPr/>
        </p:nvSpPr>
        <p:spPr>
          <a:xfrm rot="16200000">
            <a:off x="5516880" y="2178050"/>
            <a:ext cx="922655" cy="238760"/>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Number</a:t>
            </a:r>
            <a:endParaRPr lang="en-US" altLang="zh-CN" sz="1200" b="1">
              <a:solidFill>
                <a:schemeClr val="tx1"/>
              </a:solidFill>
              <a:latin typeface="Arial" panose="020B0604020202020204" pitchFamily="34" charset="0"/>
              <a:cs typeface="Arial" panose="020B0604020202020204" pitchFamily="34" charset="0"/>
            </a:endParaRPr>
          </a:p>
        </p:txBody>
      </p:sp>
      <p:sp>
        <p:nvSpPr>
          <p:cNvPr id="65" name="文本框 64"/>
          <p:cNvSpPr txBox="1"/>
          <p:nvPr>
            <p:custDataLst>
              <p:tags r:id="rId34"/>
            </p:custDataLst>
          </p:nvPr>
        </p:nvSpPr>
        <p:spPr>
          <a:xfrm>
            <a:off x="4419600" y="2189480"/>
            <a:ext cx="1495425" cy="151765"/>
          </a:xfrm>
          <a:prstGeom prst="rect">
            <a:avLst/>
          </a:prstGeom>
          <a:noFill/>
        </p:spPr>
        <p:txBody>
          <a:bodyPr wrap="square" rtlCol="0">
            <a:noAutofit/>
          </a:bodyPr>
          <a:lstStyle/>
          <a:p>
            <a:r>
              <a:rPr lang="en-US" altLang="zh-CN" sz="1000" b="1">
                <a:solidFill>
                  <a:srgbClr val="F50CB8"/>
                </a:solidFill>
                <a:latin typeface="Arial" panose="020B0604020202020204" pitchFamily="34" charset="0"/>
                <a:cs typeface="Arial" panose="020B0604020202020204" pitchFamily="34" charset="0"/>
              </a:rPr>
              <a:t>H3K27ac_WT (n=872)</a:t>
            </a:r>
            <a:endParaRPr lang="en-US" altLang="zh-CN" sz="1000" b="1">
              <a:solidFill>
                <a:srgbClr val="F50CB8"/>
              </a:solidFill>
              <a:latin typeface="Arial" panose="020B0604020202020204" pitchFamily="34" charset="0"/>
              <a:cs typeface="Arial" panose="020B0604020202020204" pitchFamily="34" charset="0"/>
            </a:endParaRPr>
          </a:p>
        </p:txBody>
      </p:sp>
      <p:sp>
        <p:nvSpPr>
          <p:cNvPr id="66" name="文本框 65"/>
          <p:cNvSpPr txBox="1"/>
          <p:nvPr>
            <p:custDataLst>
              <p:tags r:id="rId35"/>
            </p:custDataLst>
          </p:nvPr>
        </p:nvSpPr>
        <p:spPr>
          <a:xfrm>
            <a:off x="4419600" y="2343785"/>
            <a:ext cx="1405890" cy="151765"/>
          </a:xfrm>
          <a:prstGeom prst="rect">
            <a:avLst/>
          </a:prstGeom>
          <a:noFill/>
        </p:spPr>
        <p:txBody>
          <a:bodyPr wrap="square" rtlCol="0">
            <a:noAutofit/>
          </a:bodyPr>
          <a:lstStyle/>
          <a:p>
            <a:r>
              <a:rPr lang="en-US" altLang="zh-CN" sz="1000" b="1">
                <a:solidFill>
                  <a:srgbClr val="AD8DCA"/>
                </a:solidFill>
                <a:latin typeface="Arial" panose="020B0604020202020204" pitchFamily="34" charset="0"/>
                <a:cs typeface="Arial" panose="020B0604020202020204" pitchFamily="34" charset="0"/>
              </a:rPr>
              <a:t>H3K27ac_HS (n=748)</a:t>
            </a:r>
            <a:r>
              <a:rPr lang="en-US" altLang="zh-CN" sz="800">
                <a:solidFill>
                  <a:srgbClr val="B1B872"/>
                </a:solidFill>
                <a:latin typeface="Arial" panose="020B0604020202020204" pitchFamily="34" charset="0"/>
                <a:cs typeface="Arial" panose="020B0604020202020204" pitchFamily="34" charset="0"/>
              </a:rPr>
              <a:t> </a:t>
            </a:r>
            <a:endParaRPr lang="en-US" altLang="zh-CN" sz="800">
              <a:solidFill>
                <a:srgbClr val="B1B872"/>
              </a:solidFill>
              <a:latin typeface="Arial" panose="020B0604020202020204" pitchFamily="34" charset="0"/>
              <a:cs typeface="Arial" panose="020B0604020202020204" pitchFamily="34" charset="0"/>
            </a:endParaRPr>
          </a:p>
        </p:txBody>
      </p:sp>
      <p:sp>
        <p:nvSpPr>
          <p:cNvPr id="67" name="矩形 66"/>
          <p:cNvSpPr/>
          <p:nvPr>
            <p:custDataLst>
              <p:tags r:id="rId36"/>
            </p:custDataLst>
          </p:nvPr>
        </p:nvSpPr>
        <p:spPr>
          <a:xfrm>
            <a:off x="4334510" y="2267585"/>
            <a:ext cx="83185" cy="76200"/>
          </a:xfrm>
          <a:prstGeom prst="rect">
            <a:avLst/>
          </a:prstGeom>
          <a:solidFill>
            <a:srgbClr val="F86DD3"/>
          </a:solidFill>
          <a:ln>
            <a:solidFill>
              <a:srgbClr val="F86DD3"/>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8" name="矩形 67"/>
          <p:cNvSpPr/>
          <p:nvPr>
            <p:custDataLst>
              <p:tags r:id="rId37"/>
            </p:custDataLst>
          </p:nvPr>
        </p:nvSpPr>
        <p:spPr>
          <a:xfrm>
            <a:off x="4333240" y="2394585"/>
            <a:ext cx="83185" cy="76200"/>
          </a:xfrm>
          <a:prstGeom prst="rect">
            <a:avLst/>
          </a:prstGeom>
          <a:solidFill>
            <a:srgbClr val="AD8DCA"/>
          </a:solidFill>
          <a:ln>
            <a:solidFill>
              <a:srgbClr val="AD8DCA"/>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69" name="直接连接符 68"/>
          <p:cNvCxnSpPr/>
          <p:nvPr>
            <p:custDataLst>
              <p:tags r:id="rId38"/>
            </p:custDataLst>
          </p:nvPr>
        </p:nvCxnSpPr>
        <p:spPr>
          <a:xfrm>
            <a:off x="4284980" y="4265295"/>
            <a:ext cx="186690" cy="0"/>
          </a:xfrm>
          <a:prstGeom prst="line">
            <a:avLst/>
          </a:prstGeom>
          <a:ln>
            <a:solidFill>
              <a:srgbClr val="F86DD3"/>
            </a:solidFill>
          </a:ln>
        </p:spPr>
        <p:style>
          <a:lnRef idx="2">
            <a:schemeClr val="accent1"/>
          </a:lnRef>
          <a:fillRef idx="0">
            <a:srgbClr val="FFFFFF"/>
          </a:fillRef>
          <a:effectRef idx="0">
            <a:srgbClr val="FFFFFF"/>
          </a:effectRef>
          <a:fontRef idx="minor">
            <a:schemeClr val="tx1"/>
          </a:fontRef>
        </p:style>
      </p:cxnSp>
      <p:cxnSp>
        <p:nvCxnSpPr>
          <p:cNvPr id="70" name="直接连接符 69"/>
          <p:cNvCxnSpPr/>
          <p:nvPr>
            <p:custDataLst>
              <p:tags r:id="rId39"/>
            </p:custDataLst>
          </p:nvPr>
        </p:nvCxnSpPr>
        <p:spPr>
          <a:xfrm>
            <a:off x="4284980" y="4408805"/>
            <a:ext cx="186690" cy="0"/>
          </a:xfrm>
          <a:prstGeom prst="line">
            <a:avLst/>
          </a:prstGeom>
          <a:ln>
            <a:solidFill>
              <a:srgbClr val="AD8DCA"/>
            </a:solidFill>
          </a:ln>
        </p:spPr>
        <p:style>
          <a:lnRef idx="2">
            <a:schemeClr val="accent1"/>
          </a:lnRef>
          <a:fillRef idx="0">
            <a:srgbClr val="FFFFFF"/>
          </a:fillRef>
          <a:effectRef idx="0">
            <a:srgbClr val="FFFFFF"/>
          </a:effectRef>
          <a:fontRef idx="minor">
            <a:schemeClr val="tx1"/>
          </a:fontRef>
        </p:style>
      </p:cxnSp>
      <p:sp>
        <p:nvSpPr>
          <p:cNvPr id="71" name="文本框 70"/>
          <p:cNvSpPr txBox="1"/>
          <p:nvPr>
            <p:custDataLst>
              <p:tags r:id="rId40"/>
            </p:custDataLst>
          </p:nvPr>
        </p:nvSpPr>
        <p:spPr>
          <a:xfrm>
            <a:off x="4519930" y="4159250"/>
            <a:ext cx="989330" cy="151765"/>
          </a:xfrm>
          <a:prstGeom prst="rect">
            <a:avLst/>
          </a:prstGeom>
          <a:noFill/>
        </p:spPr>
        <p:txBody>
          <a:bodyPr wrap="square" rtlCol="0">
            <a:noAutofit/>
          </a:bodyPr>
          <a:lstStyle/>
          <a:p>
            <a:r>
              <a:rPr lang="en-US" altLang="zh-CN" sz="1000" b="1">
                <a:solidFill>
                  <a:srgbClr val="F86DD3"/>
                </a:solidFill>
                <a:latin typeface="Arial" panose="020B0604020202020204" pitchFamily="34" charset="0"/>
                <a:cs typeface="Arial" panose="020B0604020202020204" pitchFamily="34" charset="0"/>
                <a:sym typeface="+mn-ea"/>
              </a:rPr>
              <a:t>H3K27ac_WT</a:t>
            </a:r>
            <a:endParaRPr lang="en-US" altLang="zh-CN" sz="1000" b="1">
              <a:solidFill>
                <a:srgbClr val="F86DD3"/>
              </a:solidFill>
              <a:latin typeface="Arial" panose="020B0604020202020204" pitchFamily="34" charset="0"/>
              <a:cs typeface="Arial" panose="020B0604020202020204" pitchFamily="34" charset="0"/>
              <a:sym typeface="+mn-ea"/>
            </a:endParaRPr>
          </a:p>
        </p:txBody>
      </p:sp>
      <p:sp>
        <p:nvSpPr>
          <p:cNvPr id="72" name="文本框 71"/>
          <p:cNvSpPr txBox="1"/>
          <p:nvPr>
            <p:custDataLst>
              <p:tags r:id="rId41"/>
            </p:custDataLst>
          </p:nvPr>
        </p:nvSpPr>
        <p:spPr>
          <a:xfrm>
            <a:off x="4519930" y="4313555"/>
            <a:ext cx="981075" cy="151765"/>
          </a:xfrm>
          <a:prstGeom prst="rect">
            <a:avLst/>
          </a:prstGeom>
          <a:noFill/>
        </p:spPr>
        <p:txBody>
          <a:bodyPr wrap="square" rtlCol="0">
            <a:noAutofit/>
          </a:bodyPr>
          <a:lstStyle/>
          <a:p>
            <a:r>
              <a:rPr lang="en-US" altLang="zh-CN" sz="1000" b="1">
                <a:solidFill>
                  <a:srgbClr val="AD8DCA"/>
                </a:solidFill>
                <a:latin typeface="Arial" panose="020B0604020202020204" pitchFamily="34" charset="0"/>
                <a:cs typeface="Arial" panose="020B0604020202020204" pitchFamily="34" charset="0"/>
                <a:sym typeface="+mn-ea"/>
              </a:rPr>
              <a:t>H3K27ac_HS</a:t>
            </a:r>
            <a:endParaRPr lang="en-US" altLang="zh-CN" sz="1000" b="1">
              <a:solidFill>
                <a:srgbClr val="AD8DCA"/>
              </a:solidFill>
              <a:latin typeface="Arial" panose="020B0604020202020204" pitchFamily="34" charset="0"/>
              <a:cs typeface="Arial" panose="020B0604020202020204" pitchFamily="34" charset="0"/>
              <a:sym typeface="+mn-ea"/>
            </a:endParaRPr>
          </a:p>
        </p:txBody>
      </p:sp>
      <p:sp>
        <p:nvSpPr>
          <p:cNvPr id="73" name="文本框 72"/>
          <p:cNvSpPr txBox="1"/>
          <p:nvPr/>
        </p:nvSpPr>
        <p:spPr>
          <a:xfrm>
            <a:off x="1319530" y="2133600"/>
            <a:ext cx="1591945" cy="151765"/>
          </a:xfrm>
          <a:prstGeom prst="rect">
            <a:avLst/>
          </a:prstGeom>
          <a:noFill/>
        </p:spPr>
        <p:txBody>
          <a:bodyPr wrap="square" rtlCol="0">
            <a:noAutofit/>
          </a:bodyPr>
          <a:lstStyle/>
          <a:p>
            <a:r>
              <a:rPr lang="en-US" altLang="zh-CN" sz="1000" b="1">
                <a:solidFill>
                  <a:srgbClr val="4D7731"/>
                </a:solidFill>
                <a:latin typeface="Arial" panose="020B0604020202020204" pitchFamily="34" charset="0"/>
                <a:cs typeface="Arial" panose="020B0604020202020204" pitchFamily="34" charset="0"/>
              </a:rPr>
              <a:t>H3K27me3_WT (n=903)</a:t>
            </a:r>
            <a:endParaRPr lang="en-US" altLang="zh-CN" sz="1000" b="1">
              <a:solidFill>
                <a:srgbClr val="4D7731"/>
              </a:solidFill>
              <a:latin typeface="Arial" panose="020B0604020202020204" pitchFamily="34" charset="0"/>
              <a:cs typeface="Arial" panose="020B0604020202020204" pitchFamily="34" charset="0"/>
            </a:endParaRPr>
          </a:p>
        </p:txBody>
      </p:sp>
      <p:sp>
        <p:nvSpPr>
          <p:cNvPr id="74" name="文本框 73"/>
          <p:cNvSpPr txBox="1"/>
          <p:nvPr/>
        </p:nvSpPr>
        <p:spPr>
          <a:xfrm>
            <a:off x="1319530" y="2287905"/>
            <a:ext cx="1649730" cy="151765"/>
          </a:xfrm>
          <a:prstGeom prst="rect">
            <a:avLst/>
          </a:prstGeom>
          <a:noFill/>
        </p:spPr>
        <p:txBody>
          <a:bodyPr wrap="square" rtlCol="0">
            <a:noAutofit/>
          </a:bodyPr>
          <a:lstStyle/>
          <a:p>
            <a:r>
              <a:rPr lang="en-US" altLang="zh-CN" sz="1000" b="1">
                <a:solidFill>
                  <a:srgbClr val="B1B872"/>
                </a:solidFill>
                <a:latin typeface="Arial" panose="020B0604020202020204" pitchFamily="34" charset="0"/>
                <a:cs typeface="Arial" panose="020B0604020202020204" pitchFamily="34" charset="0"/>
              </a:rPr>
              <a:t>H3K27me3_HS (n=893)</a:t>
            </a:r>
            <a:r>
              <a:rPr lang="en-US" altLang="zh-CN" sz="800" b="1">
                <a:solidFill>
                  <a:srgbClr val="B1B872"/>
                </a:solidFill>
                <a:latin typeface="Arial" panose="020B0604020202020204" pitchFamily="34" charset="0"/>
                <a:cs typeface="Arial" panose="020B0604020202020204" pitchFamily="34" charset="0"/>
              </a:rPr>
              <a:t> </a:t>
            </a:r>
            <a:endParaRPr lang="en-US" altLang="zh-CN" sz="800" b="1">
              <a:solidFill>
                <a:srgbClr val="B1B872"/>
              </a:solidFill>
              <a:latin typeface="Arial" panose="020B0604020202020204" pitchFamily="34" charset="0"/>
              <a:cs typeface="Arial" panose="020B0604020202020204" pitchFamily="34" charset="0"/>
            </a:endParaRPr>
          </a:p>
        </p:txBody>
      </p:sp>
      <p:sp>
        <p:nvSpPr>
          <p:cNvPr id="75" name="矩形 74"/>
          <p:cNvSpPr/>
          <p:nvPr/>
        </p:nvSpPr>
        <p:spPr>
          <a:xfrm>
            <a:off x="1234440" y="2211705"/>
            <a:ext cx="83185" cy="76200"/>
          </a:xfrm>
          <a:prstGeom prst="rect">
            <a:avLst/>
          </a:prstGeom>
          <a:solidFill>
            <a:srgbClr val="4D7731"/>
          </a:solidFill>
          <a:ln>
            <a:solidFill>
              <a:srgbClr val="4D773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6" name="矩形 75"/>
          <p:cNvSpPr/>
          <p:nvPr/>
        </p:nvSpPr>
        <p:spPr>
          <a:xfrm>
            <a:off x="1233170" y="2338705"/>
            <a:ext cx="83185" cy="76200"/>
          </a:xfrm>
          <a:prstGeom prst="rect">
            <a:avLst/>
          </a:prstGeom>
          <a:solidFill>
            <a:srgbClr val="98A246"/>
          </a:solidFill>
          <a:ln>
            <a:solidFill>
              <a:srgbClr val="98A246"/>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77" name="直接连接符 76"/>
          <p:cNvCxnSpPr/>
          <p:nvPr/>
        </p:nvCxnSpPr>
        <p:spPr>
          <a:xfrm>
            <a:off x="1374140" y="4295775"/>
            <a:ext cx="186690" cy="0"/>
          </a:xfrm>
          <a:prstGeom prst="line">
            <a:avLst/>
          </a:prstGeom>
          <a:ln>
            <a:solidFill>
              <a:srgbClr val="4D7731"/>
            </a:solidFill>
          </a:ln>
        </p:spPr>
        <p:style>
          <a:lnRef idx="2">
            <a:schemeClr val="accent1"/>
          </a:lnRef>
          <a:fillRef idx="0">
            <a:srgbClr val="FFFFFF"/>
          </a:fillRef>
          <a:effectRef idx="0">
            <a:srgbClr val="FFFFFF"/>
          </a:effectRef>
          <a:fontRef idx="minor">
            <a:schemeClr val="tx1"/>
          </a:fontRef>
        </p:style>
      </p:cxnSp>
      <p:cxnSp>
        <p:nvCxnSpPr>
          <p:cNvPr id="78" name="直接连接符 77"/>
          <p:cNvCxnSpPr/>
          <p:nvPr/>
        </p:nvCxnSpPr>
        <p:spPr>
          <a:xfrm>
            <a:off x="1374140" y="4439285"/>
            <a:ext cx="186690" cy="0"/>
          </a:xfrm>
          <a:prstGeom prst="line">
            <a:avLst/>
          </a:prstGeom>
          <a:ln>
            <a:solidFill>
              <a:srgbClr val="B1B872"/>
            </a:solidFill>
          </a:ln>
        </p:spPr>
        <p:style>
          <a:lnRef idx="2">
            <a:schemeClr val="accent1"/>
          </a:lnRef>
          <a:fillRef idx="0">
            <a:srgbClr val="FFFFFF"/>
          </a:fillRef>
          <a:effectRef idx="0">
            <a:srgbClr val="FFFFFF"/>
          </a:effectRef>
          <a:fontRef idx="minor">
            <a:schemeClr val="tx1"/>
          </a:fontRef>
        </p:style>
      </p:cxnSp>
      <p:sp>
        <p:nvSpPr>
          <p:cNvPr id="79" name="文本框 78"/>
          <p:cNvSpPr txBox="1"/>
          <p:nvPr/>
        </p:nvSpPr>
        <p:spPr>
          <a:xfrm>
            <a:off x="1609090" y="4189730"/>
            <a:ext cx="1107440" cy="151765"/>
          </a:xfrm>
          <a:prstGeom prst="rect">
            <a:avLst/>
          </a:prstGeom>
          <a:noFill/>
        </p:spPr>
        <p:txBody>
          <a:bodyPr wrap="square" rtlCol="0">
            <a:noAutofit/>
          </a:bodyPr>
          <a:lstStyle/>
          <a:p>
            <a:r>
              <a:rPr lang="en-US" altLang="zh-CN" sz="1000" b="1">
                <a:solidFill>
                  <a:srgbClr val="4D7731"/>
                </a:solidFill>
                <a:latin typeface="Arial" panose="020B0604020202020204" pitchFamily="34" charset="0"/>
                <a:cs typeface="Arial" panose="020B0604020202020204" pitchFamily="34" charset="0"/>
              </a:rPr>
              <a:t>H3K27me3_WT</a:t>
            </a:r>
            <a:endParaRPr lang="en-US" altLang="zh-CN" sz="1000" b="1">
              <a:solidFill>
                <a:srgbClr val="4D7731"/>
              </a:solidFill>
              <a:latin typeface="Arial" panose="020B0604020202020204" pitchFamily="34" charset="0"/>
              <a:cs typeface="Arial" panose="020B0604020202020204" pitchFamily="34" charset="0"/>
            </a:endParaRPr>
          </a:p>
        </p:txBody>
      </p:sp>
      <p:sp>
        <p:nvSpPr>
          <p:cNvPr id="80" name="文本框 79"/>
          <p:cNvSpPr txBox="1"/>
          <p:nvPr/>
        </p:nvSpPr>
        <p:spPr>
          <a:xfrm>
            <a:off x="1609090" y="4344035"/>
            <a:ext cx="1164590" cy="151765"/>
          </a:xfrm>
          <a:prstGeom prst="rect">
            <a:avLst/>
          </a:prstGeom>
          <a:noFill/>
        </p:spPr>
        <p:txBody>
          <a:bodyPr wrap="square" rtlCol="0">
            <a:noAutofit/>
          </a:bodyPr>
          <a:lstStyle/>
          <a:p>
            <a:r>
              <a:rPr lang="en-US" altLang="zh-CN" sz="1000" b="1">
                <a:solidFill>
                  <a:srgbClr val="B1B872"/>
                </a:solidFill>
                <a:latin typeface="Arial" panose="020B0604020202020204" pitchFamily="34" charset="0"/>
                <a:cs typeface="Arial" panose="020B0604020202020204" pitchFamily="34" charset="0"/>
              </a:rPr>
              <a:t>H3K27me3_HS</a:t>
            </a:r>
            <a:endParaRPr lang="en-US" altLang="zh-CN" sz="1000" b="1">
              <a:solidFill>
                <a:srgbClr val="B1B872"/>
              </a:solidFill>
              <a:latin typeface="Arial" panose="020B0604020202020204" pitchFamily="34" charset="0"/>
              <a:cs typeface="Arial" panose="020B0604020202020204" pitchFamily="34" charset="0"/>
            </a:endParaRPr>
          </a:p>
        </p:txBody>
      </p:sp>
      <p:sp>
        <p:nvSpPr>
          <p:cNvPr id="81" name="文本框 80"/>
          <p:cNvSpPr txBox="1"/>
          <p:nvPr/>
        </p:nvSpPr>
        <p:spPr>
          <a:xfrm>
            <a:off x="7030085" y="2182495"/>
            <a:ext cx="1526540" cy="194945"/>
          </a:xfrm>
          <a:prstGeom prst="rect">
            <a:avLst/>
          </a:prstGeom>
          <a:noFill/>
        </p:spPr>
        <p:txBody>
          <a:bodyPr wrap="square" rtlCol="0">
            <a:noAutofit/>
          </a:bodyPr>
          <a:lstStyle/>
          <a:p>
            <a:r>
              <a:rPr lang="en-US" altLang="zh-CN" sz="1000" b="1">
                <a:solidFill>
                  <a:srgbClr val="1087F4"/>
                </a:solidFill>
                <a:latin typeface="Arial" panose="020B0604020202020204" pitchFamily="34" charset="0"/>
                <a:cs typeface="Arial" panose="020B0604020202020204" pitchFamily="34" charset="0"/>
                <a:sym typeface="+mn-ea"/>
              </a:rPr>
              <a:t>RNAPII_WT </a:t>
            </a:r>
            <a:r>
              <a:rPr lang="en-US" altLang="zh-CN" sz="1000" b="1">
                <a:solidFill>
                  <a:srgbClr val="1087F4"/>
                </a:solidFill>
                <a:latin typeface="Arial" panose="020B0604020202020204" pitchFamily="34" charset="0"/>
                <a:cs typeface="Arial" panose="020B0604020202020204" pitchFamily="34" charset="0"/>
              </a:rPr>
              <a:t>(n=884)</a:t>
            </a:r>
            <a:endParaRPr lang="en-US" altLang="zh-CN" sz="1000" b="1">
              <a:solidFill>
                <a:srgbClr val="1087F4"/>
              </a:solidFill>
              <a:latin typeface="Arial" panose="020B0604020202020204" pitchFamily="34" charset="0"/>
              <a:cs typeface="Arial" panose="020B0604020202020204" pitchFamily="34" charset="0"/>
            </a:endParaRPr>
          </a:p>
        </p:txBody>
      </p:sp>
      <p:sp>
        <p:nvSpPr>
          <p:cNvPr id="84" name="文本框 83"/>
          <p:cNvSpPr txBox="1"/>
          <p:nvPr/>
        </p:nvSpPr>
        <p:spPr>
          <a:xfrm>
            <a:off x="7033260" y="2341245"/>
            <a:ext cx="1395730" cy="151765"/>
          </a:xfrm>
          <a:prstGeom prst="rect">
            <a:avLst/>
          </a:prstGeom>
          <a:noFill/>
        </p:spPr>
        <p:txBody>
          <a:bodyPr wrap="square" rtlCol="0">
            <a:noAutofit/>
          </a:bodyPr>
          <a:lstStyle/>
          <a:p>
            <a:r>
              <a:rPr lang="en-US" altLang="zh-CN" sz="1000" b="1">
                <a:solidFill>
                  <a:srgbClr val="99BDCB"/>
                </a:solidFill>
                <a:latin typeface="Arial" panose="020B0604020202020204" pitchFamily="34" charset="0"/>
                <a:cs typeface="Arial" panose="020B0604020202020204" pitchFamily="34" charset="0"/>
                <a:sym typeface="+mn-ea"/>
              </a:rPr>
              <a:t>RNAPII_HS </a:t>
            </a:r>
            <a:r>
              <a:rPr lang="en-US" altLang="zh-CN" sz="1000" b="1">
                <a:solidFill>
                  <a:srgbClr val="99BDCB"/>
                </a:solidFill>
                <a:latin typeface="Arial" panose="020B0604020202020204" pitchFamily="34" charset="0"/>
                <a:cs typeface="Arial" panose="020B0604020202020204" pitchFamily="34" charset="0"/>
              </a:rPr>
              <a:t>(n=757)</a:t>
            </a:r>
            <a:r>
              <a:rPr lang="en-US" altLang="zh-CN" sz="800" b="1">
                <a:solidFill>
                  <a:srgbClr val="B1B872"/>
                </a:solidFill>
                <a:latin typeface="Arial" panose="020B0604020202020204" pitchFamily="34" charset="0"/>
                <a:cs typeface="Arial" panose="020B0604020202020204" pitchFamily="34" charset="0"/>
              </a:rPr>
              <a:t> </a:t>
            </a:r>
            <a:endParaRPr lang="en-US" altLang="zh-CN" sz="800" b="1">
              <a:solidFill>
                <a:srgbClr val="B1B872"/>
              </a:solidFill>
              <a:latin typeface="Arial" panose="020B0604020202020204" pitchFamily="34" charset="0"/>
              <a:cs typeface="Arial" panose="020B0604020202020204" pitchFamily="34" charset="0"/>
            </a:endParaRPr>
          </a:p>
        </p:txBody>
      </p:sp>
      <p:sp>
        <p:nvSpPr>
          <p:cNvPr id="85" name="矩形 84"/>
          <p:cNvSpPr/>
          <p:nvPr/>
        </p:nvSpPr>
        <p:spPr>
          <a:xfrm>
            <a:off x="6948170" y="2265045"/>
            <a:ext cx="83185" cy="76200"/>
          </a:xfrm>
          <a:prstGeom prst="rect">
            <a:avLst/>
          </a:prstGeom>
          <a:solidFill>
            <a:srgbClr val="1087F4"/>
          </a:solidFill>
          <a:ln>
            <a:solidFill>
              <a:srgbClr val="1087F4"/>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3" name="矩形 102"/>
          <p:cNvSpPr/>
          <p:nvPr/>
        </p:nvSpPr>
        <p:spPr>
          <a:xfrm>
            <a:off x="6946900" y="2392045"/>
            <a:ext cx="83185" cy="76200"/>
          </a:xfrm>
          <a:prstGeom prst="rect">
            <a:avLst/>
          </a:prstGeom>
          <a:solidFill>
            <a:srgbClr val="99BDCB"/>
          </a:solidFill>
          <a:ln>
            <a:solidFill>
              <a:srgbClr val="99BDCB"/>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05" name="直接连接符 104"/>
          <p:cNvCxnSpPr/>
          <p:nvPr/>
        </p:nvCxnSpPr>
        <p:spPr>
          <a:xfrm>
            <a:off x="7294880" y="4271010"/>
            <a:ext cx="186690" cy="0"/>
          </a:xfrm>
          <a:prstGeom prst="line">
            <a:avLst/>
          </a:prstGeom>
          <a:ln>
            <a:solidFill>
              <a:srgbClr val="1087F4"/>
            </a:solidFill>
          </a:ln>
        </p:spPr>
        <p:style>
          <a:lnRef idx="2">
            <a:schemeClr val="accent1"/>
          </a:lnRef>
          <a:fillRef idx="0">
            <a:srgbClr val="FFFFFF"/>
          </a:fillRef>
          <a:effectRef idx="0">
            <a:srgbClr val="FFFFFF"/>
          </a:effectRef>
          <a:fontRef idx="minor">
            <a:schemeClr val="tx1"/>
          </a:fontRef>
        </p:style>
      </p:cxnSp>
      <p:cxnSp>
        <p:nvCxnSpPr>
          <p:cNvPr id="106" name="直接连接符 105"/>
          <p:cNvCxnSpPr/>
          <p:nvPr/>
        </p:nvCxnSpPr>
        <p:spPr>
          <a:xfrm>
            <a:off x="7294880" y="4414520"/>
            <a:ext cx="186690" cy="0"/>
          </a:xfrm>
          <a:prstGeom prst="line">
            <a:avLst/>
          </a:prstGeom>
          <a:ln>
            <a:solidFill>
              <a:srgbClr val="99BDCB"/>
            </a:solidFill>
          </a:ln>
        </p:spPr>
        <p:style>
          <a:lnRef idx="2">
            <a:schemeClr val="accent1"/>
          </a:lnRef>
          <a:fillRef idx="0">
            <a:srgbClr val="FFFFFF"/>
          </a:fillRef>
          <a:effectRef idx="0">
            <a:srgbClr val="FFFFFF"/>
          </a:effectRef>
          <a:fontRef idx="minor">
            <a:schemeClr val="tx1"/>
          </a:fontRef>
        </p:style>
      </p:cxnSp>
      <p:sp>
        <p:nvSpPr>
          <p:cNvPr id="107" name="文本框 106"/>
          <p:cNvSpPr txBox="1"/>
          <p:nvPr/>
        </p:nvSpPr>
        <p:spPr>
          <a:xfrm>
            <a:off x="7529830" y="4164965"/>
            <a:ext cx="1181735" cy="151765"/>
          </a:xfrm>
          <a:prstGeom prst="rect">
            <a:avLst/>
          </a:prstGeom>
          <a:noFill/>
        </p:spPr>
        <p:txBody>
          <a:bodyPr wrap="square" rtlCol="0">
            <a:noAutofit/>
          </a:bodyPr>
          <a:lstStyle/>
          <a:p>
            <a:r>
              <a:rPr lang="en-US" altLang="zh-CN" sz="1000" b="1">
                <a:solidFill>
                  <a:srgbClr val="1087F4"/>
                </a:solidFill>
                <a:latin typeface="Arial" panose="020B0604020202020204" pitchFamily="34" charset="0"/>
                <a:cs typeface="Arial" panose="020B0604020202020204" pitchFamily="34" charset="0"/>
                <a:sym typeface="+mn-ea"/>
              </a:rPr>
              <a:t>RNAPII_WT</a:t>
            </a:r>
            <a:endParaRPr lang="en-US" altLang="zh-CN" sz="1000" b="1">
              <a:solidFill>
                <a:srgbClr val="1087F4"/>
              </a:solidFill>
              <a:latin typeface="Arial" panose="020B0604020202020204" pitchFamily="34" charset="0"/>
              <a:cs typeface="Arial" panose="020B0604020202020204" pitchFamily="34" charset="0"/>
            </a:endParaRPr>
          </a:p>
        </p:txBody>
      </p:sp>
      <p:sp>
        <p:nvSpPr>
          <p:cNvPr id="108" name="文本框 107"/>
          <p:cNvSpPr txBox="1"/>
          <p:nvPr/>
        </p:nvSpPr>
        <p:spPr>
          <a:xfrm>
            <a:off x="7529830" y="4319270"/>
            <a:ext cx="1181735" cy="151765"/>
          </a:xfrm>
          <a:prstGeom prst="rect">
            <a:avLst/>
          </a:prstGeom>
          <a:noFill/>
        </p:spPr>
        <p:txBody>
          <a:bodyPr wrap="square" rtlCol="0">
            <a:noAutofit/>
          </a:bodyPr>
          <a:lstStyle/>
          <a:p>
            <a:r>
              <a:rPr lang="en-US" altLang="zh-CN" sz="1000" b="1">
                <a:solidFill>
                  <a:srgbClr val="99BDCB"/>
                </a:solidFill>
                <a:latin typeface="Arial" panose="020B0604020202020204" pitchFamily="34" charset="0"/>
                <a:cs typeface="Arial" panose="020B0604020202020204" pitchFamily="34" charset="0"/>
                <a:sym typeface="+mn-ea"/>
              </a:rPr>
              <a:t>RNAPII_HS</a:t>
            </a:r>
            <a:endParaRPr lang="en-US" altLang="zh-CN" sz="1000" b="1">
              <a:solidFill>
                <a:srgbClr val="99BDCB"/>
              </a:solidFill>
              <a:latin typeface="Arial" panose="020B0604020202020204" pitchFamily="34" charset="0"/>
              <a:cs typeface="Arial" panose="020B0604020202020204" pitchFamily="34" charset="0"/>
            </a:endParaRPr>
          </a:p>
        </p:txBody>
      </p:sp>
      <p:sp>
        <p:nvSpPr>
          <p:cNvPr id="109" name="文本框 108"/>
          <p:cNvSpPr txBox="1"/>
          <p:nvPr/>
        </p:nvSpPr>
        <p:spPr>
          <a:xfrm>
            <a:off x="620395" y="4016375"/>
            <a:ext cx="699135" cy="15176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 Kb</a:t>
            </a:r>
            <a:endParaRPr lang="en-US" altLang="zh-CN" sz="1000">
              <a:latin typeface="Arial" panose="020B0604020202020204" pitchFamily="34" charset="0"/>
              <a:cs typeface="Arial" panose="020B0604020202020204" pitchFamily="34" charset="0"/>
              <a:sym typeface="+mn-ea"/>
            </a:endParaRPr>
          </a:p>
        </p:txBody>
      </p:sp>
      <p:sp>
        <p:nvSpPr>
          <p:cNvPr id="110" name="文本框 109"/>
          <p:cNvSpPr txBox="1"/>
          <p:nvPr>
            <p:custDataLst>
              <p:tags r:id="rId42"/>
            </p:custDataLst>
          </p:nvPr>
        </p:nvSpPr>
        <p:spPr>
          <a:xfrm>
            <a:off x="3673475" y="4063365"/>
            <a:ext cx="699135" cy="15176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 Kb</a:t>
            </a:r>
            <a:endParaRPr lang="en-US" altLang="zh-CN" sz="1000">
              <a:latin typeface="Arial" panose="020B0604020202020204" pitchFamily="34" charset="0"/>
              <a:cs typeface="Arial" panose="020B0604020202020204" pitchFamily="34" charset="0"/>
              <a:sym typeface="+mn-ea"/>
            </a:endParaRPr>
          </a:p>
        </p:txBody>
      </p:sp>
      <p:sp>
        <p:nvSpPr>
          <p:cNvPr id="111" name="文本框 110"/>
          <p:cNvSpPr txBox="1"/>
          <p:nvPr/>
        </p:nvSpPr>
        <p:spPr>
          <a:xfrm>
            <a:off x="6646545" y="4038600"/>
            <a:ext cx="699135" cy="15176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 Kb</a:t>
            </a:r>
            <a:endParaRPr lang="en-US" altLang="zh-CN" sz="1000">
              <a:latin typeface="Arial" panose="020B0604020202020204" pitchFamily="34" charset="0"/>
              <a:cs typeface="Arial" panose="020B0604020202020204" pitchFamily="34" charset="0"/>
              <a:sym typeface="+mn-ea"/>
            </a:endParaRPr>
          </a:p>
        </p:txBody>
      </p:sp>
      <p:sp>
        <p:nvSpPr>
          <p:cNvPr id="112" name="文本框 111"/>
          <p:cNvSpPr txBox="1"/>
          <p:nvPr/>
        </p:nvSpPr>
        <p:spPr>
          <a:xfrm>
            <a:off x="8509635" y="2628265"/>
            <a:ext cx="3157220" cy="337185"/>
          </a:xfrm>
          <a:prstGeom prst="rect">
            <a:avLst/>
          </a:prstGeom>
          <a:noFill/>
        </p:spPr>
        <p:txBody>
          <a:bodyPr wrap="square" rtlCol="0" anchor="t">
            <a:spAutoFit/>
          </a:bodyPr>
          <a:lstStyle/>
          <a:p>
            <a:r>
              <a:rPr lang="en-US" altLang="zh-CN" sz="1600" b="1">
                <a:latin typeface="Calibri" panose="020F0502020204030204" charset="0"/>
                <a:cs typeface="Calibri" panose="020F0502020204030204" charset="0"/>
                <a:sym typeface="+mn-ea"/>
              </a:rPr>
              <a:t>TAD size increases after heat shock</a:t>
            </a:r>
            <a:endParaRPr lang="en-US" altLang="zh-CN" sz="1600" b="1">
              <a:latin typeface="Calibri" panose="020F0502020204030204" charset="0"/>
              <a:cs typeface="Calibri" panose="020F0502020204030204" charset="0"/>
              <a:sym typeface="+mn-ea"/>
            </a:endParaRPr>
          </a:p>
        </p:txBody>
      </p:sp>
      <p:sp>
        <p:nvSpPr>
          <p:cNvPr id="113" name="文本框 112"/>
          <p:cNvSpPr txBox="1"/>
          <p:nvPr>
            <p:custDataLst>
              <p:tags r:id="rId43"/>
            </p:custDataLst>
          </p:nvPr>
        </p:nvSpPr>
        <p:spPr>
          <a:xfrm>
            <a:off x="8509635" y="2265045"/>
            <a:ext cx="3547110" cy="363220"/>
          </a:xfrm>
          <a:prstGeom prst="rect">
            <a:avLst/>
          </a:prstGeom>
          <a:noFill/>
        </p:spPr>
        <p:txBody>
          <a:bodyPr wrap="square" rtlCol="0">
            <a:noAutofit/>
          </a:bodyPr>
          <a:lstStyle/>
          <a:p>
            <a:r>
              <a:rPr lang="en-US" altLang="zh-CN" sz="1600" b="1">
                <a:solidFill>
                  <a:schemeClr val="tx1"/>
                </a:solidFill>
                <a:latin typeface="Calibri" panose="020F0502020204030204" charset="0"/>
                <a:cs typeface="Calibri" panose="020F0502020204030204" charset="0"/>
              </a:rPr>
              <a:t>TAD number decreases after heat shock;</a:t>
            </a:r>
            <a:endParaRPr lang="en-US" altLang="zh-CN" sz="1600" b="1">
              <a:solidFill>
                <a:schemeClr val="tx1"/>
              </a:solidFill>
              <a:latin typeface="Calibri" panose="020F0502020204030204" charset="0"/>
              <a:cs typeface="Calibri" panose="020F0502020204030204" charset="0"/>
            </a:endParaRPr>
          </a:p>
        </p:txBody>
      </p:sp>
      <p:sp>
        <p:nvSpPr>
          <p:cNvPr id="114" name="文本框 113"/>
          <p:cNvSpPr txBox="1"/>
          <p:nvPr/>
        </p:nvSpPr>
        <p:spPr>
          <a:xfrm>
            <a:off x="8980170" y="3481070"/>
            <a:ext cx="3169285" cy="1568450"/>
          </a:xfrm>
          <a:prstGeom prst="rect">
            <a:avLst/>
          </a:prstGeom>
          <a:noFill/>
        </p:spPr>
        <p:txBody>
          <a:bodyPr wrap="square" rtlCol="0" anchor="t">
            <a:spAutoFit/>
          </a:bodyPr>
          <a:lstStyle/>
          <a:p>
            <a:r>
              <a:rPr lang="en-US" altLang="zh-CN" sz="1600" b="1">
                <a:sym typeface="+mn-ea"/>
              </a:rPr>
              <a:t>A </a:t>
            </a:r>
            <a:r>
              <a:rPr lang="en-US" altLang="zh-CN" sz="1600" b="1">
                <a:solidFill>
                  <a:srgbClr val="0070C0"/>
                </a:solidFill>
                <a:sym typeface="+mn-ea"/>
              </a:rPr>
              <a:t>universal factor</a:t>
            </a:r>
            <a:r>
              <a:rPr lang="en-US" altLang="zh-CN" sz="1600" b="1">
                <a:sym typeface="+mn-ea"/>
              </a:rPr>
              <a:t>, say </a:t>
            </a:r>
            <a:r>
              <a:rPr lang="en-US" altLang="zh-CN" sz="1600" b="1">
                <a:solidFill>
                  <a:srgbClr val="0070C0"/>
                </a:solidFill>
                <a:sym typeface="+mn-ea"/>
              </a:rPr>
              <a:t>higher temperature</a:t>
            </a:r>
            <a:r>
              <a:rPr lang="en-US" altLang="zh-CN" sz="1600" b="1">
                <a:sym typeface="+mn-ea"/>
              </a:rPr>
              <a:t>, may be the </a:t>
            </a:r>
            <a:r>
              <a:rPr lang="en-US" altLang="zh-CN" sz="1600" b="1">
                <a:solidFill>
                  <a:srgbClr val="0070C0"/>
                </a:solidFill>
                <a:sym typeface="+mn-ea"/>
              </a:rPr>
              <a:t>primary cause</a:t>
            </a:r>
            <a:r>
              <a:rPr lang="en-US" altLang="zh-CN" sz="1600" b="1">
                <a:sym typeface="+mn-ea"/>
              </a:rPr>
              <a:t> of the changes (Higher temperature will reduce the overall the binding affinity and increase the random thermal dynamics).</a:t>
            </a:r>
            <a:endParaRPr lang="en-US" altLang="zh-CN" sz="1600" b="1">
              <a:sym typeface="+mn-ea"/>
            </a:endParaRPr>
          </a:p>
        </p:txBody>
      </p:sp>
      <p:sp>
        <p:nvSpPr>
          <p:cNvPr id="117" name="灯片编号占位符 11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blinds(horizontal)">
                                      <p:cBhvr>
                                        <p:cTn id="19" dur="500"/>
                                        <p:tgtEl>
                                          <p:spTgt spid="5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blinds(horizontal)">
                                      <p:cBhvr>
                                        <p:cTn id="25" dur="500"/>
                                        <p:tgtEl>
                                          <p:spTgt spid="7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blinds(horizontal)">
                                      <p:cBhvr>
                                        <p:cTn id="28" dur="500"/>
                                        <p:tgtEl>
                                          <p:spTgt spid="7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blinds(horizontal)">
                                      <p:cBhvr>
                                        <p:cTn id="31" dur="500"/>
                                        <p:tgtEl>
                                          <p:spTgt spid="76"/>
                                        </p:tgtEl>
                                      </p:cBhvr>
                                    </p:animEffect>
                                  </p:childTnLst>
                                </p:cTn>
                              </p:par>
                              <p:par>
                                <p:cTn id="32" presetID="3" presetClass="entr" presetSubtype="10" fill="hold"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blinds(horizontal)">
                                      <p:cBhvr>
                                        <p:cTn id="34" dur="500"/>
                                        <p:tgtEl>
                                          <p:spTgt spid="77"/>
                                        </p:tgtEl>
                                      </p:cBhvr>
                                    </p:animEffect>
                                  </p:childTnLst>
                                </p:cTn>
                              </p:par>
                              <p:par>
                                <p:cTn id="35" presetID="3" presetClass="entr" presetSubtype="1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blinds(horizontal)">
                                      <p:cBhvr>
                                        <p:cTn id="37" dur="500"/>
                                        <p:tgtEl>
                                          <p:spTgt spid="7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blinds(horizontal)">
                                      <p:cBhvr>
                                        <p:cTn id="40" dur="500"/>
                                        <p:tgtEl>
                                          <p:spTgt spid="7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blinds(horizontal)">
                                      <p:cBhvr>
                                        <p:cTn id="43" dur="500"/>
                                        <p:tgtEl>
                                          <p:spTgt spid="8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blinds(horizontal)">
                                      <p:cBhvr>
                                        <p:cTn id="46" dur="500"/>
                                        <p:tgtEl>
                                          <p:spTgt spid="109"/>
                                        </p:tgtEl>
                                      </p:cBhvr>
                                    </p:animEffect>
                                  </p:childTnLst>
                                </p:cTn>
                              </p:par>
                              <p:par>
                                <p:cTn id="47" presetID="3" presetClass="entr" presetSubtype="1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linds(horizontal)">
                                      <p:cBhvr>
                                        <p:cTn id="49" dur="500"/>
                                        <p:tgtEl>
                                          <p:spTgt spid="27"/>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blinds(horizontal)">
                                      <p:cBhvr>
                                        <p:cTn id="52" dur="500"/>
                                        <p:tgtEl>
                                          <p:spTgt spid="7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blinds(horizontal)">
                                      <p:cBhvr>
                                        <p:cTn id="55" dur="500"/>
                                        <p:tgtEl>
                                          <p:spTgt spid="55"/>
                                        </p:tgtEl>
                                      </p:cBhvr>
                                    </p:animEffect>
                                  </p:childTnLst>
                                </p:cTn>
                              </p:par>
                              <p:par>
                                <p:cTn id="56" presetID="3" presetClass="entr" presetSubtype="1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linds(horizontal)">
                                      <p:cBhvr>
                                        <p:cTn id="58" dur="500"/>
                                        <p:tgtEl>
                                          <p:spTgt spid="37"/>
                                        </p:tgtEl>
                                      </p:cBhvr>
                                    </p:animEffect>
                                  </p:childTnLst>
                                </p:cTn>
                              </p:par>
                              <p:par>
                                <p:cTn id="59" presetID="3" presetClass="entr" presetSubtype="1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blinds(horizontal)">
                                      <p:cBhvr>
                                        <p:cTn id="61" dur="500"/>
                                        <p:tgtEl>
                                          <p:spTgt spid="38"/>
                                        </p:tgtEl>
                                      </p:cBhvr>
                                    </p:animEffect>
                                  </p:childTnLst>
                                </p:cTn>
                              </p:par>
                              <p:par>
                                <p:cTn id="62" presetID="3" presetClass="entr" presetSubtype="1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blinds(horizontal)">
                                      <p:cBhvr>
                                        <p:cTn id="64" dur="500"/>
                                        <p:tgtEl>
                                          <p:spTgt spid="39"/>
                                        </p:tgtEl>
                                      </p:cBhvr>
                                    </p:animEffect>
                                  </p:childTnLst>
                                </p:cTn>
                              </p:par>
                              <p:par>
                                <p:cTn id="65" presetID="3" presetClass="entr" presetSubtype="1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blinds(horizontal)">
                                      <p:cBhvr>
                                        <p:cTn id="67" dur="500"/>
                                        <p:tgtEl>
                                          <p:spTgt spid="4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blinds(horizontal)">
                                      <p:cBhvr>
                                        <p:cTn id="70" dur="500"/>
                                        <p:tgtEl>
                                          <p:spTgt spid="51"/>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blinds(horizontal)">
                                      <p:cBhvr>
                                        <p:cTn id="73" dur="500"/>
                                        <p:tgtEl>
                                          <p:spTgt spid="52"/>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blinds(horizontal)">
                                      <p:cBhvr>
                                        <p:cTn id="76" dur="500"/>
                                        <p:tgtEl>
                                          <p:spTgt spid="6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blinds(horizontal)">
                                      <p:cBhvr>
                                        <p:cTn id="79" dur="500"/>
                                        <p:tgtEl>
                                          <p:spTgt spid="64"/>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blinds(horizontal)">
                                      <p:cBhvr>
                                        <p:cTn id="82" dur="500"/>
                                        <p:tgtEl>
                                          <p:spTgt spid="81"/>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blinds(horizontal)">
                                      <p:cBhvr>
                                        <p:cTn id="85" dur="500"/>
                                        <p:tgtEl>
                                          <p:spTgt spid="84"/>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blinds(horizontal)">
                                      <p:cBhvr>
                                        <p:cTn id="88" dur="500"/>
                                        <p:tgtEl>
                                          <p:spTgt spid="85"/>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03"/>
                                        </p:tgtEl>
                                        <p:attrNameLst>
                                          <p:attrName>style.visibility</p:attrName>
                                        </p:attrNameLst>
                                      </p:cBhvr>
                                      <p:to>
                                        <p:strVal val="visible"/>
                                      </p:to>
                                    </p:set>
                                    <p:animEffect transition="in" filter="blinds(horizontal)">
                                      <p:cBhvr>
                                        <p:cTn id="91" dur="500"/>
                                        <p:tgtEl>
                                          <p:spTgt spid="103"/>
                                        </p:tgtEl>
                                      </p:cBhvr>
                                    </p:animEffect>
                                  </p:childTnLst>
                                </p:cTn>
                              </p:par>
                              <p:par>
                                <p:cTn id="92" presetID="3" presetClass="entr" presetSubtype="10" fill="hold" nodeType="with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blinds(horizontal)">
                                      <p:cBhvr>
                                        <p:cTn id="94" dur="500"/>
                                        <p:tgtEl>
                                          <p:spTgt spid="105"/>
                                        </p:tgtEl>
                                      </p:cBhvr>
                                    </p:animEffect>
                                  </p:childTnLst>
                                </p:cTn>
                              </p:par>
                              <p:par>
                                <p:cTn id="95" presetID="3" presetClass="entr" presetSubtype="10" fill="hold" nodeType="with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blinds(horizontal)">
                                      <p:cBhvr>
                                        <p:cTn id="97" dur="500"/>
                                        <p:tgtEl>
                                          <p:spTgt spid="106"/>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blinds(horizontal)">
                                      <p:cBhvr>
                                        <p:cTn id="100" dur="500"/>
                                        <p:tgtEl>
                                          <p:spTgt spid="107"/>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08"/>
                                        </p:tgtEl>
                                        <p:attrNameLst>
                                          <p:attrName>style.visibility</p:attrName>
                                        </p:attrNameLst>
                                      </p:cBhvr>
                                      <p:to>
                                        <p:strVal val="visible"/>
                                      </p:to>
                                    </p:set>
                                    <p:animEffect transition="in" filter="blinds(horizontal)">
                                      <p:cBhvr>
                                        <p:cTn id="103" dur="500"/>
                                        <p:tgtEl>
                                          <p:spTgt spid="108"/>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blinds(horizontal)">
                                      <p:cBhvr>
                                        <p:cTn id="106" dur="500"/>
                                        <p:tgtEl>
                                          <p:spTgt spid="111"/>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114"/>
                                        </p:tgtEl>
                                        <p:attrNameLst>
                                          <p:attrName>style.visibility</p:attrName>
                                        </p:attrNameLst>
                                      </p:cBhvr>
                                      <p:to>
                                        <p:strVal val="visible"/>
                                      </p:to>
                                    </p:set>
                                    <p:animEffect transition="in" filter="blinds(horizontal)">
                                      <p:cBhvr>
                                        <p:cTn id="111"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4" grpId="0"/>
      <p:bldP spid="73" grpId="0"/>
      <p:bldP spid="75" grpId="0" animBg="1"/>
      <p:bldP spid="76" grpId="0" animBg="1"/>
      <p:bldP spid="79" grpId="0"/>
      <p:bldP spid="80" grpId="0"/>
      <p:bldP spid="109" grpId="0"/>
      <p:bldP spid="74" grpId="0"/>
      <p:bldP spid="55" grpId="0"/>
      <p:bldP spid="51" grpId="0"/>
      <p:bldP spid="52" grpId="0"/>
      <p:bldP spid="63" grpId="0"/>
      <p:bldP spid="64" grpId="0"/>
      <p:bldP spid="81" grpId="0"/>
      <p:bldP spid="84" grpId="0"/>
      <p:bldP spid="85" grpId="0" animBg="1"/>
      <p:bldP spid="103" grpId="0" animBg="1"/>
      <p:bldP spid="107" grpId="0"/>
      <p:bldP spid="108" grpId="0"/>
      <p:bldP spid="111" grpId="0"/>
      <p:bldP spid="1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a:stretch>
            <a:fillRect/>
          </a:stretch>
        </p:blipFill>
        <p:spPr>
          <a:xfrm>
            <a:off x="693420" y="803275"/>
            <a:ext cx="3642995" cy="6078220"/>
          </a:xfrm>
          <a:prstGeom prst="rect">
            <a:avLst/>
          </a:prstGeom>
        </p:spPr>
      </p:pic>
      <p:sp>
        <p:nvSpPr>
          <p:cNvPr id="16" name="文本框 15"/>
          <p:cNvSpPr txBox="1"/>
          <p:nvPr/>
        </p:nvSpPr>
        <p:spPr>
          <a:xfrm>
            <a:off x="1558290" y="535940"/>
            <a:ext cx="1917065" cy="306705"/>
          </a:xfrm>
          <a:prstGeom prst="rect">
            <a:avLst/>
          </a:prstGeom>
          <a:noFill/>
        </p:spPr>
        <p:txBody>
          <a:bodyPr wrap="square" rtlCol="0" anchor="t">
            <a:spAutoFit/>
          </a:bodyPr>
          <a:lstStyle/>
          <a:p>
            <a:r>
              <a:rPr lang="en-US" altLang="zh-CN" sz="1400">
                <a:cs typeface="+mn-lt"/>
              </a:rPr>
              <a:t>chr2L:937350-1682975</a:t>
            </a:r>
            <a:endParaRPr lang="en-US" altLang="zh-CN" sz="1400">
              <a:cs typeface="+mn-lt"/>
            </a:endParaRPr>
          </a:p>
        </p:txBody>
      </p:sp>
      <p:sp>
        <p:nvSpPr>
          <p:cNvPr id="31" name="文本框 30"/>
          <p:cNvSpPr txBox="1"/>
          <p:nvPr/>
        </p:nvSpPr>
        <p:spPr>
          <a:xfrm>
            <a:off x="7369175" y="535940"/>
            <a:ext cx="2540635" cy="306705"/>
          </a:xfrm>
          <a:prstGeom prst="rect">
            <a:avLst/>
          </a:prstGeom>
          <a:noFill/>
        </p:spPr>
        <p:txBody>
          <a:bodyPr wrap="square" rtlCol="0" anchor="t">
            <a:spAutoFit/>
          </a:bodyPr>
          <a:lstStyle/>
          <a:p>
            <a:r>
              <a:rPr lang="en-US" altLang="zh-CN" sz="1400">
                <a:cs typeface="+mn-lt"/>
              </a:rPr>
              <a:t>chr2L:6380449-7126074</a:t>
            </a:r>
            <a:endParaRPr lang="en-US" altLang="zh-CN" sz="1400">
              <a:cs typeface="+mn-lt"/>
            </a:endParaRPr>
          </a:p>
        </p:txBody>
      </p:sp>
      <p:sp>
        <p:nvSpPr>
          <p:cNvPr id="53" name="文本框 52"/>
          <p:cNvSpPr txBox="1"/>
          <p:nvPr/>
        </p:nvSpPr>
        <p:spPr>
          <a:xfrm>
            <a:off x="10275570" y="120015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54" name="文本框 53"/>
          <p:cNvSpPr txBox="1"/>
          <p:nvPr/>
        </p:nvSpPr>
        <p:spPr>
          <a:xfrm>
            <a:off x="10275570" y="184721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55" name="文本框 54"/>
          <p:cNvSpPr txBox="1"/>
          <p:nvPr/>
        </p:nvSpPr>
        <p:spPr>
          <a:xfrm>
            <a:off x="10275570" y="223393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56" name="文本框 55"/>
          <p:cNvSpPr txBox="1"/>
          <p:nvPr/>
        </p:nvSpPr>
        <p:spPr>
          <a:xfrm>
            <a:off x="10300970" y="2741930"/>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57" name="文本框 56"/>
          <p:cNvSpPr txBox="1"/>
          <p:nvPr/>
        </p:nvSpPr>
        <p:spPr>
          <a:xfrm>
            <a:off x="10300970" y="50673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58" name="文本框 57"/>
          <p:cNvSpPr txBox="1"/>
          <p:nvPr/>
        </p:nvSpPr>
        <p:spPr>
          <a:xfrm>
            <a:off x="10300970" y="6242050"/>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59" name="文本框 58"/>
          <p:cNvSpPr txBox="1"/>
          <p:nvPr/>
        </p:nvSpPr>
        <p:spPr>
          <a:xfrm>
            <a:off x="10300970" y="6573520"/>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60" name="文本框 59"/>
          <p:cNvSpPr txBox="1"/>
          <p:nvPr/>
        </p:nvSpPr>
        <p:spPr>
          <a:xfrm>
            <a:off x="10300970" y="4369435"/>
            <a:ext cx="1288415" cy="236855"/>
          </a:xfrm>
          <a:prstGeom prst="rect">
            <a:avLst/>
          </a:prstGeom>
          <a:noFill/>
        </p:spPr>
        <p:txBody>
          <a:bodyPr wrap="square" rtlCol="0">
            <a:noAutofit/>
          </a:bodyPr>
          <a:lstStyle/>
          <a:p>
            <a:r>
              <a:rPr lang="en-US" altLang="zh-CN" sz="1200" b="1">
                <a:solidFill>
                  <a:srgbClr val="99BDCB"/>
                </a:solidFill>
                <a:cs typeface="+mn-lt"/>
                <a:sym typeface="+mn-ea"/>
              </a:rPr>
              <a:t>Loops RNAPII_HS</a:t>
            </a:r>
            <a:endParaRPr lang="en-US" altLang="zh-CN" sz="1200" b="1">
              <a:solidFill>
                <a:srgbClr val="99BDCB"/>
              </a:solidFill>
              <a:cs typeface="+mn-lt"/>
              <a:sym typeface="+mn-ea"/>
            </a:endParaRPr>
          </a:p>
        </p:txBody>
      </p:sp>
      <p:sp>
        <p:nvSpPr>
          <p:cNvPr id="61" name="文本框 60"/>
          <p:cNvSpPr txBox="1"/>
          <p:nvPr/>
        </p:nvSpPr>
        <p:spPr>
          <a:xfrm>
            <a:off x="10300970" y="4605655"/>
            <a:ext cx="1340485" cy="269875"/>
          </a:xfrm>
          <a:prstGeom prst="rect">
            <a:avLst/>
          </a:prstGeom>
          <a:noFill/>
        </p:spPr>
        <p:txBody>
          <a:bodyPr wrap="square" rtlCol="0">
            <a:noAutofit/>
          </a:bodyPr>
          <a:lstStyle/>
          <a:p>
            <a:r>
              <a:rPr lang="en-US" altLang="zh-CN" sz="1200" b="1">
                <a:solidFill>
                  <a:srgbClr val="99BDCB"/>
                </a:solidFill>
                <a:cs typeface="+mn-lt"/>
                <a:sym typeface="+mn-ea"/>
              </a:rPr>
              <a:t>TADs RNAPII_HS</a:t>
            </a:r>
            <a:r>
              <a:rPr lang="en-US" altLang="zh-CN" sz="1200">
                <a:cs typeface="+mn-lt"/>
                <a:sym typeface="+mn-ea"/>
              </a:rPr>
              <a:t> </a:t>
            </a:r>
            <a:endParaRPr lang="en-US" altLang="zh-CN" sz="1200">
              <a:solidFill>
                <a:schemeClr val="tx1"/>
              </a:solidFill>
              <a:cs typeface="+mn-lt"/>
              <a:sym typeface="+mn-ea"/>
            </a:endParaRPr>
          </a:p>
        </p:txBody>
      </p:sp>
      <p:sp>
        <p:nvSpPr>
          <p:cNvPr id="62" name="文本框 61"/>
          <p:cNvSpPr txBox="1"/>
          <p:nvPr/>
        </p:nvSpPr>
        <p:spPr>
          <a:xfrm>
            <a:off x="10300970" y="3521075"/>
            <a:ext cx="1513205" cy="275590"/>
          </a:xfrm>
          <a:prstGeom prst="rect">
            <a:avLst/>
          </a:prstGeom>
          <a:noFill/>
        </p:spPr>
        <p:txBody>
          <a:bodyPr wrap="square" rtlCol="0">
            <a:spAutoFit/>
          </a:bodyPr>
          <a:lstStyle/>
          <a:p>
            <a:r>
              <a:rPr lang="en-US" altLang="zh-CN" sz="1200" b="1">
                <a:solidFill>
                  <a:srgbClr val="1087F4"/>
                </a:solidFill>
                <a:cs typeface="+mn-lt"/>
                <a:sym typeface="+mn-ea"/>
              </a:rPr>
              <a:t>Loops RNAPII_WT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63" name="文本框 62"/>
          <p:cNvSpPr txBox="1"/>
          <p:nvPr/>
        </p:nvSpPr>
        <p:spPr>
          <a:xfrm>
            <a:off x="10300970" y="3770630"/>
            <a:ext cx="1340485" cy="275590"/>
          </a:xfrm>
          <a:prstGeom prst="rect">
            <a:avLst/>
          </a:prstGeom>
          <a:noFill/>
        </p:spPr>
        <p:txBody>
          <a:bodyPr wrap="square" rtlCol="0">
            <a:spAutoFit/>
          </a:bodyPr>
          <a:lstStyle/>
          <a:p>
            <a:r>
              <a:rPr lang="en-US" altLang="zh-CN" sz="1200" b="1">
                <a:solidFill>
                  <a:srgbClr val="1087F4"/>
                </a:solidFill>
                <a:cs typeface="+mn-lt"/>
                <a:sym typeface="+mn-ea"/>
              </a:rPr>
              <a:t>TADs RNAPII_WT</a:t>
            </a:r>
            <a:r>
              <a:rPr lang="en-US" altLang="zh-CN" sz="1200">
                <a:cs typeface="+mn-lt"/>
                <a:sym typeface="+mn-ea"/>
              </a:rPr>
              <a:t> </a:t>
            </a:r>
            <a:endParaRPr lang="en-US" altLang="zh-CN" sz="1200">
              <a:solidFill>
                <a:schemeClr val="tx1"/>
              </a:solidFill>
              <a:cs typeface="+mn-lt"/>
              <a:sym typeface="+mn-ea"/>
            </a:endParaRPr>
          </a:p>
        </p:txBody>
      </p:sp>
      <p:sp>
        <p:nvSpPr>
          <p:cNvPr id="64" name="文本框 63"/>
          <p:cNvSpPr txBox="1"/>
          <p:nvPr>
            <p:custDataLst>
              <p:tags r:id="rId3"/>
            </p:custDataLst>
          </p:nvPr>
        </p:nvSpPr>
        <p:spPr>
          <a:xfrm>
            <a:off x="4311015" y="120015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65" name="文本框 64"/>
          <p:cNvSpPr txBox="1"/>
          <p:nvPr>
            <p:custDataLst>
              <p:tags r:id="rId4"/>
            </p:custDataLst>
          </p:nvPr>
        </p:nvSpPr>
        <p:spPr>
          <a:xfrm>
            <a:off x="4311015" y="184721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66" name="文本框 65"/>
          <p:cNvSpPr txBox="1"/>
          <p:nvPr>
            <p:custDataLst>
              <p:tags r:id="rId5"/>
            </p:custDataLst>
          </p:nvPr>
        </p:nvSpPr>
        <p:spPr>
          <a:xfrm>
            <a:off x="4311015" y="223393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67" name="文本框 66"/>
          <p:cNvSpPr txBox="1"/>
          <p:nvPr>
            <p:custDataLst>
              <p:tags r:id="rId6"/>
            </p:custDataLst>
          </p:nvPr>
        </p:nvSpPr>
        <p:spPr>
          <a:xfrm>
            <a:off x="4336415" y="2741930"/>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68" name="文本框 67"/>
          <p:cNvSpPr txBox="1"/>
          <p:nvPr>
            <p:custDataLst>
              <p:tags r:id="rId7"/>
            </p:custDataLst>
          </p:nvPr>
        </p:nvSpPr>
        <p:spPr>
          <a:xfrm>
            <a:off x="4336415" y="50673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69" name="文本框 68"/>
          <p:cNvSpPr txBox="1"/>
          <p:nvPr>
            <p:custDataLst>
              <p:tags r:id="rId8"/>
            </p:custDataLst>
          </p:nvPr>
        </p:nvSpPr>
        <p:spPr>
          <a:xfrm>
            <a:off x="4336415" y="5842000"/>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sp>
        <p:nvSpPr>
          <p:cNvPr id="70" name="文本框 69"/>
          <p:cNvSpPr txBox="1"/>
          <p:nvPr>
            <p:custDataLst>
              <p:tags r:id="rId9"/>
            </p:custDataLst>
          </p:nvPr>
        </p:nvSpPr>
        <p:spPr>
          <a:xfrm>
            <a:off x="4336415" y="6242050"/>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71" name="文本框 70"/>
          <p:cNvSpPr txBox="1"/>
          <p:nvPr>
            <p:custDataLst>
              <p:tags r:id="rId10"/>
            </p:custDataLst>
          </p:nvPr>
        </p:nvSpPr>
        <p:spPr>
          <a:xfrm>
            <a:off x="4336415" y="6573520"/>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72" name="文本框 71"/>
          <p:cNvSpPr txBox="1"/>
          <p:nvPr>
            <p:custDataLst>
              <p:tags r:id="rId11"/>
            </p:custDataLst>
          </p:nvPr>
        </p:nvSpPr>
        <p:spPr>
          <a:xfrm>
            <a:off x="4336415" y="3521075"/>
            <a:ext cx="1513205" cy="275590"/>
          </a:xfrm>
          <a:prstGeom prst="rect">
            <a:avLst/>
          </a:prstGeom>
          <a:noFill/>
        </p:spPr>
        <p:txBody>
          <a:bodyPr wrap="square" rtlCol="0">
            <a:spAutoFit/>
          </a:bodyPr>
          <a:lstStyle/>
          <a:p>
            <a:r>
              <a:rPr lang="en-US" altLang="zh-CN" sz="1200" b="1" dirty="0">
                <a:solidFill>
                  <a:srgbClr val="1087F4"/>
                </a:solidFill>
                <a:cs typeface="+mn-lt"/>
                <a:sym typeface="+mn-ea"/>
              </a:rPr>
              <a:t>Loops RNAPII_WT</a:t>
            </a:r>
            <a:r>
              <a:rPr lang="en-US" altLang="zh-CN" sz="1200" dirty="0">
                <a:solidFill>
                  <a:srgbClr val="1087F4"/>
                </a:solidFill>
                <a:cs typeface="+mn-lt"/>
                <a:sym typeface="+mn-ea"/>
              </a:rPr>
              <a:t> </a:t>
            </a:r>
            <a:endParaRPr lang="en-US" altLang="zh-CN" sz="1200" dirty="0">
              <a:solidFill>
                <a:srgbClr val="1087F4"/>
              </a:solidFill>
              <a:cs typeface="+mn-lt"/>
              <a:sym typeface="+mn-ea"/>
            </a:endParaRPr>
          </a:p>
        </p:txBody>
      </p:sp>
      <p:sp>
        <p:nvSpPr>
          <p:cNvPr id="73" name="文本框 72"/>
          <p:cNvSpPr txBox="1"/>
          <p:nvPr>
            <p:custDataLst>
              <p:tags r:id="rId12"/>
            </p:custDataLst>
          </p:nvPr>
        </p:nvSpPr>
        <p:spPr>
          <a:xfrm>
            <a:off x="4336415" y="4368800"/>
            <a:ext cx="1288415" cy="236855"/>
          </a:xfrm>
          <a:prstGeom prst="rect">
            <a:avLst/>
          </a:prstGeom>
          <a:noFill/>
        </p:spPr>
        <p:txBody>
          <a:bodyPr wrap="square" rtlCol="0">
            <a:noAutofit/>
          </a:bodyPr>
          <a:lstStyle/>
          <a:p>
            <a:r>
              <a:rPr lang="en-US" altLang="zh-CN" sz="1200" b="1">
                <a:solidFill>
                  <a:srgbClr val="99BDCB"/>
                </a:solidFill>
                <a:cs typeface="+mn-lt"/>
                <a:sym typeface="+mn-ea"/>
              </a:rPr>
              <a:t>Loops RNAPII_HS</a:t>
            </a:r>
            <a:endParaRPr lang="en-US" altLang="zh-CN" sz="1200" b="1">
              <a:solidFill>
                <a:srgbClr val="99BDCB"/>
              </a:solidFill>
              <a:cs typeface="+mn-lt"/>
              <a:sym typeface="+mn-ea"/>
            </a:endParaRPr>
          </a:p>
        </p:txBody>
      </p:sp>
      <p:sp>
        <p:nvSpPr>
          <p:cNvPr id="74" name="文本框 73"/>
          <p:cNvSpPr txBox="1"/>
          <p:nvPr>
            <p:custDataLst>
              <p:tags r:id="rId13"/>
            </p:custDataLst>
          </p:nvPr>
        </p:nvSpPr>
        <p:spPr>
          <a:xfrm>
            <a:off x="4336415" y="3770630"/>
            <a:ext cx="1340485" cy="275590"/>
          </a:xfrm>
          <a:prstGeom prst="rect">
            <a:avLst/>
          </a:prstGeom>
          <a:noFill/>
        </p:spPr>
        <p:txBody>
          <a:bodyPr wrap="square" rtlCol="0">
            <a:spAutoFit/>
          </a:bodyPr>
          <a:lstStyle/>
          <a:p>
            <a:r>
              <a:rPr lang="en-US" altLang="zh-CN" sz="1200" b="1">
                <a:solidFill>
                  <a:srgbClr val="1087F4"/>
                </a:solidFill>
                <a:cs typeface="+mn-lt"/>
                <a:sym typeface="+mn-ea"/>
              </a:rPr>
              <a:t>TADs RNAPII_WT</a:t>
            </a:r>
            <a:r>
              <a:rPr lang="en-US" altLang="zh-CN" sz="1200">
                <a:cs typeface="+mn-lt"/>
                <a:sym typeface="+mn-ea"/>
              </a:rPr>
              <a:t> </a:t>
            </a:r>
            <a:endParaRPr lang="en-US" altLang="zh-CN" sz="1200">
              <a:solidFill>
                <a:schemeClr val="tx1"/>
              </a:solidFill>
              <a:cs typeface="+mn-lt"/>
              <a:sym typeface="+mn-ea"/>
            </a:endParaRPr>
          </a:p>
        </p:txBody>
      </p:sp>
      <p:sp>
        <p:nvSpPr>
          <p:cNvPr id="75" name="文本框 74"/>
          <p:cNvSpPr txBox="1"/>
          <p:nvPr>
            <p:custDataLst>
              <p:tags r:id="rId14"/>
            </p:custDataLst>
          </p:nvPr>
        </p:nvSpPr>
        <p:spPr>
          <a:xfrm>
            <a:off x="4336415" y="4605020"/>
            <a:ext cx="1340485" cy="269875"/>
          </a:xfrm>
          <a:prstGeom prst="rect">
            <a:avLst/>
          </a:prstGeom>
          <a:noFill/>
        </p:spPr>
        <p:txBody>
          <a:bodyPr wrap="square" rtlCol="0">
            <a:noAutofit/>
          </a:bodyPr>
          <a:lstStyle/>
          <a:p>
            <a:r>
              <a:rPr lang="en-US" altLang="zh-CN" sz="1200" b="1">
                <a:solidFill>
                  <a:srgbClr val="99BDCB"/>
                </a:solidFill>
                <a:cs typeface="+mn-lt"/>
                <a:sym typeface="+mn-ea"/>
              </a:rPr>
              <a:t>TADs RNAPII_HS</a:t>
            </a:r>
            <a:r>
              <a:rPr lang="en-US" altLang="zh-CN" sz="1200">
                <a:cs typeface="+mn-lt"/>
                <a:sym typeface="+mn-ea"/>
              </a:rPr>
              <a:t> </a:t>
            </a:r>
            <a:endParaRPr lang="en-US" altLang="zh-CN" sz="1200">
              <a:solidFill>
                <a:schemeClr val="tx1"/>
              </a:solidFill>
              <a:cs typeface="+mn-lt"/>
              <a:sym typeface="+mn-ea"/>
            </a:endParaRPr>
          </a:p>
        </p:txBody>
      </p:sp>
      <p:sp>
        <p:nvSpPr>
          <p:cNvPr id="78" name="文本框 77"/>
          <p:cNvSpPr txBox="1"/>
          <p:nvPr>
            <p:custDataLst>
              <p:tags r:id="rId15"/>
            </p:custDataLst>
          </p:nvPr>
        </p:nvSpPr>
        <p:spPr>
          <a:xfrm>
            <a:off x="1865630" y="4267200"/>
            <a:ext cx="1433195" cy="275590"/>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merged boundary</a:t>
            </a:r>
            <a:endParaRPr lang="en-US" altLang="zh-CN" sz="1200" b="1">
              <a:solidFill>
                <a:srgbClr val="FF0000"/>
              </a:solidFill>
              <a:latin typeface="Calibri" panose="020F0502020204030204" charset="0"/>
              <a:cs typeface="Calibri" panose="020F0502020204030204" charset="0"/>
            </a:endParaRPr>
          </a:p>
        </p:txBody>
      </p:sp>
      <p:cxnSp>
        <p:nvCxnSpPr>
          <p:cNvPr id="79" name="直接箭头连接符 78"/>
          <p:cNvCxnSpPr/>
          <p:nvPr>
            <p:custDataLst>
              <p:tags r:id="rId16"/>
            </p:custDataLst>
          </p:nvPr>
        </p:nvCxnSpPr>
        <p:spPr>
          <a:xfrm flipH="1" flipV="1">
            <a:off x="1822450" y="4161155"/>
            <a:ext cx="116205" cy="139065"/>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pic>
        <p:nvPicPr>
          <p:cNvPr id="80" name="图片 79"/>
          <p:cNvPicPr>
            <a:picLocks noChangeAspect="1"/>
          </p:cNvPicPr>
          <p:nvPr/>
        </p:nvPicPr>
        <p:blipFill>
          <a:blip r:embed="rId17"/>
          <a:stretch>
            <a:fillRect/>
          </a:stretch>
        </p:blipFill>
        <p:spPr>
          <a:xfrm>
            <a:off x="6530340" y="803275"/>
            <a:ext cx="3667125" cy="6046470"/>
          </a:xfrm>
          <a:prstGeom prst="rect">
            <a:avLst/>
          </a:prstGeom>
        </p:spPr>
      </p:pic>
      <p:cxnSp>
        <p:nvCxnSpPr>
          <p:cNvPr id="81" name="直接箭头连接符 80"/>
          <p:cNvCxnSpPr/>
          <p:nvPr/>
        </p:nvCxnSpPr>
        <p:spPr>
          <a:xfrm flipV="1">
            <a:off x="7580630" y="4123055"/>
            <a:ext cx="116840" cy="93980"/>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cxnSp>
        <p:nvCxnSpPr>
          <p:cNvPr id="82" name="直接箭头连接符 81"/>
          <p:cNvCxnSpPr/>
          <p:nvPr/>
        </p:nvCxnSpPr>
        <p:spPr>
          <a:xfrm flipH="1" flipV="1">
            <a:off x="8133080" y="4046220"/>
            <a:ext cx="167005" cy="154305"/>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grpSp>
        <p:nvGrpSpPr>
          <p:cNvPr id="88" name="组合 87"/>
          <p:cNvGrpSpPr/>
          <p:nvPr/>
        </p:nvGrpSpPr>
        <p:grpSpPr>
          <a:xfrm>
            <a:off x="0" y="0"/>
            <a:ext cx="12192000" cy="443230"/>
            <a:chOff x="0" y="0"/>
            <a:chExt cx="19200" cy="698"/>
          </a:xfrm>
        </p:grpSpPr>
        <p:sp>
          <p:nvSpPr>
            <p:cNvPr id="84" name="矩形 83"/>
            <p:cNvSpPr/>
            <p:nvPr>
              <p:custDataLst>
                <p:tags r:id="rId18"/>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19"/>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20"/>
            </p:custDataLst>
          </p:nvPr>
        </p:nvSpPr>
        <p:spPr>
          <a:xfrm>
            <a:off x="30480" y="0"/>
            <a:ext cx="33928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TAD level and gene expression</a:t>
            </a:r>
            <a:endParaRPr lang="en-US" altLang="zh-CN" sz="2000" b="1">
              <a:latin typeface="Calibri" panose="020F0502020204030204" charset="0"/>
              <a:cs typeface="Calibri" panose="020F0502020204030204" charset="0"/>
              <a:sym typeface="+mn-ea"/>
            </a:endParaRPr>
          </a:p>
        </p:txBody>
      </p:sp>
      <p:sp>
        <p:nvSpPr>
          <p:cNvPr id="87" name="文本框 86"/>
          <p:cNvSpPr txBox="1"/>
          <p:nvPr>
            <p:custDataLst>
              <p:tags r:id="rId21"/>
            </p:custDataLst>
          </p:nvPr>
        </p:nvSpPr>
        <p:spPr>
          <a:xfrm>
            <a:off x="3693160" y="0"/>
            <a:ext cx="8326118" cy="398780"/>
          </a:xfrm>
          <a:prstGeom prst="rect">
            <a:avLst/>
          </a:prstGeom>
          <a:noFill/>
        </p:spPr>
        <p:txBody>
          <a:bodyPr wrap="square" rtlCol="0">
            <a:spAutoFit/>
          </a:bodyPr>
          <a:lstStyle/>
          <a:p>
            <a:r>
              <a:rPr lang="en-US" altLang="zh-CN" sz="2000" dirty="0">
                <a:latin typeface="Calibri" panose="020F0502020204030204" charset="0"/>
                <a:ea typeface="+mj-ea"/>
                <a:cs typeface="Calibri" panose="020F0502020204030204" charset="0"/>
                <a:sym typeface="+mn-ea"/>
              </a:rPr>
              <a:t>Merged boundaries appeared in RNAP2_HS are highly correlated with DEGs</a:t>
            </a:r>
            <a:r>
              <a:rPr lang="en-US" altLang="zh-CN" sz="2000" dirty="0">
                <a:latin typeface="+mj-ea"/>
                <a:ea typeface="+mj-ea"/>
                <a:cs typeface="+mj-lt"/>
                <a:sym typeface="+mn-ea"/>
              </a:rPr>
              <a:t> </a:t>
            </a:r>
            <a:endParaRPr lang="en-US" altLang="zh-CN" sz="2000" b="1" dirty="0">
              <a:latin typeface="+mj-ea"/>
              <a:ea typeface="+mj-ea"/>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 name="文本框 2"/>
          <p:cNvSpPr txBox="1"/>
          <p:nvPr/>
        </p:nvSpPr>
        <p:spPr>
          <a:xfrm>
            <a:off x="7139305" y="4267200"/>
            <a:ext cx="1433195" cy="275590"/>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merged boundary</a:t>
            </a:r>
            <a:endParaRPr lang="en-US" altLang="zh-CN" sz="1200" b="1">
              <a:solidFill>
                <a:srgbClr val="FF0000"/>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blinds(horizontal)">
                                      <p:cBhvr>
                                        <p:cTn id="10" dur="500"/>
                                        <p:tgtEl>
                                          <p:spTgt spid="5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blinds(horizontal)">
                                      <p:cBhvr>
                                        <p:cTn id="13" dur="500"/>
                                        <p:tgtEl>
                                          <p:spTgt spid="5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blinds(horizontal)">
                                      <p:cBhvr>
                                        <p:cTn id="16" dur="500"/>
                                        <p:tgtEl>
                                          <p:spTgt spid="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blinds(horizontal)">
                                      <p:cBhvr>
                                        <p:cTn id="19" dur="500"/>
                                        <p:tgtEl>
                                          <p:spTgt spid="5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blinds(horizontal)">
                                      <p:cBhvr>
                                        <p:cTn id="25" dur="500"/>
                                        <p:tgtEl>
                                          <p:spTgt spid="5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blinds(horizontal)">
                                      <p:cBhvr>
                                        <p:cTn id="28" dur="500"/>
                                        <p:tgtEl>
                                          <p:spTgt spid="6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linds(horizontal)">
                                      <p:cBhvr>
                                        <p:cTn id="31" dur="500"/>
                                        <p:tgtEl>
                                          <p:spTgt spid="6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blinds(horizontal)">
                                      <p:cBhvr>
                                        <p:cTn id="34" dur="500"/>
                                        <p:tgtEl>
                                          <p:spTgt spid="63"/>
                                        </p:tgtEl>
                                      </p:cBhvr>
                                    </p:animEffect>
                                  </p:childTnLst>
                                </p:cTn>
                              </p:par>
                              <p:par>
                                <p:cTn id="35" presetID="3" presetClass="entr" presetSubtype="1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blinds(horizontal)">
                                      <p:cBhvr>
                                        <p:cTn id="37" dur="500"/>
                                        <p:tgtEl>
                                          <p:spTgt spid="80"/>
                                        </p:tgtEl>
                                      </p:cBhvr>
                                    </p:animEffect>
                                  </p:childTnLst>
                                </p:cTn>
                              </p:par>
                              <p:par>
                                <p:cTn id="38" presetID="3" presetClass="entr" presetSubtype="10" fill="hold" nodeType="with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blinds(horizontal)">
                                      <p:cBhvr>
                                        <p:cTn id="40" dur="500"/>
                                        <p:tgtEl>
                                          <p:spTgt spid="81"/>
                                        </p:tgtEl>
                                      </p:cBhvr>
                                    </p:animEffect>
                                  </p:childTnLst>
                                </p:cTn>
                              </p:par>
                              <p:par>
                                <p:cTn id="41" presetID="3" presetClass="entr" presetSubtype="1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blinds(horizontal)">
                                      <p:cBhvr>
                                        <p:cTn id="43" dur="500"/>
                                        <p:tgtEl>
                                          <p:spTgt spid="8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linds(horizontal)">
                                      <p:cBhvr>
                                        <p:cTn id="46" dur="500"/>
                                        <p:tgtEl>
                                          <p:spTgt spid="3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blinds(horizontal)">
                                      <p:cBhvr>
                                        <p:cTn id="49" dur="500"/>
                                        <p:tgtEl>
                                          <p:spTgt spid="62"/>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linds(horizontal)">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58" grpId="0"/>
      <p:bldP spid="59" grpId="0"/>
      <p:bldP spid="60" grpId="0"/>
      <p:bldP spid="61" grpId="0"/>
      <p:bldP spid="63" grpId="0"/>
      <p:bldP spid="31" grpId="0"/>
      <p:bldP spid="6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4311015" y="120015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11" name="文本框 10"/>
          <p:cNvSpPr txBox="1"/>
          <p:nvPr>
            <p:custDataLst>
              <p:tags r:id="rId2"/>
            </p:custDataLst>
          </p:nvPr>
        </p:nvSpPr>
        <p:spPr>
          <a:xfrm>
            <a:off x="4311015" y="184721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12" name="文本框 11"/>
          <p:cNvSpPr txBox="1"/>
          <p:nvPr>
            <p:custDataLst>
              <p:tags r:id="rId3"/>
            </p:custDataLst>
          </p:nvPr>
        </p:nvSpPr>
        <p:spPr>
          <a:xfrm>
            <a:off x="4311015" y="223393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13" name="文本框 12"/>
          <p:cNvSpPr txBox="1"/>
          <p:nvPr>
            <p:custDataLst>
              <p:tags r:id="rId4"/>
            </p:custDataLst>
          </p:nvPr>
        </p:nvSpPr>
        <p:spPr>
          <a:xfrm>
            <a:off x="4336415" y="2741930"/>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16" name="文本框 15"/>
          <p:cNvSpPr txBox="1"/>
          <p:nvPr/>
        </p:nvSpPr>
        <p:spPr>
          <a:xfrm>
            <a:off x="1558290" y="485775"/>
            <a:ext cx="2536190" cy="306705"/>
          </a:xfrm>
          <a:prstGeom prst="rect">
            <a:avLst/>
          </a:prstGeom>
          <a:noFill/>
        </p:spPr>
        <p:txBody>
          <a:bodyPr wrap="square" rtlCol="0" anchor="t">
            <a:spAutoFit/>
          </a:bodyPr>
          <a:lstStyle/>
          <a:p>
            <a:r>
              <a:rPr lang="en-US" altLang="zh-CN" sz="1400">
                <a:cs typeface="+mn-lt"/>
              </a:rPr>
              <a:t>chr2R:8029217-8702066</a:t>
            </a:r>
            <a:endParaRPr lang="en-US" altLang="zh-CN" sz="1400">
              <a:cs typeface="+mn-lt"/>
            </a:endParaRPr>
          </a:p>
        </p:txBody>
      </p:sp>
      <p:sp>
        <p:nvSpPr>
          <p:cNvPr id="19" name="文本框 18"/>
          <p:cNvSpPr txBox="1"/>
          <p:nvPr>
            <p:custDataLst>
              <p:tags r:id="rId5"/>
            </p:custDataLst>
          </p:nvPr>
        </p:nvSpPr>
        <p:spPr>
          <a:xfrm>
            <a:off x="4336415" y="50673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20" name="文本框 19"/>
          <p:cNvSpPr txBox="1"/>
          <p:nvPr>
            <p:custDataLst>
              <p:tags r:id="rId6"/>
            </p:custDataLst>
          </p:nvPr>
        </p:nvSpPr>
        <p:spPr>
          <a:xfrm>
            <a:off x="4336415" y="5469890"/>
            <a:ext cx="1513205"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21" name="文本框 20"/>
          <p:cNvSpPr txBox="1"/>
          <p:nvPr>
            <p:custDataLst>
              <p:tags r:id="rId7"/>
            </p:custDataLst>
          </p:nvPr>
        </p:nvSpPr>
        <p:spPr>
          <a:xfrm>
            <a:off x="4336415" y="5842000"/>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sp>
        <p:nvSpPr>
          <p:cNvPr id="22" name="文本框 21"/>
          <p:cNvSpPr txBox="1"/>
          <p:nvPr>
            <p:custDataLst>
              <p:tags r:id="rId8"/>
            </p:custDataLst>
          </p:nvPr>
        </p:nvSpPr>
        <p:spPr>
          <a:xfrm>
            <a:off x="4336415" y="6242050"/>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23" name="文本框 22"/>
          <p:cNvSpPr txBox="1"/>
          <p:nvPr>
            <p:custDataLst>
              <p:tags r:id="rId9"/>
            </p:custDataLst>
          </p:nvPr>
        </p:nvSpPr>
        <p:spPr>
          <a:xfrm>
            <a:off x="4336415" y="6573520"/>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31" name="文本框 30"/>
          <p:cNvSpPr txBox="1"/>
          <p:nvPr>
            <p:custDataLst>
              <p:tags r:id="rId10"/>
            </p:custDataLst>
          </p:nvPr>
        </p:nvSpPr>
        <p:spPr>
          <a:xfrm>
            <a:off x="7317740" y="485775"/>
            <a:ext cx="2208530" cy="306705"/>
          </a:xfrm>
          <a:prstGeom prst="rect">
            <a:avLst/>
          </a:prstGeom>
          <a:noFill/>
        </p:spPr>
        <p:txBody>
          <a:bodyPr wrap="square" rtlCol="0" anchor="t">
            <a:spAutoFit/>
          </a:bodyPr>
          <a:lstStyle/>
          <a:p>
            <a:r>
              <a:rPr lang="en-US" altLang="zh-CN" sz="1400">
                <a:cs typeface="+mn-lt"/>
              </a:rPr>
              <a:t>chr2R:9105777-9778626</a:t>
            </a:r>
            <a:endParaRPr lang="en-US" altLang="zh-CN" sz="1400">
              <a:cs typeface="+mn-lt"/>
            </a:endParaRPr>
          </a:p>
        </p:txBody>
      </p:sp>
      <p:pic>
        <p:nvPicPr>
          <p:cNvPr id="2" name="图片 1"/>
          <p:cNvPicPr>
            <a:picLocks noChangeAspect="1"/>
          </p:cNvPicPr>
          <p:nvPr>
            <p:custDataLst>
              <p:tags r:id="rId11"/>
            </p:custDataLst>
          </p:nvPr>
        </p:nvPicPr>
        <p:blipFill>
          <a:blip r:embed="rId12"/>
          <a:stretch>
            <a:fillRect/>
          </a:stretch>
        </p:blipFill>
        <p:spPr>
          <a:xfrm>
            <a:off x="626745" y="737235"/>
            <a:ext cx="3684270" cy="6112510"/>
          </a:xfrm>
          <a:prstGeom prst="rect">
            <a:avLst/>
          </a:prstGeom>
        </p:spPr>
      </p:pic>
      <p:pic>
        <p:nvPicPr>
          <p:cNvPr id="3" name="图片 2"/>
          <p:cNvPicPr>
            <a:picLocks noChangeAspect="1"/>
          </p:cNvPicPr>
          <p:nvPr>
            <p:custDataLst>
              <p:tags r:id="rId13"/>
            </p:custDataLst>
          </p:nvPr>
        </p:nvPicPr>
        <p:blipFill>
          <a:blip r:embed="rId14"/>
          <a:stretch>
            <a:fillRect/>
          </a:stretch>
        </p:blipFill>
        <p:spPr>
          <a:xfrm>
            <a:off x="6622415" y="762000"/>
            <a:ext cx="3599180" cy="6087745"/>
          </a:xfrm>
          <a:prstGeom prst="rect">
            <a:avLst/>
          </a:prstGeom>
        </p:spPr>
      </p:pic>
      <p:sp>
        <p:nvSpPr>
          <p:cNvPr id="9" name="文本框 8"/>
          <p:cNvSpPr txBox="1"/>
          <p:nvPr>
            <p:custDataLst>
              <p:tags r:id="rId15"/>
            </p:custDataLst>
          </p:nvPr>
        </p:nvSpPr>
        <p:spPr>
          <a:xfrm>
            <a:off x="4336415" y="3521075"/>
            <a:ext cx="1513205" cy="275590"/>
          </a:xfrm>
          <a:prstGeom prst="rect">
            <a:avLst/>
          </a:prstGeom>
          <a:noFill/>
        </p:spPr>
        <p:txBody>
          <a:bodyPr wrap="square" rtlCol="0">
            <a:spAutoFit/>
          </a:bodyPr>
          <a:lstStyle/>
          <a:p>
            <a:r>
              <a:rPr lang="en-US" altLang="zh-CN" sz="1200" b="1">
                <a:solidFill>
                  <a:srgbClr val="1087F4"/>
                </a:solidFill>
                <a:cs typeface="+mn-lt"/>
                <a:sym typeface="+mn-ea"/>
              </a:rPr>
              <a:t>Loops RNAPII_WT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24" name="文本框 23"/>
          <p:cNvSpPr txBox="1"/>
          <p:nvPr>
            <p:custDataLst>
              <p:tags r:id="rId16"/>
            </p:custDataLst>
          </p:nvPr>
        </p:nvSpPr>
        <p:spPr>
          <a:xfrm>
            <a:off x="4336415" y="4368800"/>
            <a:ext cx="1288415" cy="236855"/>
          </a:xfrm>
          <a:prstGeom prst="rect">
            <a:avLst/>
          </a:prstGeom>
          <a:noFill/>
        </p:spPr>
        <p:txBody>
          <a:bodyPr wrap="square" rtlCol="0">
            <a:noAutofit/>
          </a:bodyPr>
          <a:lstStyle/>
          <a:p>
            <a:r>
              <a:rPr lang="en-US" altLang="zh-CN" sz="1200" b="1">
                <a:solidFill>
                  <a:srgbClr val="99BDCB"/>
                </a:solidFill>
                <a:cs typeface="+mn-lt"/>
                <a:sym typeface="+mn-ea"/>
              </a:rPr>
              <a:t>Loops RNAPII_HS</a:t>
            </a:r>
            <a:endParaRPr lang="en-US" altLang="zh-CN" sz="1200" b="1">
              <a:solidFill>
                <a:srgbClr val="99BDCB"/>
              </a:solidFill>
              <a:cs typeface="+mn-lt"/>
              <a:sym typeface="+mn-ea"/>
            </a:endParaRPr>
          </a:p>
        </p:txBody>
      </p:sp>
      <p:sp>
        <p:nvSpPr>
          <p:cNvPr id="39" name="文本框 38"/>
          <p:cNvSpPr txBox="1"/>
          <p:nvPr>
            <p:custDataLst>
              <p:tags r:id="rId17"/>
            </p:custDataLst>
          </p:nvPr>
        </p:nvSpPr>
        <p:spPr>
          <a:xfrm>
            <a:off x="4336415" y="3770630"/>
            <a:ext cx="1340485" cy="275590"/>
          </a:xfrm>
          <a:prstGeom prst="rect">
            <a:avLst/>
          </a:prstGeom>
          <a:noFill/>
        </p:spPr>
        <p:txBody>
          <a:bodyPr wrap="square" rtlCol="0">
            <a:spAutoFit/>
          </a:bodyPr>
          <a:lstStyle/>
          <a:p>
            <a:r>
              <a:rPr lang="en-US" altLang="zh-CN" sz="1200" b="1">
                <a:solidFill>
                  <a:srgbClr val="1087F4"/>
                </a:solidFill>
                <a:cs typeface="+mn-lt"/>
                <a:sym typeface="+mn-ea"/>
              </a:rPr>
              <a:t>TADs RNAPII_WT</a:t>
            </a:r>
            <a:r>
              <a:rPr lang="en-US" altLang="zh-CN" sz="1200">
                <a:cs typeface="+mn-lt"/>
                <a:sym typeface="+mn-ea"/>
              </a:rPr>
              <a:t> </a:t>
            </a:r>
            <a:endParaRPr lang="en-US" altLang="zh-CN" sz="1200">
              <a:solidFill>
                <a:schemeClr val="tx1"/>
              </a:solidFill>
              <a:cs typeface="+mn-lt"/>
              <a:sym typeface="+mn-ea"/>
            </a:endParaRPr>
          </a:p>
        </p:txBody>
      </p:sp>
      <p:sp>
        <p:nvSpPr>
          <p:cNvPr id="40" name="文本框 39"/>
          <p:cNvSpPr txBox="1"/>
          <p:nvPr>
            <p:custDataLst>
              <p:tags r:id="rId18"/>
            </p:custDataLst>
          </p:nvPr>
        </p:nvSpPr>
        <p:spPr>
          <a:xfrm>
            <a:off x="4336415" y="4605020"/>
            <a:ext cx="1340485" cy="269875"/>
          </a:xfrm>
          <a:prstGeom prst="rect">
            <a:avLst/>
          </a:prstGeom>
          <a:noFill/>
        </p:spPr>
        <p:txBody>
          <a:bodyPr wrap="square" rtlCol="0">
            <a:noAutofit/>
          </a:bodyPr>
          <a:lstStyle/>
          <a:p>
            <a:r>
              <a:rPr lang="en-US" altLang="zh-CN" sz="1200" b="1">
                <a:solidFill>
                  <a:srgbClr val="99BDCB"/>
                </a:solidFill>
                <a:cs typeface="+mn-lt"/>
                <a:sym typeface="+mn-ea"/>
              </a:rPr>
              <a:t>TADs RNAPII_HS</a:t>
            </a:r>
            <a:r>
              <a:rPr lang="en-US" altLang="zh-CN" sz="1200">
                <a:cs typeface="+mn-lt"/>
                <a:sym typeface="+mn-ea"/>
              </a:rPr>
              <a:t> </a:t>
            </a:r>
            <a:endParaRPr lang="en-US" altLang="zh-CN" sz="1200">
              <a:solidFill>
                <a:schemeClr val="tx1"/>
              </a:solidFill>
              <a:cs typeface="+mn-lt"/>
              <a:sym typeface="+mn-ea"/>
            </a:endParaRPr>
          </a:p>
        </p:txBody>
      </p:sp>
      <p:sp>
        <p:nvSpPr>
          <p:cNvPr id="41" name="文本框 40"/>
          <p:cNvSpPr txBox="1"/>
          <p:nvPr>
            <p:custDataLst>
              <p:tags r:id="rId19"/>
            </p:custDataLst>
          </p:nvPr>
        </p:nvSpPr>
        <p:spPr>
          <a:xfrm>
            <a:off x="10275570" y="120015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42" name="文本框 41"/>
          <p:cNvSpPr txBox="1"/>
          <p:nvPr>
            <p:custDataLst>
              <p:tags r:id="rId20"/>
            </p:custDataLst>
          </p:nvPr>
        </p:nvSpPr>
        <p:spPr>
          <a:xfrm>
            <a:off x="10275570" y="184721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43" name="文本框 42"/>
          <p:cNvSpPr txBox="1"/>
          <p:nvPr>
            <p:custDataLst>
              <p:tags r:id="rId21"/>
            </p:custDataLst>
          </p:nvPr>
        </p:nvSpPr>
        <p:spPr>
          <a:xfrm>
            <a:off x="10275570" y="223393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44" name="文本框 43"/>
          <p:cNvSpPr txBox="1"/>
          <p:nvPr>
            <p:custDataLst>
              <p:tags r:id="rId22"/>
            </p:custDataLst>
          </p:nvPr>
        </p:nvSpPr>
        <p:spPr>
          <a:xfrm>
            <a:off x="10300970" y="2741930"/>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45" name="文本框 44"/>
          <p:cNvSpPr txBox="1"/>
          <p:nvPr>
            <p:custDataLst>
              <p:tags r:id="rId23"/>
            </p:custDataLst>
          </p:nvPr>
        </p:nvSpPr>
        <p:spPr>
          <a:xfrm>
            <a:off x="10300970" y="50673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46" name="文本框 45"/>
          <p:cNvSpPr txBox="1"/>
          <p:nvPr>
            <p:custDataLst>
              <p:tags r:id="rId24"/>
            </p:custDataLst>
          </p:nvPr>
        </p:nvSpPr>
        <p:spPr>
          <a:xfrm>
            <a:off x="10300970" y="5469890"/>
            <a:ext cx="1513205"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47" name="文本框 46"/>
          <p:cNvSpPr txBox="1"/>
          <p:nvPr>
            <p:custDataLst>
              <p:tags r:id="rId25"/>
            </p:custDataLst>
          </p:nvPr>
        </p:nvSpPr>
        <p:spPr>
          <a:xfrm>
            <a:off x="10300970" y="5842000"/>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sp>
        <p:nvSpPr>
          <p:cNvPr id="48" name="文本框 47"/>
          <p:cNvSpPr txBox="1"/>
          <p:nvPr>
            <p:custDataLst>
              <p:tags r:id="rId26"/>
            </p:custDataLst>
          </p:nvPr>
        </p:nvSpPr>
        <p:spPr>
          <a:xfrm>
            <a:off x="10300970" y="6242050"/>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49" name="文本框 48"/>
          <p:cNvSpPr txBox="1"/>
          <p:nvPr>
            <p:custDataLst>
              <p:tags r:id="rId27"/>
            </p:custDataLst>
          </p:nvPr>
        </p:nvSpPr>
        <p:spPr>
          <a:xfrm>
            <a:off x="10300970" y="6573520"/>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50" name="文本框 49"/>
          <p:cNvSpPr txBox="1"/>
          <p:nvPr>
            <p:custDataLst>
              <p:tags r:id="rId28"/>
            </p:custDataLst>
          </p:nvPr>
        </p:nvSpPr>
        <p:spPr>
          <a:xfrm>
            <a:off x="10300970" y="4369435"/>
            <a:ext cx="1288415" cy="236855"/>
          </a:xfrm>
          <a:prstGeom prst="rect">
            <a:avLst/>
          </a:prstGeom>
          <a:noFill/>
        </p:spPr>
        <p:txBody>
          <a:bodyPr wrap="square" rtlCol="0">
            <a:noAutofit/>
          </a:bodyPr>
          <a:lstStyle/>
          <a:p>
            <a:r>
              <a:rPr lang="en-US" altLang="zh-CN" sz="1200" b="1">
                <a:solidFill>
                  <a:srgbClr val="99BDCB"/>
                </a:solidFill>
                <a:cs typeface="+mn-lt"/>
                <a:sym typeface="+mn-ea"/>
              </a:rPr>
              <a:t>Loops RNAPII_HS</a:t>
            </a:r>
            <a:endParaRPr lang="en-US" altLang="zh-CN" sz="1200" b="1">
              <a:solidFill>
                <a:srgbClr val="99BDCB"/>
              </a:solidFill>
              <a:cs typeface="+mn-lt"/>
              <a:sym typeface="+mn-ea"/>
            </a:endParaRPr>
          </a:p>
        </p:txBody>
      </p:sp>
      <p:sp>
        <p:nvSpPr>
          <p:cNvPr id="51" name="文本框 50"/>
          <p:cNvSpPr txBox="1"/>
          <p:nvPr>
            <p:custDataLst>
              <p:tags r:id="rId29"/>
            </p:custDataLst>
          </p:nvPr>
        </p:nvSpPr>
        <p:spPr>
          <a:xfrm>
            <a:off x="10300970" y="4605655"/>
            <a:ext cx="1340485" cy="269875"/>
          </a:xfrm>
          <a:prstGeom prst="rect">
            <a:avLst/>
          </a:prstGeom>
          <a:noFill/>
        </p:spPr>
        <p:txBody>
          <a:bodyPr wrap="square" rtlCol="0">
            <a:noAutofit/>
          </a:bodyPr>
          <a:lstStyle/>
          <a:p>
            <a:r>
              <a:rPr lang="en-US" altLang="zh-CN" sz="1200" b="1">
                <a:solidFill>
                  <a:srgbClr val="99BDCB"/>
                </a:solidFill>
                <a:cs typeface="+mn-lt"/>
                <a:sym typeface="+mn-ea"/>
              </a:rPr>
              <a:t>TADs RNAPII_HS</a:t>
            </a:r>
            <a:r>
              <a:rPr lang="en-US" altLang="zh-CN" sz="1200">
                <a:cs typeface="+mn-lt"/>
                <a:sym typeface="+mn-ea"/>
              </a:rPr>
              <a:t> </a:t>
            </a:r>
            <a:endParaRPr lang="en-US" altLang="zh-CN" sz="1200">
              <a:solidFill>
                <a:schemeClr val="tx1"/>
              </a:solidFill>
              <a:cs typeface="+mn-lt"/>
              <a:sym typeface="+mn-ea"/>
            </a:endParaRPr>
          </a:p>
        </p:txBody>
      </p:sp>
      <p:sp>
        <p:nvSpPr>
          <p:cNvPr id="52" name="文本框 51"/>
          <p:cNvSpPr txBox="1"/>
          <p:nvPr>
            <p:custDataLst>
              <p:tags r:id="rId30"/>
            </p:custDataLst>
          </p:nvPr>
        </p:nvSpPr>
        <p:spPr>
          <a:xfrm>
            <a:off x="10300970" y="3521075"/>
            <a:ext cx="1513205" cy="275590"/>
          </a:xfrm>
          <a:prstGeom prst="rect">
            <a:avLst/>
          </a:prstGeom>
          <a:noFill/>
        </p:spPr>
        <p:txBody>
          <a:bodyPr wrap="square" rtlCol="0">
            <a:spAutoFit/>
          </a:bodyPr>
          <a:lstStyle/>
          <a:p>
            <a:r>
              <a:rPr lang="en-US" altLang="zh-CN" sz="1200" b="1">
                <a:solidFill>
                  <a:srgbClr val="1087F4"/>
                </a:solidFill>
                <a:cs typeface="+mn-lt"/>
                <a:sym typeface="+mn-ea"/>
              </a:rPr>
              <a:t>Loops RNAPII_WT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53" name="文本框 52"/>
          <p:cNvSpPr txBox="1"/>
          <p:nvPr>
            <p:custDataLst>
              <p:tags r:id="rId31"/>
            </p:custDataLst>
          </p:nvPr>
        </p:nvSpPr>
        <p:spPr>
          <a:xfrm>
            <a:off x="10300970" y="3770630"/>
            <a:ext cx="1340485" cy="275590"/>
          </a:xfrm>
          <a:prstGeom prst="rect">
            <a:avLst/>
          </a:prstGeom>
          <a:noFill/>
        </p:spPr>
        <p:txBody>
          <a:bodyPr wrap="square" rtlCol="0">
            <a:spAutoFit/>
          </a:bodyPr>
          <a:lstStyle/>
          <a:p>
            <a:r>
              <a:rPr lang="en-US" altLang="zh-CN" sz="1200" b="1">
                <a:solidFill>
                  <a:srgbClr val="1087F4"/>
                </a:solidFill>
                <a:cs typeface="+mn-lt"/>
                <a:sym typeface="+mn-ea"/>
              </a:rPr>
              <a:t>TADs RNAPII_WT</a:t>
            </a:r>
            <a:r>
              <a:rPr lang="en-US" altLang="zh-CN" sz="1200">
                <a:cs typeface="+mn-lt"/>
                <a:sym typeface="+mn-ea"/>
              </a:rPr>
              <a:t> </a:t>
            </a:r>
            <a:endParaRPr lang="en-US" altLang="zh-CN" sz="1200">
              <a:solidFill>
                <a:schemeClr val="tx1"/>
              </a:solidFill>
              <a:cs typeface="+mn-lt"/>
              <a:sym typeface="+mn-ea"/>
            </a:endParaRPr>
          </a:p>
        </p:txBody>
      </p:sp>
      <p:cxnSp>
        <p:nvCxnSpPr>
          <p:cNvPr id="76" name="直接箭头连接符 75"/>
          <p:cNvCxnSpPr/>
          <p:nvPr>
            <p:custDataLst>
              <p:tags r:id="rId32"/>
            </p:custDataLst>
          </p:nvPr>
        </p:nvCxnSpPr>
        <p:spPr>
          <a:xfrm flipV="1">
            <a:off x="7866380" y="4091940"/>
            <a:ext cx="116840" cy="93980"/>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cxnSp>
        <p:nvCxnSpPr>
          <p:cNvPr id="54" name="直接箭头连接符 53"/>
          <p:cNvCxnSpPr/>
          <p:nvPr>
            <p:custDataLst>
              <p:tags r:id="rId33"/>
            </p:custDataLst>
          </p:nvPr>
        </p:nvCxnSpPr>
        <p:spPr>
          <a:xfrm flipV="1">
            <a:off x="8276590" y="3997960"/>
            <a:ext cx="116840" cy="93980"/>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cxnSp>
        <p:nvCxnSpPr>
          <p:cNvPr id="55" name="直接箭头连接符 54"/>
          <p:cNvCxnSpPr/>
          <p:nvPr>
            <p:custDataLst>
              <p:tags r:id="rId34"/>
            </p:custDataLst>
          </p:nvPr>
        </p:nvCxnSpPr>
        <p:spPr>
          <a:xfrm flipV="1">
            <a:off x="2893695" y="4046220"/>
            <a:ext cx="116840" cy="93980"/>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cxnSp>
        <p:nvCxnSpPr>
          <p:cNvPr id="56" name="直接箭头连接符 55"/>
          <p:cNvCxnSpPr/>
          <p:nvPr>
            <p:custDataLst>
              <p:tags r:id="rId35"/>
            </p:custDataLst>
          </p:nvPr>
        </p:nvCxnSpPr>
        <p:spPr>
          <a:xfrm flipV="1">
            <a:off x="2072005" y="3997960"/>
            <a:ext cx="116840" cy="93980"/>
          </a:xfrm>
          <a:prstGeom prst="straightConnector1">
            <a:avLst/>
          </a:prstGeom>
          <a:ln w="38100">
            <a:solidFill>
              <a:srgbClr val="FF0000"/>
            </a:solidFill>
            <a:headEnd type="none"/>
            <a:tailEnd type="triangle" w="sm" len="med"/>
          </a:ln>
        </p:spPr>
        <p:style>
          <a:lnRef idx="2">
            <a:schemeClr val="accent1"/>
          </a:lnRef>
          <a:fillRef idx="0">
            <a:srgbClr val="FFFFFF"/>
          </a:fillRef>
          <a:effectRef idx="0">
            <a:srgbClr val="FFFFFF"/>
          </a:effectRef>
          <a:fontRef idx="minor">
            <a:schemeClr val="tx1"/>
          </a:fontRef>
        </p:style>
      </p:cxnSp>
      <p:sp>
        <p:nvSpPr>
          <p:cNvPr id="78" name="文本框 77"/>
          <p:cNvSpPr txBox="1"/>
          <p:nvPr>
            <p:custDataLst>
              <p:tags r:id="rId36"/>
            </p:custDataLst>
          </p:nvPr>
        </p:nvSpPr>
        <p:spPr>
          <a:xfrm>
            <a:off x="2275840" y="3115945"/>
            <a:ext cx="1014095" cy="275590"/>
          </a:xfrm>
          <a:prstGeom prst="rect">
            <a:avLst/>
          </a:prstGeom>
          <a:noFill/>
        </p:spPr>
        <p:txBody>
          <a:bodyPr wrap="square" rtlCol="0">
            <a:spAutoFit/>
          </a:bodyPr>
          <a:lstStyle/>
          <a:p>
            <a:r>
              <a:rPr lang="en-US" altLang="zh-CN" sz="1200" b="1">
                <a:solidFill>
                  <a:srgbClr val="1403FB"/>
                </a:solidFill>
                <a:latin typeface="Calibri" panose="020F0502020204030204" charset="0"/>
                <a:cs typeface="Calibri" panose="020F0502020204030204" charset="0"/>
              </a:rPr>
              <a:t>logFC=-0.71</a:t>
            </a:r>
            <a:endParaRPr lang="en-US" altLang="zh-CN" sz="1200" b="1">
              <a:solidFill>
                <a:srgbClr val="1403FB"/>
              </a:solidFill>
              <a:latin typeface="Calibri" panose="020F0502020204030204" charset="0"/>
              <a:cs typeface="Calibri" panose="020F0502020204030204" charset="0"/>
            </a:endParaRPr>
          </a:p>
        </p:txBody>
      </p:sp>
      <p:cxnSp>
        <p:nvCxnSpPr>
          <p:cNvPr id="58" name="直接箭头连接符 57"/>
          <p:cNvCxnSpPr>
            <a:stCxn id="78" idx="0"/>
          </p:cNvCxnSpPr>
          <p:nvPr>
            <p:custDataLst>
              <p:tags r:id="rId37"/>
            </p:custDataLst>
          </p:nvPr>
        </p:nvCxnSpPr>
        <p:spPr>
          <a:xfrm flipV="1">
            <a:off x="2783205" y="2958465"/>
            <a:ext cx="151130" cy="157480"/>
          </a:xfrm>
          <a:prstGeom prst="straightConnector1">
            <a:avLst/>
          </a:prstGeom>
          <a:ln w="38100">
            <a:solidFill>
              <a:srgbClr val="1403FB"/>
            </a:solidFill>
            <a:headEnd type="none"/>
            <a:tailEnd type="triangle" w="sm" len="med"/>
          </a:ln>
        </p:spPr>
        <p:style>
          <a:lnRef idx="2">
            <a:schemeClr val="accent1"/>
          </a:lnRef>
          <a:fillRef idx="0">
            <a:srgbClr val="FFFFFF"/>
          </a:fillRef>
          <a:effectRef idx="0">
            <a:srgbClr val="FFFFFF"/>
          </a:effectRef>
          <a:fontRef idx="minor">
            <a:schemeClr val="tx1"/>
          </a:fontRef>
        </p:style>
      </p:cxnSp>
      <p:grpSp>
        <p:nvGrpSpPr>
          <p:cNvPr id="88" name="组合 87"/>
          <p:cNvGrpSpPr/>
          <p:nvPr/>
        </p:nvGrpSpPr>
        <p:grpSpPr>
          <a:xfrm>
            <a:off x="0" y="0"/>
            <a:ext cx="12192000" cy="443230"/>
            <a:chOff x="0" y="0"/>
            <a:chExt cx="19200" cy="698"/>
          </a:xfrm>
        </p:grpSpPr>
        <p:sp>
          <p:nvSpPr>
            <p:cNvPr id="84" name="矩形 83"/>
            <p:cNvSpPr/>
            <p:nvPr>
              <p:custDataLst>
                <p:tags r:id="rId38"/>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39"/>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40"/>
            </p:custDataLst>
          </p:nvPr>
        </p:nvSpPr>
        <p:spPr>
          <a:xfrm>
            <a:off x="30480" y="0"/>
            <a:ext cx="33928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TAD level and gene expression</a:t>
            </a:r>
            <a:endParaRPr lang="en-US" altLang="zh-CN" sz="2000" b="1">
              <a:latin typeface="Calibri" panose="020F0502020204030204" charset="0"/>
              <a:cs typeface="Calibri" panose="020F0502020204030204" charset="0"/>
              <a:sym typeface="+mn-ea"/>
            </a:endParaRPr>
          </a:p>
        </p:txBody>
      </p:sp>
      <p:sp>
        <p:nvSpPr>
          <p:cNvPr id="87" name="文本框 86"/>
          <p:cNvSpPr txBox="1"/>
          <p:nvPr>
            <p:custDataLst>
              <p:tags r:id="rId41"/>
            </p:custDataLst>
          </p:nvPr>
        </p:nvSpPr>
        <p:spPr>
          <a:xfrm>
            <a:off x="3693160" y="0"/>
            <a:ext cx="8468359" cy="398780"/>
          </a:xfrm>
          <a:prstGeom prst="rect">
            <a:avLst/>
          </a:prstGeom>
          <a:noFill/>
        </p:spPr>
        <p:txBody>
          <a:bodyPr wrap="square" rtlCol="0">
            <a:spAutoFit/>
          </a:bodyPr>
          <a:lstStyle/>
          <a:p>
            <a:r>
              <a:rPr lang="en-US" altLang="zh-CN" sz="2000" dirty="0">
                <a:latin typeface="Calibri" panose="020F0502020204030204" charset="0"/>
                <a:ea typeface="+mj-ea"/>
                <a:cs typeface="Calibri" panose="020F0502020204030204" charset="0"/>
                <a:sym typeface="+mn-ea"/>
              </a:rPr>
              <a:t>Merged boundaries appeared in RNAP2_HS are highly correlated with DEGs</a:t>
            </a:r>
            <a:r>
              <a:rPr lang="en-US" altLang="zh-CN" sz="2000" dirty="0">
                <a:latin typeface="+mj-ea"/>
                <a:ea typeface="+mj-ea"/>
                <a:cs typeface="+mj-lt"/>
                <a:sym typeface="+mn-ea"/>
              </a:rPr>
              <a:t> </a:t>
            </a:r>
            <a:endParaRPr lang="en-US" altLang="zh-CN" sz="2000" b="1" dirty="0">
              <a:latin typeface="+mj-ea"/>
              <a:ea typeface="+mj-ea"/>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4" name="文本框 3"/>
          <p:cNvSpPr txBox="1"/>
          <p:nvPr>
            <p:custDataLst>
              <p:tags r:id="rId42"/>
            </p:custDataLst>
          </p:nvPr>
        </p:nvSpPr>
        <p:spPr>
          <a:xfrm>
            <a:off x="7544435" y="4185920"/>
            <a:ext cx="1433195" cy="275590"/>
          </a:xfrm>
          <a:prstGeom prst="rect">
            <a:avLst/>
          </a:prstGeom>
          <a:noFill/>
        </p:spPr>
        <p:txBody>
          <a:bodyPr wrap="square" rtlCol="0">
            <a:spAutoFit/>
          </a:bodyPr>
          <a:p>
            <a:r>
              <a:rPr lang="en-US" altLang="zh-CN" sz="1200" b="1">
                <a:solidFill>
                  <a:srgbClr val="FF0000"/>
                </a:solidFill>
                <a:latin typeface="Calibri" panose="020F0502020204030204" charset="0"/>
                <a:cs typeface="Calibri" panose="020F0502020204030204" charset="0"/>
              </a:rPr>
              <a:t>merged boundary</a:t>
            </a:r>
            <a:endParaRPr lang="en-US" altLang="zh-CN" sz="1200" b="1">
              <a:solidFill>
                <a:srgbClr val="FF0000"/>
              </a:solidFill>
              <a:latin typeface="Calibri" panose="020F0502020204030204" charset="0"/>
              <a:cs typeface="Calibri" panose="020F0502020204030204" charset="0"/>
            </a:endParaRPr>
          </a:p>
        </p:txBody>
      </p:sp>
      <p:sp>
        <p:nvSpPr>
          <p:cNvPr id="5" name="文本框 4"/>
          <p:cNvSpPr txBox="1"/>
          <p:nvPr>
            <p:custDataLst>
              <p:tags r:id="rId43"/>
            </p:custDataLst>
          </p:nvPr>
        </p:nvSpPr>
        <p:spPr>
          <a:xfrm>
            <a:off x="1821815" y="4091940"/>
            <a:ext cx="1433195" cy="275590"/>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merged boundary</a:t>
            </a:r>
            <a:endParaRPr lang="en-US" altLang="zh-CN" sz="1200" b="1">
              <a:solidFill>
                <a:srgbClr val="FF0000"/>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287895" y="4890770"/>
            <a:ext cx="3930650" cy="521970"/>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Go analysis of 492 DEGs located in merged boundaries of all chromosomes </a:t>
            </a:r>
            <a:endParaRPr lang="en-US" altLang="zh-CN" sz="1400">
              <a:latin typeface="Arial" panose="020B0604020202020204" pitchFamily="34" charset="0"/>
              <a:cs typeface="Arial" panose="020B0604020202020204" pitchFamily="34" charset="0"/>
            </a:endParaRPr>
          </a:p>
        </p:txBody>
      </p:sp>
      <p:grpSp>
        <p:nvGrpSpPr>
          <p:cNvPr id="88" name="组合 87"/>
          <p:cNvGrpSpPr/>
          <p:nvPr/>
        </p:nvGrpSpPr>
        <p:grpSpPr>
          <a:xfrm>
            <a:off x="0" y="0"/>
            <a:ext cx="12192000" cy="443230"/>
            <a:chOff x="0" y="0"/>
            <a:chExt cx="19200" cy="698"/>
          </a:xfrm>
        </p:grpSpPr>
        <p:sp>
          <p:nvSpPr>
            <p:cNvPr id="84" name="矩形 83"/>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2"/>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3"/>
            </p:custDataLst>
          </p:nvPr>
        </p:nvSpPr>
        <p:spPr>
          <a:xfrm>
            <a:off x="30480" y="0"/>
            <a:ext cx="33928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TAD level and gene expression</a:t>
            </a:r>
            <a:endParaRPr lang="en-US" altLang="zh-CN" sz="2000" b="1">
              <a:latin typeface="Calibri" panose="020F0502020204030204" charset="0"/>
              <a:cs typeface="Calibri" panose="020F0502020204030204" charset="0"/>
              <a:sym typeface="+mn-ea"/>
            </a:endParaRPr>
          </a:p>
        </p:txBody>
      </p:sp>
      <p:sp>
        <p:nvSpPr>
          <p:cNvPr id="87" name="文本框 86"/>
          <p:cNvSpPr txBox="1"/>
          <p:nvPr>
            <p:custDataLst>
              <p:tags r:id="rId4"/>
            </p:custDataLst>
          </p:nvPr>
        </p:nvSpPr>
        <p:spPr>
          <a:xfrm>
            <a:off x="3693160" y="0"/>
            <a:ext cx="8270871" cy="398780"/>
          </a:xfrm>
          <a:prstGeom prst="rect">
            <a:avLst/>
          </a:prstGeom>
          <a:noFill/>
        </p:spPr>
        <p:txBody>
          <a:bodyPr wrap="square" rtlCol="0">
            <a:spAutoFit/>
          </a:bodyPr>
          <a:lstStyle/>
          <a:p>
            <a:r>
              <a:rPr lang="en-US" altLang="zh-CN" sz="2000" dirty="0">
                <a:latin typeface="Calibri" panose="020F0502020204030204" charset="0"/>
                <a:ea typeface="+mj-ea"/>
                <a:cs typeface="Calibri" panose="020F0502020204030204" charset="0"/>
                <a:sym typeface="+mn-ea"/>
              </a:rPr>
              <a:t>Merged boundaries appeared in RNAP2_HS are highly correlated with DEGs</a:t>
            </a:r>
            <a:r>
              <a:rPr lang="en-US" altLang="zh-CN" sz="2000" dirty="0">
                <a:latin typeface="+mj-ea"/>
                <a:ea typeface="+mj-ea"/>
                <a:cs typeface="+mj-lt"/>
                <a:sym typeface="+mn-ea"/>
              </a:rPr>
              <a:t> </a:t>
            </a:r>
            <a:endParaRPr lang="en-US" altLang="zh-CN" sz="2000" b="1" dirty="0">
              <a:latin typeface="+mj-ea"/>
              <a:ea typeface="+mj-ea"/>
            </a:endParaRPr>
          </a:p>
        </p:txBody>
      </p:sp>
      <p:pic>
        <p:nvPicPr>
          <p:cNvPr id="4" name="图片 3"/>
          <p:cNvPicPr>
            <a:picLocks noChangeAspect="1"/>
          </p:cNvPicPr>
          <p:nvPr>
            <p:custDataLst>
              <p:tags r:id="rId5"/>
            </p:custDataLst>
          </p:nvPr>
        </p:nvPicPr>
        <p:blipFill>
          <a:blip r:embed="rId6"/>
          <a:stretch>
            <a:fillRect/>
          </a:stretch>
        </p:blipFill>
        <p:spPr>
          <a:xfrm>
            <a:off x="794385" y="1653540"/>
            <a:ext cx="1943100" cy="2857500"/>
          </a:xfrm>
          <a:prstGeom prst="rect">
            <a:avLst/>
          </a:prstGeom>
        </p:spPr>
      </p:pic>
      <p:sp>
        <p:nvSpPr>
          <p:cNvPr id="32" name="矩形 31"/>
          <p:cNvSpPr/>
          <p:nvPr>
            <p:custDataLst>
              <p:tags r:id="rId7"/>
            </p:custDataLst>
          </p:nvPr>
        </p:nvSpPr>
        <p:spPr>
          <a:xfrm>
            <a:off x="2759710" y="1726565"/>
            <a:ext cx="87630" cy="76200"/>
          </a:xfrm>
          <a:prstGeom prst="rect">
            <a:avLst/>
          </a:prstGeom>
          <a:solidFill>
            <a:srgbClr val="0000FF"/>
          </a:solidFill>
          <a:ln>
            <a:solidFill>
              <a:srgbClr val="0000F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custDataLst>
              <p:tags r:id="rId8"/>
            </p:custDataLst>
          </p:nvPr>
        </p:nvSpPr>
        <p:spPr>
          <a:xfrm>
            <a:off x="2759710" y="1579245"/>
            <a:ext cx="87630" cy="762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文本框 52"/>
          <p:cNvSpPr txBox="1"/>
          <p:nvPr>
            <p:custDataLst>
              <p:tags r:id="rId9"/>
            </p:custDataLst>
          </p:nvPr>
        </p:nvSpPr>
        <p:spPr>
          <a:xfrm>
            <a:off x="2889885" y="1504315"/>
            <a:ext cx="1410335"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Intersected with DEG  </a:t>
            </a:r>
            <a:endParaRPr lang="en-US" altLang="zh-CN" sz="1000">
              <a:latin typeface="Arial" panose="020B0604020202020204" pitchFamily="34" charset="0"/>
              <a:cs typeface="Arial" panose="020B0604020202020204" pitchFamily="34" charset="0"/>
            </a:endParaRPr>
          </a:p>
        </p:txBody>
      </p:sp>
      <p:sp>
        <p:nvSpPr>
          <p:cNvPr id="38" name="文本框 37"/>
          <p:cNvSpPr txBox="1"/>
          <p:nvPr>
            <p:custDataLst>
              <p:tags r:id="rId10"/>
            </p:custDataLst>
          </p:nvPr>
        </p:nvSpPr>
        <p:spPr>
          <a:xfrm>
            <a:off x="2889885" y="1649095"/>
            <a:ext cx="1672590" cy="15367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Not intersected with DEG</a:t>
            </a:r>
            <a:endParaRPr lang="en-US" altLang="zh-CN" sz="1000">
              <a:latin typeface="Arial" panose="020B0604020202020204" pitchFamily="34" charset="0"/>
              <a:cs typeface="Arial" panose="020B0604020202020204" pitchFamily="34" charset="0"/>
            </a:endParaRPr>
          </a:p>
        </p:txBody>
      </p:sp>
      <p:sp>
        <p:nvSpPr>
          <p:cNvPr id="7" name="文本框 6"/>
          <p:cNvSpPr txBox="1"/>
          <p:nvPr>
            <p:custDataLst>
              <p:tags r:id="rId11"/>
            </p:custDataLst>
          </p:nvPr>
        </p:nvSpPr>
        <p:spPr>
          <a:xfrm>
            <a:off x="794385" y="4511040"/>
            <a:ext cx="1164590"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Observation</a:t>
            </a:r>
            <a:endParaRPr lang="en-US" altLang="zh-CN" sz="1200" b="1">
              <a:solidFill>
                <a:schemeClr val="tx1"/>
              </a:solidFill>
              <a:latin typeface="Arial" panose="020B0604020202020204" pitchFamily="34" charset="0"/>
              <a:cs typeface="Arial" panose="020B0604020202020204" pitchFamily="34" charset="0"/>
            </a:endParaRPr>
          </a:p>
        </p:txBody>
      </p:sp>
      <p:sp>
        <p:nvSpPr>
          <p:cNvPr id="10" name="文本框 9"/>
          <p:cNvSpPr txBox="1"/>
          <p:nvPr>
            <p:custDataLst>
              <p:tags r:id="rId12"/>
            </p:custDataLst>
          </p:nvPr>
        </p:nvSpPr>
        <p:spPr>
          <a:xfrm>
            <a:off x="1958340" y="4511040"/>
            <a:ext cx="1061720" cy="200025"/>
          </a:xfrm>
          <a:prstGeom prst="rect">
            <a:avLst/>
          </a:prstGeom>
          <a:noFill/>
        </p:spPr>
        <p:txBody>
          <a:bodyPr wrap="square" rtlCol="0">
            <a:noAutofit/>
          </a:bodyPr>
          <a:lstStyle/>
          <a:p>
            <a:r>
              <a:rPr lang="en-US" altLang="zh-CN" sz="1200" b="1">
                <a:solidFill>
                  <a:schemeClr val="tx1"/>
                </a:solidFill>
                <a:latin typeface="Arial" panose="020B0604020202020204" pitchFamily="34" charset="0"/>
                <a:cs typeface="Arial" panose="020B0604020202020204" pitchFamily="34" charset="0"/>
              </a:rPr>
              <a:t>Simulation</a:t>
            </a:r>
            <a:endParaRPr lang="en-US" altLang="zh-CN" sz="1200" b="1">
              <a:solidFill>
                <a:schemeClr val="tx1"/>
              </a:solidFill>
              <a:latin typeface="Arial" panose="020B0604020202020204" pitchFamily="34" charset="0"/>
              <a:cs typeface="Arial" panose="020B0604020202020204" pitchFamily="34" charset="0"/>
            </a:endParaRPr>
          </a:p>
        </p:txBody>
      </p:sp>
      <p:sp>
        <p:nvSpPr>
          <p:cNvPr id="11" name="文本框 10"/>
          <p:cNvSpPr txBox="1"/>
          <p:nvPr>
            <p:custDataLst>
              <p:tags r:id="rId13"/>
            </p:custDataLst>
          </p:nvPr>
        </p:nvSpPr>
        <p:spPr>
          <a:xfrm>
            <a:off x="947420" y="1624330"/>
            <a:ext cx="482600"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n=50  </a:t>
            </a:r>
            <a:endParaRPr lang="en-US" altLang="zh-CN" sz="1000">
              <a:latin typeface="Arial" panose="020B0604020202020204" pitchFamily="34" charset="0"/>
              <a:cs typeface="Arial" panose="020B0604020202020204" pitchFamily="34" charset="0"/>
            </a:endParaRPr>
          </a:p>
        </p:txBody>
      </p:sp>
      <p:sp>
        <p:nvSpPr>
          <p:cNvPr id="12" name="文本框 11"/>
          <p:cNvSpPr txBox="1"/>
          <p:nvPr>
            <p:custDataLst>
              <p:tags r:id="rId14"/>
            </p:custDataLst>
          </p:nvPr>
        </p:nvSpPr>
        <p:spPr>
          <a:xfrm>
            <a:off x="1297940" y="3853180"/>
            <a:ext cx="433705"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n=7  </a:t>
            </a:r>
            <a:endParaRPr lang="en-US" altLang="zh-CN" sz="1000">
              <a:latin typeface="Arial" panose="020B0604020202020204" pitchFamily="34" charset="0"/>
              <a:cs typeface="Arial" panose="020B0604020202020204" pitchFamily="34" charset="0"/>
            </a:endParaRPr>
          </a:p>
        </p:txBody>
      </p:sp>
      <p:sp>
        <p:nvSpPr>
          <p:cNvPr id="13" name="文本框 12"/>
          <p:cNvSpPr txBox="1"/>
          <p:nvPr>
            <p:custDataLst>
              <p:tags r:id="rId15"/>
            </p:custDataLst>
          </p:nvPr>
        </p:nvSpPr>
        <p:spPr>
          <a:xfrm>
            <a:off x="1911985" y="3569335"/>
            <a:ext cx="496570"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n=13  </a:t>
            </a:r>
            <a:endParaRPr lang="en-US" altLang="zh-CN" sz="1000">
              <a:latin typeface="Arial" panose="020B0604020202020204" pitchFamily="34" charset="0"/>
              <a:cs typeface="Arial" panose="020B0604020202020204" pitchFamily="34" charset="0"/>
            </a:endParaRPr>
          </a:p>
        </p:txBody>
      </p:sp>
      <p:sp>
        <p:nvSpPr>
          <p:cNvPr id="14" name="文本框 13"/>
          <p:cNvSpPr txBox="1"/>
          <p:nvPr>
            <p:custDataLst>
              <p:tags r:id="rId16"/>
            </p:custDataLst>
          </p:nvPr>
        </p:nvSpPr>
        <p:spPr>
          <a:xfrm>
            <a:off x="2263140" y="1944370"/>
            <a:ext cx="496570"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n=44 </a:t>
            </a:r>
            <a:endParaRPr lang="en-US" altLang="zh-CN" sz="1000">
              <a:latin typeface="Arial" panose="020B0604020202020204" pitchFamily="34" charset="0"/>
              <a:cs typeface="Arial" panose="020B0604020202020204" pitchFamily="34" charset="0"/>
            </a:endParaRPr>
          </a:p>
        </p:txBody>
      </p:sp>
      <p:grpSp>
        <p:nvGrpSpPr>
          <p:cNvPr id="25" name="组合 24"/>
          <p:cNvGrpSpPr/>
          <p:nvPr/>
        </p:nvGrpSpPr>
        <p:grpSpPr>
          <a:xfrm>
            <a:off x="558800" y="1726565"/>
            <a:ext cx="388620" cy="2344420"/>
            <a:chOff x="1899" y="2094"/>
            <a:chExt cx="612" cy="3692"/>
          </a:xfrm>
        </p:grpSpPr>
        <p:sp>
          <p:nvSpPr>
            <p:cNvPr id="20" name="文本框 19"/>
            <p:cNvSpPr txBox="1"/>
            <p:nvPr/>
          </p:nvSpPr>
          <p:spPr>
            <a:xfrm>
              <a:off x="1899" y="5400"/>
              <a:ext cx="572" cy="386"/>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10</a:t>
              </a:r>
              <a:endParaRPr lang="en-US" altLang="zh-CN" sz="1000">
                <a:latin typeface="Arial" panose="020B0604020202020204" pitchFamily="34" charset="0"/>
                <a:cs typeface="Arial" panose="020B0604020202020204" pitchFamily="34" charset="0"/>
              </a:endParaRPr>
            </a:p>
          </p:txBody>
        </p:sp>
        <p:sp>
          <p:nvSpPr>
            <p:cNvPr id="21" name="文本框 20"/>
            <p:cNvSpPr txBox="1"/>
            <p:nvPr>
              <p:custDataLst>
                <p:tags r:id="rId17"/>
              </p:custDataLst>
            </p:nvPr>
          </p:nvSpPr>
          <p:spPr>
            <a:xfrm>
              <a:off x="1899" y="4590"/>
              <a:ext cx="572" cy="386"/>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20</a:t>
              </a:r>
              <a:endParaRPr lang="en-US" altLang="zh-CN" sz="1000">
                <a:latin typeface="Arial" panose="020B0604020202020204" pitchFamily="34" charset="0"/>
                <a:cs typeface="Arial" panose="020B0604020202020204" pitchFamily="34" charset="0"/>
              </a:endParaRPr>
            </a:p>
          </p:txBody>
        </p:sp>
        <p:sp>
          <p:nvSpPr>
            <p:cNvPr id="22" name="文本框 21"/>
            <p:cNvSpPr txBox="1"/>
            <p:nvPr>
              <p:custDataLst>
                <p:tags r:id="rId18"/>
              </p:custDataLst>
            </p:nvPr>
          </p:nvSpPr>
          <p:spPr>
            <a:xfrm>
              <a:off x="1899" y="3780"/>
              <a:ext cx="572" cy="386"/>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30</a:t>
              </a:r>
              <a:endParaRPr lang="en-US" altLang="zh-CN" sz="1000">
                <a:latin typeface="Arial" panose="020B0604020202020204" pitchFamily="34" charset="0"/>
                <a:cs typeface="Arial" panose="020B0604020202020204" pitchFamily="34" charset="0"/>
              </a:endParaRPr>
            </a:p>
          </p:txBody>
        </p:sp>
        <p:sp>
          <p:nvSpPr>
            <p:cNvPr id="23" name="文本框 22"/>
            <p:cNvSpPr txBox="1"/>
            <p:nvPr>
              <p:custDataLst>
                <p:tags r:id="rId19"/>
              </p:custDataLst>
            </p:nvPr>
          </p:nvSpPr>
          <p:spPr>
            <a:xfrm>
              <a:off x="1939" y="2970"/>
              <a:ext cx="572" cy="386"/>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40</a:t>
              </a:r>
              <a:endParaRPr lang="en-US" altLang="zh-CN" sz="1000">
                <a:latin typeface="Arial" panose="020B0604020202020204" pitchFamily="34" charset="0"/>
                <a:cs typeface="Arial" panose="020B0604020202020204" pitchFamily="34" charset="0"/>
              </a:endParaRPr>
            </a:p>
          </p:txBody>
        </p:sp>
        <p:sp>
          <p:nvSpPr>
            <p:cNvPr id="24" name="文本框 23"/>
            <p:cNvSpPr txBox="1"/>
            <p:nvPr>
              <p:custDataLst>
                <p:tags r:id="rId20"/>
              </p:custDataLst>
            </p:nvPr>
          </p:nvSpPr>
          <p:spPr>
            <a:xfrm>
              <a:off x="1939" y="2094"/>
              <a:ext cx="572" cy="386"/>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50</a:t>
              </a:r>
              <a:endParaRPr lang="en-US" altLang="zh-CN" sz="1000">
                <a:latin typeface="Arial" panose="020B0604020202020204" pitchFamily="34" charset="0"/>
                <a:cs typeface="Arial" panose="020B0604020202020204" pitchFamily="34" charset="0"/>
              </a:endParaRPr>
            </a:p>
          </p:txBody>
        </p:sp>
      </p:grpSp>
      <p:cxnSp>
        <p:nvCxnSpPr>
          <p:cNvPr id="26" name="直接连接符 25"/>
          <p:cNvCxnSpPr/>
          <p:nvPr/>
        </p:nvCxnSpPr>
        <p:spPr>
          <a:xfrm>
            <a:off x="1156970" y="1501775"/>
            <a:ext cx="10080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7" name="直接连接符 26"/>
          <p:cNvCxnSpPr/>
          <p:nvPr>
            <p:custDataLst>
              <p:tags r:id="rId21"/>
            </p:custDataLst>
          </p:nvPr>
        </p:nvCxnSpPr>
        <p:spPr>
          <a:xfrm>
            <a:off x="1156970" y="1492250"/>
            <a:ext cx="0" cy="14400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28" name="直接连接符 27"/>
          <p:cNvCxnSpPr>
            <a:endCxn id="13" idx="0"/>
          </p:cNvCxnSpPr>
          <p:nvPr>
            <p:custDataLst>
              <p:tags r:id="rId22"/>
            </p:custDataLst>
          </p:nvPr>
        </p:nvCxnSpPr>
        <p:spPr>
          <a:xfrm flipH="1">
            <a:off x="2160270" y="1493520"/>
            <a:ext cx="6985" cy="20758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9" name="文本框 28"/>
          <p:cNvSpPr txBox="1"/>
          <p:nvPr>
            <p:custDataLst>
              <p:tags r:id="rId23"/>
            </p:custDataLst>
          </p:nvPr>
        </p:nvSpPr>
        <p:spPr>
          <a:xfrm rot="16200000">
            <a:off x="-364490" y="2929890"/>
            <a:ext cx="1692275" cy="15367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Boundary number</a:t>
            </a:r>
            <a:endParaRPr lang="en-US" altLang="zh-CN" sz="1200">
              <a:latin typeface="Arial" panose="020B0604020202020204" pitchFamily="34" charset="0"/>
              <a:cs typeface="Arial" panose="020B0604020202020204" pitchFamily="34" charset="0"/>
            </a:endParaRPr>
          </a:p>
        </p:txBody>
      </p:sp>
      <p:sp>
        <p:nvSpPr>
          <p:cNvPr id="35" name="文本框 34"/>
          <p:cNvSpPr txBox="1"/>
          <p:nvPr>
            <p:custDataLst>
              <p:tags r:id="rId24"/>
            </p:custDataLst>
          </p:nvPr>
        </p:nvSpPr>
        <p:spPr>
          <a:xfrm>
            <a:off x="1469390" y="1333500"/>
            <a:ext cx="383540" cy="143510"/>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a:t>
            </a:r>
            <a:endParaRPr lang="en-US" altLang="zh-CN" sz="1200">
              <a:latin typeface="Arial" panose="020B0604020202020204" pitchFamily="34" charset="0"/>
              <a:cs typeface="Arial" panose="020B0604020202020204" pitchFamily="34" charset="0"/>
            </a:endParaRPr>
          </a:p>
        </p:txBody>
      </p:sp>
      <p:sp>
        <p:nvSpPr>
          <p:cNvPr id="30" name="文本框 29"/>
          <p:cNvSpPr txBox="1"/>
          <p:nvPr>
            <p:custDataLst>
              <p:tags r:id="rId25"/>
            </p:custDataLst>
          </p:nvPr>
        </p:nvSpPr>
        <p:spPr>
          <a:xfrm>
            <a:off x="78105" y="4854575"/>
            <a:ext cx="5586095" cy="842645"/>
          </a:xfrm>
          <a:prstGeom prst="rect">
            <a:avLst/>
          </a:prstGeom>
          <a:noFill/>
        </p:spPr>
        <p:txBody>
          <a:bodyPr wrap="square" rtlCol="0">
            <a:noAutofit/>
          </a:bodyPr>
          <a:lstStyle/>
          <a:p>
            <a:pPr algn="l"/>
            <a:r>
              <a:rPr lang="en-US" altLang="zh-CN" sz="1400">
                <a:solidFill>
                  <a:schemeClr val="tx1"/>
                </a:solidFill>
                <a:latin typeface="Arial" panose="020B0604020202020204" pitchFamily="34" charset="0"/>
                <a:cs typeface="Arial" panose="020B0604020202020204" pitchFamily="34" charset="0"/>
              </a:rPr>
              <a:t>For chr2L, there are 57 merged boundaries: 50 intersected with DEGs, 7 are not, the observed p=0.88. With the DEGs’ positions set, and randomly throwing the TAD boundary intervals, the expected probability of intersecting with a DEG, P is 0.23. We can treat it as a binomial test, and calculate the z score as 11.25, whose p vaue is close to 0. The conclusion still holds for all chromosomes.  </a:t>
            </a:r>
            <a:endParaRPr lang="en-US" altLang="zh-CN" sz="1400">
              <a:solidFill>
                <a:schemeClr val="tx1"/>
              </a:solidFill>
              <a:latin typeface="Arial" panose="020B0604020202020204" pitchFamily="34" charset="0"/>
              <a:cs typeface="Arial" panose="020B0604020202020204" pitchFamily="34" charset="0"/>
            </a:endParaRPr>
          </a:p>
        </p:txBody>
      </p:sp>
      <p:pic>
        <p:nvPicPr>
          <p:cNvPr id="31" name="图片 30"/>
          <p:cNvPicPr>
            <a:picLocks noChangeAspect="1"/>
          </p:cNvPicPr>
          <p:nvPr/>
        </p:nvPicPr>
        <p:blipFill>
          <a:blip r:embed="rId26"/>
          <a:stretch>
            <a:fillRect/>
          </a:stretch>
        </p:blipFill>
        <p:spPr>
          <a:xfrm>
            <a:off x="4970145" y="1226820"/>
            <a:ext cx="6993890" cy="3406140"/>
          </a:xfrm>
          <a:prstGeom prst="rect">
            <a:avLst/>
          </a:prstGeom>
        </p:spPr>
      </p:pic>
      <p:sp>
        <p:nvSpPr>
          <p:cNvPr id="33" name="矩形 32"/>
          <p:cNvSpPr/>
          <p:nvPr/>
        </p:nvSpPr>
        <p:spPr>
          <a:xfrm>
            <a:off x="6129655" y="1191260"/>
            <a:ext cx="1160145" cy="23749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p:cNvSpPr/>
          <p:nvPr/>
        </p:nvSpPr>
        <p:spPr>
          <a:xfrm>
            <a:off x="4970145" y="1555750"/>
            <a:ext cx="1160145" cy="23749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矩形 35"/>
          <p:cNvSpPr/>
          <p:nvPr/>
        </p:nvSpPr>
        <p:spPr>
          <a:xfrm>
            <a:off x="6214745" y="2797175"/>
            <a:ext cx="2146300" cy="297180"/>
          </a:xfrm>
          <a:prstGeom prst="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9" name="矩形 38"/>
          <p:cNvSpPr/>
          <p:nvPr/>
        </p:nvSpPr>
        <p:spPr>
          <a:xfrm>
            <a:off x="6707505" y="2012950"/>
            <a:ext cx="1653540" cy="330200"/>
          </a:xfrm>
          <a:prstGeom prst="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0" name="矩形 39"/>
          <p:cNvSpPr/>
          <p:nvPr/>
        </p:nvSpPr>
        <p:spPr>
          <a:xfrm>
            <a:off x="6843395" y="3994785"/>
            <a:ext cx="1518285" cy="208915"/>
          </a:xfrm>
          <a:prstGeom prst="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linds(horizontal)">
                                      <p:cBhvr>
                                        <p:cTn id="13" dur="500"/>
                                        <p:tgtEl>
                                          <p:spTgt spid="3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linds(horizontal)">
                                      <p:cBhvr>
                                        <p:cTn id="16" dur="500"/>
                                        <p:tgtEl>
                                          <p:spTgt spid="3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linds(horizontal)">
                                      <p:cBhvr>
                                        <p:cTn id="19" dur="500"/>
                                        <p:tgtEl>
                                          <p:spTgt spid="3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par>
                                <p:cTn id="23" presetID="3"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blinds(horizontal)">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3" grpId="0" animBg="1"/>
      <p:bldP spid="34" grpId="0" animBg="1"/>
      <p:bldP spid="36" grpId="0" animBg="1"/>
      <p:bldP spid="39" grpId="0" animBg="1"/>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0" y="0"/>
            <a:ext cx="12192000" cy="773430"/>
            <a:chOff x="0" y="0"/>
            <a:chExt cx="19200" cy="698"/>
          </a:xfrm>
        </p:grpSpPr>
        <p:sp>
          <p:nvSpPr>
            <p:cNvPr id="84" name="矩形 83"/>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2"/>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3"/>
            </p:custDataLst>
          </p:nvPr>
        </p:nvSpPr>
        <p:spPr>
          <a:xfrm>
            <a:off x="0" y="187960"/>
            <a:ext cx="3392805" cy="398780"/>
          </a:xfrm>
          <a:prstGeom prst="rect">
            <a:avLst/>
          </a:prstGeom>
          <a:noFill/>
        </p:spPr>
        <p:txBody>
          <a:bodyPr wrap="square" rtlCol="0" anchor="t">
            <a:spAutoFit/>
          </a:bodyPr>
          <a:lstStyle/>
          <a:p>
            <a:r>
              <a:rPr lang="en-US" altLang="zh-CN" sz="2000" b="1" dirty="0">
                <a:latin typeface="Calibri" panose="020F0502020204030204" charset="0"/>
                <a:cs typeface="Calibri" panose="020F0502020204030204" charset="0"/>
                <a:sym typeface="+mn-ea"/>
              </a:rPr>
              <a:t>TAD level and gene expression</a:t>
            </a:r>
            <a:endParaRPr lang="en-US" altLang="zh-CN" sz="2000" b="1" dirty="0">
              <a:latin typeface="Calibri" panose="020F0502020204030204" charset="0"/>
              <a:cs typeface="Calibri" panose="020F0502020204030204" charset="0"/>
              <a:sym typeface="+mn-ea"/>
            </a:endParaRPr>
          </a:p>
        </p:txBody>
      </p:sp>
      <p:sp>
        <p:nvSpPr>
          <p:cNvPr id="87" name="文本框 86"/>
          <p:cNvSpPr txBox="1"/>
          <p:nvPr>
            <p:custDataLst>
              <p:tags r:id="rId4"/>
            </p:custDataLst>
          </p:nvPr>
        </p:nvSpPr>
        <p:spPr>
          <a:xfrm>
            <a:off x="3693160" y="0"/>
            <a:ext cx="7948295" cy="730885"/>
          </a:xfrm>
          <a:prstGeom prst="rect">
            <a:avLst/>
          </a:prstGeom>
          <a:noFill/>
        </p:spPr>
        <p:txBody>
          <a:bodyPr wrap="square" rtlCol="0">
            <a:noAutofit/>
          </a:bodyPr>
          <a:lstStyle/>
          <a:p>
            <a:r>
              <a:rPr lang="en-US" altLang="zh-CN" sz="2000" dirty="0">
                <a:latin typeface="Calibri" panose="020F0502020204030204" charset="0"/>
                <a:ea typeface="+mj-ea"/>
                <a:cs typeface="Calibri" panose="020F0502020204030204" charset="0"/>
                <a:sym typeface="+mn-ea"/>
              </a:rPr>
              <a:t>Promoter-marked TAD boundary usually has H2H/T2T with one gene up-regulated and another gene down-regulated after heat shock</a:t>
            </a:r>
            <a:r>
              <a:rPr lang="en-US" altLang="zh-CN" sz="2000" dirty="0">
                <a:sym typeface="+mn-ea"/>
              </a:rPr>
              <a:t>  </a:t>
            </a:r>
            <a:r>
              <a:rPr lang="en-US" altLang="zh-CN" sz="2000" dirty="0">
                <a:latin typeface="+mj-lt"/>
                <a:cs typeface="+mj-lt"/>
                <a:sym typeface="+mn-ea"/>
              </a:rPr>
              <a:t> </a:t>
            </a:r>
            <a:endParaRPr lang="en-US" altLang="zh-CN" sz="2000" b="1" dirty="0"/>
          </a:p>
          <a:p>
            <a:r>
              <a:rPr lang="en-US" altLang="zh-CN" sz="2000" dirty="0">
                <a:latin typeface="+mj-ea"/>
                <a:ea typeface="+mj-ea"/>
                <a:cs typeface="+mj-lt"/>
                <a:sym typeface="+mn-ea"/>
              </a:rPr>
              <a:t> </a:t>
            </a:r>
            <a:endParaRPr lang="en-US" altLang="zh-CN" sz="2000" b="1" dirty="0">
              <a:latin typeface="+mj-ea"/>
              <a:ea typeface="+mj-ea"/>
            </a:endParaRPr>
          </a:p>
        </p:txBody>
      </p:sp>
      <p:sp>
        <p:nvSpPr>
          <p:cNvPr id="5" name="文本框 4"/>
          <p:cNvSpPr txBox="1"/>
          <p:nvPr>
            <p:custDataLst>
              <p:tags r:id="rId5"/>
            </p:custDataLst>
          </p:nvPr>
        </p:nvSpPr>
        <p:spPr>
          <a:xfrm>
            <a:off x="7179310" y="857885"/>
            <a:ext cx="2536190" cy="306705"/>
          </a:xfrm>
          <a:prstGeom prst="rect">
            <a:avLst/>
          </a:prstGeom>
          <a:noFill/>
        </p:spPr>
        <p:txBody>
          <a:bodyPr wrap="square" rtlCol="0" anchor="t">
            <a:spAutoFit/>
          </a:bodyPr>
          <a:lstStyle/>
          <a:p>
            <a:r>
              <a:rPr lang="en-US" altLang="zh-CN" sz="1400">
                <a:cs typeface="+mn-lt"/>
              </a:rPr>
              <a:t>chr2L:1893001-2154496</a:t>
            </a:r>
            <a:endParaRPr lang="en-US" altLang="zh-CN" sz="1400">
              <a:cs typeface="+mn-lt"/>
            </a:endParaRPr>
          </a:p>
        </p:txBody>
      </p:sp>
      <p:sp>
        <p:nvSpPr>
          <p:cNvPr id="6" name="文本框 5"/>
          <p:cNvSpPr txBox="1"/>
          <p:nvPr>
            <p:custDataLst>
              <p:tags r:id="rId6"/>
            </p:custDataLst>
          </p:nvPr>
        </p:nvSpPr>
        <p:spPr>
          <a:xfrm>
            <a:off x="10288905" y="158496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7" name="文本框 6"/>
          <p:cNvSpPr txBox="1"/>
          <p:nvPr>
            <p:custDataLst>
              <p:tags r:id="rId7"/>
            </p:custDataLst>
          </p:nvPr>
        </p:nvSpPr>
        <p:spPr>
          <a:xfrm>
            <a:off x="10288905" y="234188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9" name="文本框 8"/>
          <p:cNvSpPr txBox="1"/>
          <p:nvPr>
            <p:custDataLst>
              <p:tags r:id="rId8"/>
            </p:custDataLst>
          </p:nvPr>
        </p:nvSpPr>
        <p:spPr>
          <a:xfrm>
            <a:off x="10288905" y="272859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10" name="文本框 9"/>
          <p:cNvSpPr txBox="1"/>
          <p:nvPr>
            <p:custDataLst>
              <p:tags r:id="rId9"/>
            </p:custDataLst>
          </p:nvPr>
        </p:nvSpPr>
        <p:spPr>
          <a:xfrm>
            <a:off x="10288905" y="3244215"/>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11" name="文本框 10"/>
          <p:cNvSpPr txBox="1"/>
          <p:nvPr>
            <p:custDataLst>
              <p:tags r:id="rId10"/>
            </p:custDataLst>
          </p:nvPr>
        </p:nvSpPr>
        <p:spPr>
          <a:xfrm>
            <a:off x="10288905" y="48895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12" name="文本框 11"/>
          <p:cNvSpPr txBox="1"/>
          <p:nvPr>
            <p:custDataLst>
              <p:tags r:id="rId11"/>
            </p:custDataLst>
          </p:nvPr>
        </p:nvSpPr>
        <p:spPr>
          <a:xfrm>
            <a:off x="10288905" y="5291455"/>
            <a:ext cx="1553210"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13" name="文本框 12"/>
          <p:cNvSpPr txBox="1"/>
          <p:nvPr>
            <p:custDataLst>
              <p:tags r:id="rId12"/>
            </p:custDataLst>
          </p:nvPr>
        </p:nvSpPr>
        <p:spPr>
          <a:xfrm>
            <a:off x="10288905" y="6227445"/>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14" name="文本框 13"/>
          <p:cNvSpPr txBox="1"/>
          <p:nvPr>
            <p:custDataLst>
              <p:tags r:id="rId13"/>
            </p:custDataLst>
          </p:nvPr>
        </p:nvSpPr>
        <p:spPr>
          <a:xfrm>
            <a:off x="10288905" y="6558915"/>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17" name="文本框 16"/>
          <p:cNvSpPr txBox="1"/>
          <p:nvPr>
            <p:custDataLst>
              <p:tags r:id="rId14"/>
            </p:custDataLst>
          </p:nvPr>
        </p:nvSpPr>
        <p:spPr>
          <a:xfrm>
            <a:off x="10288905" y="4105910"/>
            <a:ext cx="1513205" cy="275590"/>
          </a:xfrm>
          <a:prstGeom prst="rect">
            <a:avLst/>
          </a:prstGeom>
          <a:noFill/>
        </p:spPr>
        <p:txBody>
          <a:bodyPr wrap="square" rtlCol="0">
            <a:spAutoFit/>
          </a:bodyPr>
          <a:lstStyle/>
          <a:p>
            <a:r>
              <a:rPr lang="en-US" altLang="zh-CN" sz="1200">
                <a:solidFill>
                  <a:schemeClr val="tx1"/>
                </a:solidFill>
                <a:cs typeface="+mn-lt"/>
                <a:sym typeface="+mn-ea"/>
              </a:rPr>
              <a:t>TADs H3K27me3_WT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18" name="文本框 17"/>
          <p:cNvSpPr txBox="1"/>
          <p:nvPr>
            <p:custDataLst>
              <p:tags r:id="rId15"/>
            </p:custDataLst>
          </p:nvPr>
        </p:nvSpPr>
        <p:spPr>
          <a:xfrm>
            <a:off x="10288905" y="4355465"/>
            <a:ext cx="1553210" cy="275590"/>
          </a:xfrm>
          <a:prstGeom prst="rect">
            <a:avLst/>
          </a:prstGeom>
          <a:noFill/>
        </p:spPr>
        <p:txBody>
          <a:bodyPr wrap="square" rtlCol="0">
            <a:spAutoFit/>
          </a:bodyPr>
          <a:lstStyle/>
          <a:p>
            <a:r>
              <a:rPr lang="en-US" altLang="zh-CN" sz="1200">
                <a:solidFill>
                  <a:schemeClr val="tx1"/>
                </a:solidFill>
                <a:cs typeface="+mn-lt"/>
                <a:sym typeface="+mn-ea"/>
              </a:rPr>
              <a:t>TADs H3K27me3_HS</a:t>
            </a:r>
            <a:r>
              <a:rPr lang="en-US" altLang="zh-CN" sz="1200">
                <a:cs typeface="+mn-lt"/>
                <a:sym typeface="+mn-ea"/>
              </a:rPr>
              <a:t> </a:t>
            </a:r>
            <a:endParaRPr lang="en-US" altLang="zh-CN" sz="1200">
              <a:solidFill>
                <a:schemeClr val="tx1"/>
              </a:solidFill>
              <a:cs typeface="+mn-lt"/>
              <a:sym typeface="+mn-ea"/>
            </a:endParaRPr>
          </a:p>
        </p:txBody>
      </p:sp>
      <p:sp>
        <p:nvSpPr>
          <p:cNvPr id="19" name="文本框 18"/>
          <p:cNvSpPr txBox="1"/>
          <p:nvPr>
            <p:custDataLst>
              <p:tags r:id="rId16"/>
            </p:custDataLst>
          </p:nvPr>
        </p:nvSpPr>
        <p:spPr>
          <a:xfrm>
            <a:off x="10288905" y="5721350"/>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pic>
        <p:nvPicPr>
          <p:cNvPr id="20" name="图片 19"/>
          <p:cNvPicPr>
            <a:picLocks noChangeAspect="1"/>
          </p:cNvPicPr>
          <p:nvPr>
            <p:custDataLst>
              <p:tags r:id="rId17"/>
            </p:custDataLst>
          </p:nvPr>
        </p:nvPicPr>
        <p:blipFill>
          <a:blip r:embed="rId18"/>
          <a:stretch>
            <a:fillRect/>
          </a:stretch>
        </p:blipFill>
        <p:spPr>
          <a:xfrm>
            <a:off x="6408420" y="1162050"/>
            <a:ext cx="3940175" cy="5694045"/>
          </a:xfrm>
          <a:prstGeom prst="rect">
            <a:avLst/>
          </a:prstGeom>
        </p:spPr>
      </p:pic>
      <p:pic>
        <p:nvPicPr>
          <p:cNvPr id="21" name="图片 20"/>
          <p:cNvPicPr>
            <a:picLocks noChangeAspect="1"/>
          </p:cNvPicPr>
          <p:nvPr>
            <p:custDataLst>
              <p:tags r:id="rId19"/>
            </p:custDataLst>
          </p:nvPr>
        </p:nvPicPr>
        <p:blipFill>
          <a:blip r:embed="rId20"/>
          <a:stretch>
            <a:fillRect/>
          </a:stretch>
        </p:blipFill>
        <p:spPr>
          <a:xfrm>
            <a:off x="448310" y="1527175"/>
            <a:ext cx="5901055" cy="5064760"/>
          </a:xfrm>
          <a:prstGeom prst="rect">
            <a:avLst/>
          </a:prstGeom>
        </p:spPr>
      </p:pic>
      <p:sp>
        <p:nvSpPr>
          <p:cNvPr id="22" name="文本框 21"/>
          <p:cNvSpPr txBox="1"/>
          <p:nvPr>
            <p:custDataLst>
              <p:tags r:id="rId21"/>
            </p:custDataLst>
          </p:nvPr>
        </p:nvSpPr>
        <p:spPr>
          <a:xfrm>
            <a:off x="2027555" y="1120140"/>
            <a:ext cx="2536190" cy="337185"/>
          </a:xfrm>
          <a:prstGeom prst="rect">
            <a:avLst/>
          </a:prstGeom>
          <a:noFill/>
        </p:spPr>
        <p:txBody>
          <a:bodyPr wrap="square" rtlCol="0" anchor="t">
            <a:spAutoFit/>
          </a:bodyPr>
          <a:lstStyle/>
          <a:p>
            <a:r>
              <a:rPr lang="en-US" altLang="zh-CN" sz="1600" b="1">
                <a:cs typeface="+mn-lt"/>
              </a:rPr>
              <a:t>Distance between TSS/TES</a:t>
            </a:r>
            <a:endParaRPr lang="en-US" altLang="zh-CN" sz="1600" b="1">
              <a:cs typeface="+mn-lt"/>
            </a:endParaRPr>
          </a:p>
        </p:txBody>
      </p:sp>
      <p:sp>
        <p:nvSpPr>
          <p:cNvPr id="23" name="文本框 22"/>
          <p:cNvSpPr txBox="1"/>
          <p:nvPr>
            <p:custDataLst>
              <p:tags r:id="rId22"/>
            </p:custDataLst>
          </p:nvPr>
        </p:nvSpPr>
        <p:spPr>
          <a:xfrm rot="16200000">
            <a:off x="-694055" y="2614930"/>
            <a:ext cx="1947545" cy="337185"/>
          </a:xfrm>
          <a:prstGeom prst="rect">
            <a:avLst/>
          </a:prstGeom>
          <a:noFill/>
        </p:spPr>
        <p:txBody>
          <a:bodyPr wrap="square" rtlCol="0" anchor="t">
            <a:spAutoFit/>
          </a:bodyPr>
          <a:lstStyle/>
          <a:p>
            <a:r>
              <a:rPr lang="en-US" altLang="zh-CN" sz="1600" b="1" dirty="0">
                <a:cs typeface="+mn-lt"/>
              </a:rPr>
              <a:t>Head-to-head (H2H)</a:t>
            </a:r>
            <a:endParaRPr lang="en-US" altLang="zh-CN" sz="1600" b="1" dirty="0">
              <a:cs typeface="+mn-lt"/>
            </a:endParaRPr>
          </a:p>
        </p:txBody>
      </p:sp>
      <p:sp>
        <p:nvSpPr>
          <p:cNvPr id="24" name="文本框 23"/>
          <p:cNvSpPr txBox="1"/>
          <p:nvPr>
            <p:custDataLst>
              <p:tags r:id="rId23"/>
            </p:custDataLst>
          </p:nvPr>
        </p:nvSpPr>
        <p:spPr>
          <a:xfrm rot="16200000">
            <a:off x="-614045" y="5045075"/>
            <a:ext cx="1787525" cy="337185"/>
          </a:xfrm>
          <a:prstGeom prst="rect">
            <a:avLst/>
          </a:prstGeom>
          <a:noFill/>
        </p:spPr>
        <p:txBody>
          <a:bodyPr wrap="square" rtlCol="0" anchor="t">
            <a:spAutoFit/>
          </a:bodyPr>
          <a:lstStyle/>
          <a:p>
            <a:r>
              <a:rPr lang="en-US" altLang="zh-CN" sz="1600" b="1" dirty="0">
                <a:cs typeface="+mn-lt"/>
              </a:rPr>
              <a:t>Tail-to-tail (T2T)</a:t>
            </a:r>
            <a:endParaRPr lang="en-US" altLang="zh-CN" sz="1600" b="1" dirty="0">
              <a:cs typeface="+mn-lt"/>
            </a:endParaRPr>
          </a:p>
        </p:txBody>
      </p:sp>
      <p:cxnSp>
        <p:nvCxnSpPr>
          <p:cNvPr id="25" name="直接连接符 24"/>
          <p:cNvCxnSpPr>
            <a:endCxn id="21" idx="3"/>
          </p:cNvCxnSpPr>
          <p:nvPr/>
        </p:nvCxnSpPr>
        <p:spPr>
          <a:xfrm>
            <a:off x="651510" y="4036060"/>
            <a:ext cx="5697855" cy="2349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26" name="文本框 25"/>
          <p:cNvSpPr txBox="1"/>
          <p:nvPr>
            <p:custDataLst>
              <p:tags r:id="rId24"/>
            </p:custDataLst>
          </p:nvPr>
        </p:nvSpPr>
        <p:spPr>
          <a:xfrm>
            <a:off x="169545" y="6549390"/>
            <a:ext cx="3194685" cy="306705"/>
          </a:xfrm>
          <a:prstGeom prst="rect">
            <a:avLst/>
          </a:prstGeom>
          <a:noFill/>
        </p:spPr>
        <p:txBody>
          <a:bodyPr wrap="square" rtlCol="0">
            <a:spAutoFit/>
          </a:bodyPr>
          <a:lstStyle/>
          <a:p>
            <a:r>
              <a:rPr lang="en-US" altLang="zh-CN" sz="1400">
                <a:latin typeface="Calibri" panose="020F0502020204030204" charset="0"/>
                <a:cs typeface="Calibri" panose="020F0502020204030204" charset="0"/>
              </a:rPr>
              <a:t>Adapted from</a:t>
            </a:r>
            <a:r>
              <a:rPr lang="en-US" altLang="zh-CN" sz="1400" i="1">
                <a:latin typeface="Calibri" panose="020F0502020204030204" charset="0"/>
                <a:cs typeface="Calibri" panose="020F0502020204030204" charset="0"/>
              </a:rPr>
              <a:t> Tu et al., PeerJ</a:t>
            </a:r>
            <a:r>
              <a:rPr lang="en-US" altLang="zh-CN" sz="1400">
                <a:latin typeface="Calibri" panose="020F0502020204030204" charset="0"/>
                <a:cs typeface="Calibri" panose="020F0502020204030204" charset="0"/>
                <a:sym typeface="+mn-ea"/>
              </a:rPr>
              <a:t>. 2019</a:t>
            </a:r>
            <a:endParaRPr lang="en-US" altLang="zh-CN" sz="1400" i="1">
              <a:latin typeface="Calibri" panose="020F0502020204030204" charset="0"/>
              <a:cs typeface="Calibri" panose="020F0502020204030204" charset="0"/>
              <a:sym typeface="+mn-ea"/>
            </a:endParaRPr>
          </a:p>
        </p:txBody>
      </p:sp>
      <p:cxnSp>
        <p:nvCxnSpPr>
          <p:cNvPr id="27" name="直接箭头连接符 26"/>
          <p:cNvCxnSpPr/>
          <p:nvPr/>
        </p:nvCxnSpPr>
        <p:spPr>
          <a:xfrm flipH="1">
            <a:off x="7563485" y="1947545"/>
            <a:ext cx="207645" cy="5715"/>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custDataLst>
              <p:tags r:id="rId25"/>
            </p:custDataLst>
          </p:nvPr>
        </p:nvCxnSpPr>
        <p:spPr>
          <a:xfrm flipV="1">
            <a:off x="7771130" y="1721485"/>
            <a:ext cx="189865" cy="2540"/>
          </a:xfrm>
          <a:prstGeom prst="straightConnector1">
            <a:avLst/>
          </a:prstGeom>
          <a:ln w="28575">
            <a:solidFill>
              <a:srgbClr val="FF0000"/>
            </a:solidFill>
            <a:tailEnd type="triangle"/>
          </a:ln>
        </p:spPr>
        <p:style>
          <a:lnRef idx="2">
            <a:schemeClr val="accent1"/>
          </a:lnRef>
          <a:fillRef idx="0">
            <a:srgbClr val="FFFFFF"/>
          </a:fillRef>
          <a:effectRef idx="0">
            <a:srgbClr val="FFFFFF"/>
          </a:effectRef>
          <a:fontRef idx="minor">
            <a:schemeClr val="tx1"/>
          </a:fontRef>
        </p:style>
      </p:cxnSp>
      <p:sp>
        <p:nvSpPr>
          <p:cNvPr id="2" name="文本框 1"/>
          <p:cNvSpPr txBox="1"/>
          <p:nvPr>
            <p:custDataLst>
              <p:tags r:id="rId26"/>
            </p:custDataLst>
          </p:nvPr>
        </p:nvSpPr>
        <p:spPr>
          <a:xfrm>
            <a:off x="7836535" y="4631055"/>
            <a:ext cx="1271905" cy="275590"/>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Pomoter and TSS</a:t>
            </a:r>
            <a:endParaRPr lang="en-US" altLang="zh-CN" sz="1200" b="1">
              <a:solidFill>
                <a:srgbClr val="FF0000"/>
              </a:solidFill>
              <a:latin typeface="Calibri" panose="020F0502020204030204" charset="0"/>
              <a:cs typeface="Calibri" panose="020F0502020204030204" charset="0"/>
            </a:endParaRPr>
          </a:p>
        </p:txBody>
      </p:sp>
      <p:cxnSp>
        <p:nvCxnSpPr>
          <p:cNvPr id="3" name="直接箭头连接符 2"/>
          <p:cNvCxnSpPr/>
          <p:nvPr>
            <p:custDataLst>
              <p:tags r:id="rId27"/>
            </p:custDataLst>
          </p:nvPr>
        </p:nvCxnSpPr>
        <p:spPr>
          <a:xfrm flipH="1">
            <a:off x="7820025" y="4835525"/>
            <a:ext cx="140970" cy="91440"/>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sp>
        <p:nvSpPr>
          <p:cNvPr id="15" name="灯片编号占位符 1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0" y="0"/>
            <a:ext cx="12192000" cy="773430"/>
            <a:chOff x="0" y="0"/>
            <a:chExt cx="19200" cy="698"/>
          </a:xfrm>
        </p:grpSpPr>
        <p:sp>
          <p:nvSpPr>
            <p:cNvPr id="84" name="矩形 83"/>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2"/>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3"/>
            </p:custDataLst>
          </p:nvPr>
        </p:nvSpPr>
        <p:spPr>
          <a:xfrm>
            <a:off x="0" y="187960"/>
            <a:ext cx="33928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TAD level and gene expression</a:t>
            </a:r>
            <a:endParaRPr lang="en-US" altLang="zh-CN" sz="2000" b="1">
              <a:latin typeface="Calibri" panose="020F0502020204030204" charset="0"/>
              <a:cs typeface="Calibri" panose="020F0502020204030204" charset="0"/>
              <a:sym typeface="+mn-ea"/>
            </a:endParaRPr>
          </a:p>
        </p:txBody>
      </p:sp>
      <p:sp>
        <p:nvSpPr>
          <p:cNvPr id="87" name="文本框 86"/>
          <p:cNvSpPr txBox="1"/>
          <p:nvPr>
            <p:custDataLst>
              <p:tags r:id="rId4"/>
            </p:custDataLst>
          </p:nvPr>
        </p:nvSpPr>
        <p:spPr>
          <a:xfrm>
            <a:off x="3693160" y="0"/>
            <a:ext cx="7948295" cy="730885"/>
          </a:xfrm>
          <a:prstGeom prst="rect">
            <a:avLst/>
          </a:prstGeom>
          <a:noFill/>
        </p:spPr>
        <p:txBody>
          <a:bodyPr wrap="square" rtlCol="0">
            <a:noAutofit/>
          </a:bodyPr>
          <a:lstStyle/>
          <a:p>
            <a:r>
              <a:rPr lang="en-US" altLang="zh-CN" sz="2000">
                <a:latin typeface="Calibri" panose="020F0502020204030204" charset="0"/>
                <a:ea typeface="+mj-ea"/>
                <a:cs typeface="Calibri" panose="020F0502020204030204" charset="0"/>
                <a:sym typeface="+mn-ea"/>
              </a:rPr>
              <a:t>Promoter-marked TAD boundary usually has H2H/T2T with one gene up-regulated and another gene down-regulated after heat shock</a:t>
            </a:r>
            <a:r>
              <a:rPr lang="en-US" altLang="zh-CN" sz="2000">
                <a:sym typeface="+mn-ea"/>
              </a:rPr>
              <a:t>  </a:t>
            </a:r>
            <a:r>
              <a:rPr lang="en-US" altLang="zh-CN" sz="2000">
                <a:latin typeface="+mj-lt"/>
                <a:cs typeface="+mj-lt"/>
                <a:sym typeface="+mn-ea"/>
              </a:rPr>
              <a:t> </a:t>
            </a:r>
            <a:endParaRPr lang="en-US" altLang="zh-CN" sz="2000" b="1"/>
          </a:p>
          <a:p>
            <a:r>
              <a:rPr lang="en-US" altLang="zh-CN" sz="2000">
                <a:latin typeface="+mj-ea"/>
                <a:ea typeface="+mj-ea"/>
                <a:cs typeface="+mj-lt"/>
                <a:sym typeface="+mn-ea"/>
              </a:rPr>
              <a:t> </a:t>
            </a:r>
            <a:endParaRPr lang="en-US" altLang="zh-CN" sz="2000" b="1">
              <a:latin typeface="+mj-ea"/>
              <a:ea typeface="+mj-ea"/>
            </a:endParaRPr>
          </a:p>
        </p:txBody>
      </p:sp>
      <p:sp>
        <p:nvSpPr>
          <p:cNvPr id="16" name="文本框 15"/>
          <p:cNvSpPr txBox="1"/>
          <p:nvPr>
            <p:custDataLst>
              <p:tags r:id="rId5"/>
            </p:custDataLst>
          </p:nvPr>
        </p:nvSpPr>
        <p:spPr>
          <a:xfrm>
            <a:off x="1066800" y="855980"/>
            <a:ext cx="2536190" cy="306705"/>
          </a:xfrm>
          <a:prstGeom prst="rect">
            <a:avLst/>
          </a:prstGeom>
          <a:noFill/>
        </p:spPr>
        <p:txBody>
          <a:bodyPr wrap="square" rtlCol="0" anchor="t">
            <a:spAutoFit/>
          </a:bodyPr>
          <a:lstStyle/>
          <a:p>
            <a:r>
              <a:rPr lang="en-US" altLang="zh-CN" sz="1400">
                <a:cs typeface="+mn-lt"/>
              </a:rPr>
              <a:t>chr2L:2049901-2311396</a:t>
            </a:r>
            <a:endParaRPr lang="en-US" altLang="zh-CN" sz="1400">
              <a:cs typeface="+mn-lt"/>
            </a:endParaRPr>
          </a:p>
        </p:txBody>
      </p:sp>
      <p:sp>
        <p:nvSpPr>
          <p:cNvPr id="64" name="文本框 63"/>
          <p:cNvSpPr txBox="1"/>
          <p:nvPr>
            <p:custDataLst>
              <p:tags r:id="rId6"/>
            </p:custDataLst>
          </p:nvPr>
        </p:nvSpPr>
        <p:spPr>
          <a:xfrm>
            <a:off x="4176395" y="1583055"/>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65" name="文本框 64"/>
          <p:cNvSpPr txBox="1"/>
          <p:nvPr>
            <p:custDataLst>
              <p:tags r:id="rId7"/>
            </p:custDataLst>
          </p:nvPr>
        </p:nvSpPr>
        <p:spPr>
          <a:xfrm>
            <a:off x="4176395" y="233997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66" name="文本框 65"/>
          <p:cNvSpPr txBox="1"/>
          <p:nvPr>
            <p:custDataLst>
              <p:tags r:id="rId8"/>
            </p:custDataLst>
          </p:nvPr>
        </p:nvSpPr>
        <p:spPr>
          <a:xfrm>
            <a:off x="4176395" y="272669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67" name="文本框 66"/>
          <p:cNvSpPr txBox="1"/>
          <p:nvPr>
            <p:custDataLst>
              <p:tags r:id="rId9"/>
            </p:custDataLst>
          </p:nvPr>
        </p:nvSpPr>
        <p:spPr>
          <a:xfrm>
            <a:off x="4176395" y="3242310"/>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68" name="文本框 67"/>
          <p:cNvSpPr txBox="1"/>
          <p:nvPr>
            <p:custDataLst>
              <p:tags r:id="rId10"/>
            </p:custDataLst>
          </p:nvPr>
        </p:nvSpPr>
        <p:spPr>
          <a:xfrm>
            <a:off x="4176395" y="4887595"/>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69" name="文本框 68"/>
          <p:cNvSpPr txBox="1"/>
          <p:nvPr>
            <p:custDataLst>
              <p:tags r:id="rId11"/>
            </p:custDataLst>
          </p:nvPr>
        </p:nvSpPr>
        <p:spPr>
          <a:xfrm>
            <a:off x="4176395" y="5289550"/>
            <a:ext cx="1553210"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70" name="文本框 69"/>
          <p:cNvSpPr txBox="1"/>
          <p:nvPr>
            <p:custDataLst>
              <p:tags r:id="rId12"/>
            </p:custDataLst>
          </p:nvPr>
        </p:nvSpPr>
        <p:spPr>
          <a:xfrm>
            <a:off x="4176395" y="6225540"/>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71" name="文本框 70"/>
          <p:cNvSpPr txBox="1"/>
          <p:nvPr>
            <p:custDataLst>
              <p:tags r:id="rId13"/>
            </p:custDataLst>
          </p:nvPr>
        </p:nvSpPr>
        <p:spPr>
          <a:xfrm>
            <a:off x="4176395" y="6557010"/>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3" name="文本框 2"/>
          <p:cNvSpPr txBox="1"/>
          <p:nvPr>
            <p:custDataLst>
              <p:tags r:id="rId14"/>
            </p:custDataLst>
          </p:nvPr>
        </p:nvSpPr>
        <p:spPr>
          <a:xfrm>
            <a:off x="4176395" y="5719445"/>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sp>
        <p:nvSpPr>
          <p:cNvPr id="5" name="文本框 4"/>
          <p:cNvSpPr txBox="1"/>
          <p:nvPr>
            <p:custDataLst>
              <p:tags r:id="rId15"/>
            </p:custDataLst>
          </p:nvPr>
        </p:nvSpPr>
        <p:spPr>
          <a:xfrm>
            <a:off x="7179310" y="857885"/>
            <a:ext cx="2536190" cy="306705"/>
          </a:xfrm>
          <a:prstGeom prst="rect">
            <a:avLst/>
          </a:prstGeom>
          <a:noFill/>
        </p:spPr>
        <p:txBody>
          <a:bodyPr wrap="square" rtlCol="0" anchor="t">
            <a:spAutoFit/>
          </a:bodyPr>
          <a:lstStyle/>
          <a:p>
            <a:r>
              <a:rPr lang="en-US" altLang="zh-CN" sz="1400">
                <a:cs typeface="+mn-lt"/>
              </a:rPr>
              <a:t>chr2L:4377251-4638746</a:t>
            </a:r>
            <a:endParaRPr lang="en-US" altLang="zh-CN" sz="1400">
              <a:cs typeface="+mn-lt"/>
            </a:endParaRPr>
          </a:p>
        </p:txBody>
      </p:sp>
      <p:sp>
        <p:nvSpPr>
          <p:cNvPr id="6" name="文本框 5"/>
          <p:cNvSpPr txBox="1"/>
          <p:nvPr>
            <p:custDataLst>
              <p:tags r:id="rId16"/>
            </p:custDataLst>
          </p:nvPr>
        </p:nvSpPr>
        <p:spPr>
          <a:xfrm>
            <a:off x="10288905" y="158496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7" name="文本框 6"/>
          <p:cNvSpPr txBox="1"/>
          <p:nvPr>
            <p:custDataLst>
              <p:tags r:id="rId17"/>
            </p:custDataLst>
          </p:nvPr>
        </p:nvSpPr>
        <p:spPr>
          <a:xfrm>
            <a:off x="10288905" y="234188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9" name="文本框 8"/>
          <p:cNvSpPr txBox="1"/>
          <p:nvPr>
            <p:custDataLst>
              <p:tags r:id="rId18"/>
            </p:custDataLst>
          </p:nvPr>
        </p:nvSpPr>
        <p:spPr>
          <a:xfrm>
            <a:off x="10288905" y="272859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10" name="文本框 9"/>
          <p:cNvSpPr txBox="1"/>
          <p:nvPr>
            <p:custDataLst>
              <p:tags r:id="rId19"/>
            </p:custDataLst>
          </p:nvPr>
        </p:nvSpPr>
        <p:spPr>
          <a:xfrm>
            <a:off x="10288905" y="3244215"/>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11" name="文本框 10"/>
          <p:cNvSpPr txBox="1"/>
          <p:nvPr>
            <p:custDataLst>
              <p:tags r:id="rId20"/>
            </p:custDataLst>
          </p:nvPr>
        </p:nvSpPr>
        <p:spPr>
          <a:xfrm>
            <a:off x="10288905" y="48895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12" name="文本框 11"/>
          <p:cNvSpPr txBox="1"/>
          <p:nvPr>
            <p:custDataLst>
              <p:tags r:id="rId21"/>
            </p:custDataLst>
          </p:nvPr>
        </p:nvSpPr>
        <p:spPr>
          <a:xfrm>
            <a:off x="10288905" y="5291455"/>
            <a:ext cx="1553210"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13" name="文本框 12"/>
          <p:cNvSpPr txBox="1"/>
          <p:nvPr>
            <p:custDataLst>
              <p:tags r:id="rId22"/>
            </p:custDataLst>
          </p:nvPr>
        </p:nvSpPr>
        <p:spPr>
          <a:xfrm>
            <a:off x="10288905" y="6227445"/>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14" name="文本框 13"/>
          <p:cNvSpPr txBox="1"/>
          <p:nvPr>
            <p:custDataLst>
              <p:tags r:id="rId23"/>
            </p:custDataLst>
          </p:nvPr>
        </p:nvSpPr>
        <p:spPr>
          <a:xfrm>
            <a:off x="10288905" y="6558915"/>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19" name="文本框 18"/>
          <p:cNvSpPr txBox="1"/>
          <p:nvPr>
            <p:custDataLst>
              <p:tags r:id="rId24"/>
            </p:custDataLst>
          </p:nvPr>
        </p:nvSpPr>
        <p:spPr>
          <a:xfrm>
            <a:off x="10288905" y="5721350"/>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pic>
        <p:nvPicPr>
          <p:cNvPr id="4" name="图片 3"/>
          <p:cNvPicPr>
            <a:picLocks noChangeAspect="1"/>
          </p:cNvPicPr>
          <p:nvPr>
            <p:custDataLst>
              <p:tags r:id="rId25"/>
            </p:custDataLst>
          </p:nvPr>
        </p:nvPicPr>
        <p:blipFill>
          <a:blip r:embed="rId26"/>
          <a:stretch>
            <a:fillRect/>
          </a:stretch>
        </p:blipFill>
        <p:spPr>
          <a:xfrm>
            <a:off x="216535" y="1162685"/>
            <a:ext cx="3959860" cy="5697220"/>
          </a:xfrm>
          <a:prstGeom prst="rect">
            <a:avLst/>
          </a:prstGeom>
        </p:spPr>
      </p:pic>
      <p:pic>
        <p:nvPicPr>
          <p:cNvPr id="8" name="图片 7"/>
          <p:cNvPicPr>
            <a:picLocks noChangeAspect="1"/>
          </p:cNvPicPr>
          <p:nvPr>
            <p:custDataLst>
              <p:tags r:id="rId27"/>
            </p:custDataLst>
          </p:nvPr>
        </p:nvPicPr>
        <p:blipFill>
          <a:blip r:embed="rId28"/>
          <a:stretch>
            <a:fillRect/>
          </a:stretch>
        </p:blipFill>
        <p:spPr>
          <a:xfrm>
            <a:off x="6149975" y="1164590"/>
            <a:ext cx="3916680" cy="5699125"/>
          </a:xfrm>
          <a:prstGeom prst="rect">
            <a:avLst/>
          </a:prstGeom>
        </p:spPr>
      </p:pic>
      <p:sp>
        <p:nvSpPr>
          <p:cNvPr id="15" name="文本框 14"/>
          <p:cNvSpPr txBox="1"/>
          <p:nvPr>
            <p:custDataLst>
              <p:tags r:id="rId29"/>
            </p:custDataLst>
          </p:nvPr>
        </p:nvSpPr>
        <p:spPr>
          <a:xfrm>
            <a:off x="10288905" y="4105910"/>
            <a:ext cx="1513205" cy="275590"/>
          </a:xfrm>
          <a:prstGeom prst="rect">
            <a:avLst/>
          </a:prstGeom>
          <a:noFill/>
        </p:spPr>
        <p:txBody>
          <a:bodyPr wrap="square" rtlCol="0">
            <a:spAutoFit/>
          </a:bodyPr>
          <a:lstStyle/>
          <a:p>
            <a:r>
              <a:rPr lang="en-US" altLang="zh-CN" sz="1200">
                <a:solidFill>
                  <a:schemeClr val="tx1"/>
                </a:solidFill>
                <a:cs typeface="+mn-lt"/>
                <a:sym typeface="+mn-ea"/>
              </a:rPr>
              <a:t>TADs H3K27me3_WT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21" name="文本框 20"/>
          <p:cNvSpPr txBox="1"/>
          <p:nvPr>
            <p:custDataLst>
              <p:tags r:id="rId30"/>
            </p:custDataLst>
          </p:nvPr>
        </p:nvSpPr>
        <p:spPr>
          <a:xfrm>
            <a:off x="10288905" y="4355465"/>
            <a:ext cx="1553210" cy="275590"/>
          </a:xfrm>
          <a:prstGeom prst="rect">
            <a:avLst/>
          </a:prstGeom>
          <a:noFill/>
        </p:spPr>
        <p:txBody>
          <a:bodyPr wrap="square" rtlCol="0">
            <a:spAutoFit/>
          </a:bodyPr>
          <a:lstStyle/>
          <a:p>
            <a:r>
              <a:rPr lang="en-US" altLang="zh-CN" sz="1200">
                <a:solidFill>
                  <a:schemeClr val="tx1"/>
                </a:solidFill>
                <a:cs typeface="+mn-lt"/>
                <a:sym typeface="+mn-ea"/>
              </a:rPr>
              <a:t>TADs H3K27me3_HS</a:t>
            </a:r>
            <a:r>
              <a:rPr lang="en-US" altLang="zh-CN" sz="1200">
                <a:cs typeface="+mn-lt"/>
                <a:sym typeface="+mn-ea"/>
              </a:rPr>
              <a:t> </a:t>
            </a:r>
            <a:endParaRPr lang="en-US" altLang="zh-CN" sz="1200">
              <a:solidFill>
                <a:schemeClr val="tx1"/>
              </a:solidFill>
              <a:cs typeface="+mn-lt"/>
              <a:sym typeface="+mn-ea"/>
            </a:endParaRPr>
          </a:p>
        </p:txBody>
      </p:sp>
      <p:sp>
        <p:nvSpPr>
          <p:cNvPr id="22" name="文本框 21"/>
          <p:cNvSpPr txBox="1"/>
          <p:nvPr>
            <p:custDataLst>
              <p:tags r:id="rId31"/>
            </p:custDataLst>
          </p:nvPr>
        </p:nvSpPr>
        <p:spPr>
          <a:xfrm>
            <a:off x="4216400" y="4080510"/>
            <a:ext cx="1513205" cy="275590"/>
          </a:xfrm>
          <a:prstGeom prst="rect">
            <a:avLst/>
          </a:prstGeom>
          <a:noFill/>
        </p:spPr>
        <p:txBody>
          <a:bodyPr wrap="square" rtlCol="0">
            <a:spAutoFit/>
          </a:bodyPr>
          <a:lstStyle/>
          <a:p>
            <a:r>
              <a:rPr lang="en-US" altLang="zh-CN" sz="1200">
                <a:solidFill>
                  <a:schemeClr val="tx1"/>
                </a:solidFill>
                <a:cs typeface="+mn-lt"/>
                <a:sym typeface="+mn-ea"/>
              </a:rPr>
              <a:t>TADs H3K27me3_WT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23" name="文本框 22"/>
          <p:cNvSpPr txBox="1"/>
          <p:nvPr>
            <p:custDataLst>
              <p:tags r:id="rId32"/>
            </p:custDataLst>
          </p:nvPr>
        </p:nvSpPr>
        <p:spPr>
          <a:xfrm>
            <a:off x="4216400" y="4330065"/>
            <a:ext cx="1553210" cy="275590"/>
          </a:xfrm>
          <a:prstGeom prst="rect">
            <a:avLst/>
          </a:prstGeom>
          <a:noFill/>
        </p:spPr>
        <p:txBody>
          <a:bodyPr wrap="square" rtlCol="0">
            <a:spAutoFit/>
          </a:bodyPr>
          <a:lstStyle/>
          <a:p>
            <a:r>
              <a:rPr lang="en-US" altLang="zh-CN" sz="1200">
                <a:solidFill>
                  <a:schemeClr val="tx1"/>
                </a:solidFill>
                <a:cs typeface="+mn-lt"/>
                <a:sym typeface="+mn-ea"/>
              </a:rPr>
              <a:t>TADs H3K27me3_HS</a:t>
            </a:r>
            <a:r>
              <a:rPr lang="en-US" altLang="zh-CN" sz="1200">
                <a:cs typeface="+mn-lt"/>
                <a:sym typeface="+mn-ea"/>
              </a:rPr>
              <a:t> </a:t>
            </a:r>
            <a:endParaRPr lang="en-US" altLang="zh-CN" sz="1200">
              <a:solidFill>
                <a:schemeClr val="tx1"/>
              </a:solidFill>
              <a:cs typeface="+mn-lt"/>
              <a:sym typeface="+mn-ea"/>
            </a:endParaRPr>
          </a:p>
        </p:txBody>
      </p:sp>
      <p:cxnSp>
        <p:nvCxnSpPr>
          <p:cNvPr id="25" name="直接箭头连接符 24"/>
          <p:cNvCxnSpPr/>
          <p:nvPr>
            <p:custDataLst>
              <p:tags r:id="rId33"/>
            </p:custDataLst>
          </p:nvPr>
        </p:nvCxnSpPr>
        <p:spPr>
          <a:xfrm flipV="1">
            <a:off x="7425055" y="2035810"/>
            <a:ext cx="215900" cy="5080"/>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custDataLst>
              <p:tags r:id="rId34"/>
            </p:custDataLst>
          </p:nvPr>
        </p:nvCxnSpPr>
        <p:spPr>
          <a:xfrm flipH="1" flipV="1">
            <a:off x="7242810" y="2146300"/>
            <a:ext cx="182245" cy="635"/>
          </a:xfrm>
          <a:prstGeom prst="straightConnector1">
            <a:avLst/>
          </a:prstGeom>
          <a:ln w="28575">
            <a:solidFill>
              <a:srgbClr val="FF0000"/>
            </a:solidFill>
            <a:tailEnd type="triangle"/>
          </a:ln>
        </p:spPr>
        <p:style>
          <a:lnRef idx="2">
            <a:schemeClr val="accent1"/>
          </a:lnRef>
          <a:fillRef idx="0">
            <a:srgbClr val="FFFFFF"/>
          </a:fillRef>
          <a:effectRef idx="0">
            <a:srgbClr val="FFFFFF"/>
          </a:effectRef>
          <a:fontRef idx="minor">
            <a:schemeClr val="tx1"/>
          </a:fontRef>
        </p:style>
      </p:cxnSp>
      <p:cxnSp>
        <p:nvCxnSpPr>
          <p:cNvPr id="29" name="直接箭头连接符 28"/>
          <p:cNvCxnSpPr/>
          <p:nvPr>
            <p:custDataLst>
              <p:tags r:id="rId35"/>
            </p:custDataLst>
          </p:nvPr>
        </p:nvCxnSpPr>
        <p:spPr>
          <a:xfrm flipV="1">
            <a:off x="1481455" y="1853565"/>
            <a:ext cx="215900" cy="5080"/>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custDataLst>
              <p:tags r:id="rId36"/>
            </p:custDataLst>
          </p:nvPr>
        </p:nvCxnSpPr>
        <p:spPr>
          <a:xfrm flipH="1" flipV="1">
            <a:off x="1299210" y="1629410"/>
            <a:ext cx="182245" cy="635"/>
          </a:xfrm>
          <a:prstGeom prst="straightConnector1">
            <a:avLst/>
          </a:prstGeom>
          <a:ln w="28575">
            <a:solidFill>
              <a:srgbClr val="FF0000"/>
            </a:solidFill>
            <a:tailEnd type="triangle"/>
          </a:ln>
        </p:spPr>
        <p:style>
          <a:lnRef idx="2">
            <a:schemeClr val="accent1"/>
          </a:lnRef>
          <a:fillRef idx="0">
            <a:srgbClr val="FFFFFF"/>
          </a:fillRef>
          <a:effectRef idx="0">
            <a:srgbClr val="FFFFFF"/>
          </a:effectRef>
          <a:fontRef idx="minor">
            <a:schemeClr val="tx1"/>
          </a:fontRef>
        </p:style>
      </p:cxnSp>
      <p:grpSp>
        <p:nvGrpSpPr>
          <p:cNvPr id="18" name="组合 17"/>
          <p:cNvGrpSpPr/>
          <p:nvPr/>
        </p:nvGrpSpPr>
        <p:grpSpPr>
          <a:xfrm>
            <a:off x="7456170" y="4651375"/>
            <a:ext cx="1287780" cy="295910"/>
            <a:chOff x="11742" y="7325"/>
            <a:chExt cx="2028" cy="466"/>
          </a:xfrm>
        </p:grpSpPr>
        <p:sp>
          <p:nvSpPr>
            <p:cNvPr id="2" name="文本框 1"/>
            <p:cNvSpPr txBox="1"/>
            <p:nvPr>
              <p:custDataLst>
                <p:tags r:id="rId37"/>
              </p:custDataLst>
            </p:nvPr>
          </p:nvSpPr>
          <p:spPr>
            <a:xfrm>
              <a:off x="11768" y="7325"/>
              <a:ext cx="2003" cy="434"/>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Pomoter and TSS</a:t>
              </a:r>
              <a:endParaRPr lang="en-US" altLang="zh-CN" sz="1200" b="1">
                <a:solidFill>
                  <a:srgbClr val="FF0000"/>
                </a:solidFill>
                <a:latin typeface="Calibri" panose="020F0502020204030204" charset="0"/>
                <a:cs typeface="Calibri" panose="020F0502020204030204" charset="0"/>
              </a:endParaRPr>
            </a:p>
          </p:txBody>
        </p:sp>
        <p:cxnSp>
          <p:nvCxnSpPr>
            <p:cNvPr id="17" name="直接箭头连接符 16"/>
            <p:cNvCxnSpPr/>
            <p:nvPr>
              <p:custDataLst>
                <p:tags r:id="rId38"/>
              </p:custDataLst>
            </p:nvPr>
          </p:nvCxnSpPr>
          <p:spPr>
            <a:xfrm flipH="1">
              <a:off x="11742" y="7647"/>
              <a:ext cx="222" cy="144"/>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grpSp>
      <p:grpSp>
        <p:nvGrpSpPr>
          <p:cNvPr id="24" name="组合 23"/>
          <p:cNvGrpSpPr/>
          <p:nvPr/>
        </p:nvGrpSpPr>
        <p:grpSpPr>
          <a:xfrm>
            <a:off x="1497330" y="4651375"/>
            <a:ext cx="1287780" cy="295910"/>
            <a:chOff x="11742" y="7325"/>
            <a:chExt cx="2028" cy="466"/>
          </a:xfrm>
        </p:grpSpPr>
        <p:sp>
          <p:nvSpPr>
            <p:cNvPr id="27" name="文本框 26"/>
            <p:cNvSpPr txBox="1"/>
            <p:nvPr>
              <p:custDataLst>
                <p:tags r:id="rId39"/>
              </p:custDataLst>
            </p:nvPr>
          </p:nvSpPr>
          <p:spPr>
            <a:xfrm>
              <a:off x="11768" y="7325"/>
              <a:ext cx="2003" cy="434"/>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Pomoter and TSS</a:t>
              </a:r>
              <a:endParaRPr lang="en-US" altLang="zh-CN" sz="1200" b="1">
                <a:solidFill>
                  <a:srgbClr val="FF0000"/>
                </a:solidFill>
                <a:latin typeface="Calibri" panose="020F0502020204030204" charset="0"/>
                <a:cs typeface="Calibri" panose="020F0502020204030204" charset="0"/>
              </a:endParaRPr>
            </a:p>
          </p:txBody>
        </p:sp>
        <p:cxnSp>
          <p:nvCxnSpPr>
            <p:cNvPr id="28" name="直接箭头连接符 27"/>
            <p:cNvCxnSpPr/>
            <p:nvPr>
              <p:custDataLst>
                <p:tags r:id="rId40"/>
              </p:custDataLst>
            </p:nvPr>
          </p:nvCxnSpPr>
          <p:spPr>
            <a:xfrm flipH="1">
              <a:off x="11742" y="7647"/>
              <a:ext cx="222" cy="144"/>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grpSp>
      <p:sp>
        <p:nvSpPr>
          <p:cNvPr id="32" name="灯片编号占位符 31"/>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0" y="0"/>
            <a:ext cx="12192000" cy="773430"/>
            <a:chOff x="0" y="0"/>
            <a:chExt cx="19200" cy="698"/>
          </a:xfrm>
        </p:grpSpPr>
        <p:sp>
          <p:nvSpPr>
            <p:cNvPr id="84" name="矩形 83"/>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2"/>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3"/>
            </p:custDataLst>
          </p:nvPr>
        </p:nvSpPr>
        <p:spPr>
          <a:xfrm>
            <a:off x="0" y="187960"/>
            <a:ext cx="33928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TAD level and gene expression</a:t>
            </a:r>
            <a:endParaRPr lang="en-US" altLang="zh-CN" sz="2000" b="1">
              <a:latin typeface="Calibri" panose="020F0502020204030204" charset="0"/>
              <a:cs typeface="Calibri" panose="020F0502020204030204" charset="0"/>
              <a:sym typeface="+mn-ea"/>
            </a:endParaRPr>
          </a:p>
        </p:txBody>
      </p:sp>
      <p:sp>
        <p:nvSpPr>
          <p:cNvPr id="87" name="文本框 86"/>
          <p:cNvSpPr txBox="1"/>
          <p:nvPr>
            <p:custDataLst>
              <p:tags r:id="rId4"/>
            </p:custDataLst>
          </p:nvPr>
        </p:nvSpPr>
        <p:spPr>
          <a:xfrm>
            <a:off x="3693160" y="0"/>
            <a:ext cx="7948295" cy="730885"/>
          </a:xfrm>
          <a:prstGeom prst="rect">
            <a:avLst/>
          </a:prstGeom>
          <a:noFill/>
        </p:spPr>
        <p:txBody>
          <a:bodyPr wrap="square" rtlCol="0">
            <a:noAutofit/>
          </a:bodyPr>
          <a:lstStyle/>
          <a:p>
            <a:r>
              <a:rPr lang="en-US" altLang="zh-CN" sz="2000">
                <a:latin typeface="Calibri" panose="020F0502020204030204" charset="0"/>
                <a:ea typeface="+mj-ea"/>
                <a:cs typeface="Calibri" panose="020F0502020204030204" charset="0"/>
                <a:sym typeface="+mn-ea"/>
              </a:rPr>
              <a:t>Promoter-marked TAD boundary usually has H2H/T2T with one gene up-regulated and another gene down-regulated after heat shock</a:t>
            </a:r>
            <a:r>
              <a:rPr lang="en-US" altLang="zh-CN" sz="2000">
                <a:sym typeface="+mn-ea"/>
              </a:rPr>
              <a:t>  </a:t>
            </a:r>
            <a:r>
              <a:rPr lang="en-US" altLang="zh-CN" sz="2000">
                <a:latin typeface="+mj-lt"/>
                <a:cs typeface="+mj-lt"/>
                <a:sym typeface="+mn-ea"/>
              </a:rPr>
              <a:t> </a:t>
            </a:r>
            <a:endParaRPr lang="en-US" altLang="zh-CN" sz="2000" b="1"/>
          </a:p>
          <a:p>
            <a:r>
              <a:rPr lang="en-US" altLang="zh-CN" sz="2000">
                <a:latin typeface="+mj-ea"/>
                <a:ea typeface="+mj-ea"/>
                <a:cs typeface="+mj-lt"/>
                <a:sym typeface="+mn-ea"/>
              </a:rPr>
              <a:t> </a:t>
            </a:r>
            <a:endParaRPr lang="en-US" altLang="zh-CN" sz="2000" b="1">
              <a:latin typeface="+mj-ea"/>
              <a:ea typeface="+mj-ea"/>
            </a:endParaRPr>
          </a:p>
        </p:txBody>
      </p:sp>
      <p:sp>
        <p:nvSpPr>
          <p:cNvPr id="5" name="文本框 4"/>
          <p:cNvSpPr txBox="1"/>
          <p:nvPr>
            <p:custDataLst>
              <p:tags r:id="rId5"/>
            </p:custDataLst>
          </p:nvPr>
        </p:nvSpPr>
        <p:spPr>
          <a:xfrm>
            <a:off x="7179310" y="857885"/>
            <a:ext cx="2536190" cy="306705"/>
          </a:xfrm>
          <a:prstGeom prst="rect">
            <a:avLst/>
          </a:prstGeom>
          <a:noFill/>
        </p:spPr>
        <p:txBody>
          <a:bodyPr wrap="square" rtlCol="0" anchor="t">
            <a:spAutoFit/>
          </a:bodyPr>
          <a:lstStyle/>
          <a:p>
            <a:r>
              <a:rPr lang="en-US" altLang="zh-CN" sz="1400">
                <a:cs typeface="+mn-lt"/>
              </a:rPr>
              <a:t>chr2L:9074784-9471791</a:t>
            </a:r>
            <a:endParaRPr lang="en-US" altLang="zh-CN" sz="1400">
              <a:cs typeface="+mn-lt"/>
            </a:endParaRPr>
          </a:p>
        </p:txBody>
      </p:sp>
      <p:sp>
        <p:nvSpPr>
          <p:cNvPr id="6" name="文本框 5"/>
          <p:cNvSpPr txBox="1"/>
          <p:nvPr>
            <p:custDataLst>
              <p:tags r:id="rId6"/>
            </p:custDataLst>
          </p:nvPr>
        </p:nvSpPr>
        <p:spPr>
          <a:xfrm>
            <a:off x="10288905" y="1584960"/>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7" name="文本框 6"/>
          <p:cNvSpPr txBox="1"/>
          <p:nvPr>
            <p:custDataLst>
              <p:tags r:id="rId7"/>
            </p:custDataLst>
          </p:nvPr>
        </p:nvSpPr>
        <p:spPr>
          <a:xfrm>
            <a:off x="10288905" y="234188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9" name="文本框 8"/>
          <p:cNvSpPr txBox="1"/>
          <p:nvPr>
            <p:custDataLst>
              <p:tags r:id="rId8"/>
            </p:custDataLst>
          </p:nvPr>
        </p:nvSpPr>
        <p:spPr>
          <a:xfrm>
            <a:off x="10288905" y="272859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10" name="文本框 9"/>
          <p:cNvSpPr txBox="1"/>
          <p:nvPr>
            <p:custDataLst>
              <p:tags r:id="rId9"/>
            </p:custDataLst>
          </p:nvPr>
        </p:nvSpPr>
        <p:spPr>
          <a:xfrm>
            <a:off x="10288905" y="3244215"/>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11" name="文本框 10"/>
          <p:cNvSpPr txBox="1"/>
          <p:nvPr>
            <p:custDataLst>
              <p:tags r:id="rId10"/>
            </p:custDataLst>
          </p:nvPr>
        </p:nvSpPr>
        <p:spPr>
          <a:xfrm>
            <a:off x="10288905" y="4889500"/>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12" name="文本框 11"/>
          <p:cNvSpPr txBox="1"/>
          <p:nvPr>
            <p:custDataLst>
              <p:tags r:id="rId11"/>
            </p:custDataLst>
          </p:nvPr>
        </p:nvSpPr>
        <p:spPr>
          <a:xfrm>
            <a:off x="10288905" y="5291455"/>
            <a:ext cx="1553210"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13" name="文本框 12"/>
          <p:cNvSpPr txBox="1"/>
          <p:nvPr>
            <p:custDataLst>
              <p:tags r:id="rId12"/>
            </p:custDataLst>
          </p:nvPr>
        </p:nvSpPr>
        <p:spPr>
          <a:xfrm>
            <a:off x="10288905" y="6227445"/>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14" name="文本框 13"/>
          <p:cNvSpPr txBox="1"/>
          <p:nvPr>
            <p:custDataLst>
              <p:tags r:id="rId13"/>
            </p:custDataLst>
          </p:nvPr>
        </p:nvSpPr>
        <p:spPr>
          <a:xfrm>
            <a:off x="10288905" y="6558915"/>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19" name="文本框 18"/>
          <p:cNvSpPr txBox="1"/>
          <p:nvPr>
            <p:custDataLst>
              <p:tags r:id="rId14"/>
            </p:custDataLst>
          </p:nvPr>
        </p:nvSpPr>
        <p:spPr>
          <a:xfrm>
            <a:off x="10288905" y="5721350"/>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pic>
        <p:nvPicPr>
          <p:cNvPr id="8" name="图片 7"/>
          <p:cNvPicPr>
            <a:picLocks noChangeAspect="1"/>
          </p:cNvPicPr>
          <p:nvPr>
            <p:custDataLst>
              <p:tags r:id="rId15"/>
            </p:custDataLst>
          </p:nvPr>
        </p:nvPicPr>
        <p:blipFill>
          <a:blip r:embed="rId16"/>
          <a:stretch>
            <a:fillRect/>
          </a:stretch>
        </p:blipFill>
        <p:spPr>
          <a:xfrm>
            <a:off x="6151245" y="1170305"/>
            <a:ext cx="3985895" cy="5687695"/>
          </a:xfrm>
          <a:prstGeom prst="rect">
            <a:avLst/>
          </a:prstGeom>
        </p:spPr>
      </p:pic>
      <p:pic>
        <p:nvPicPr>
          <p:cNvPr id="15" name="图片 14"/>
          <p:cNvPicPr>
            <a:picLocks noChangeAspect="1"/>
          </p:cNvPicPr>
          <p:nvPr>
            <p:custDataLst>
              <p:tags r:id="rId17"/>
            </p:custDataLst>
          </p:nvPr>
        </p:nvPicPr>
        <p:blipFill>
          <a:blip r:embed="rId18"/>
          <a:stretch>
            <a:fillRect/>
          </a:stretch>
        </p:blipFill>
        <p:spPr>
          <a:xfrm>
            <a:off x="147955" y="1192530"/>
            <a:ext cx="3978275" cy="5663565"/>
          </a:xfrm>
          <a:prstGeom prst="rect">
            <a:avLst/>
          </a:prstGeom>
        </p:spPr>
      </p:pic>
      <p:sp>
        <p:nvSpPr>
          <p:cNvPr id="21" name="文本框 20"/>
          <p:cNvSpPr txBox="1"/>
          <p:nvPr>
            <p:custDataLst>
              <p:tags r:id="rId19"/>
            </p:custDataLst>
          </p:nvPr>
        </p:nvSpPr>
        <p:spPr>
          <a:xfrm>
            <a:off x="1066800" y="855980"/>
            <a:ext cx="2536190" cy="306705"/>
          </a:xfrm>
          <a:prstGeom prst="rect">
            <a:avLst/>
          </a:prstGeom>
          <a:noFill/>
        </p:spPr>
        <p:txBody>
          <a:bodyPr wrap="square" rtlCol="0" anchor="t">
            <a:spAutoFit/>
          </a:bodyPr>
          <a:lstStyle/>
          <a:p>
            <a:r>
              <a:rPr lang="en-US" altLang="zh-CN" sz="1400">
                <a:cs typeface="+mn-lt"/>
              </a:rPr>
              <a:t>chr2L:716251-977746</a:t>
            </a:r>
            <a:endParaRPr lang="en-US" altLang="zh-CN" sz="1400">
              <a:cs typeface="+mn-lt"/>
            </a:endParaRPr>
          </a:p>
        </p:txBody>
      </p:sp>
      <p:sp>
        <p:nvSpPr>
          <p:cNvPr id="22" name="文本框 21"/>
          <p:cNvSpPr txBox="1"/>
          <p:nvPr>
            <p:custDataLst>
              <p:tags r:id="rId20"/>
            </p:custDataLst>
          </p:nvPr>
        </p:nvSpPr>
        <p:spPr>
          <a:xfrm>
            <a:off x="4176395" y="1583055"/>
            <a:ext cx="80645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Ref genes</a:t>
            </a:r>
            <a:endParaRPr lang="en-US" altLang="zh-CN" sz="1200">
              <a:solidFill>
                <a:schemeClr val="tx1"/>
              </a:solidFill>
              <a:latin typeface="Calibri" panose="020F0502020204030204" charset="0"/>
              <a:cs typeface="Calibri" panose="020F0502020204030204" charset="0"/>
            </a:endParaRPr>
          </a:p>
        </p:txBody>
      </p:sp>
      <p:sp>
        <p:nvSpPr>
          <p:cNvPr id="23" name="文本框 22"/>
          <p:cNvSpPr txBox="1"/>
          <p:nvPr>
            <p:custDataLst>
              <p:tags r:id="rId21"/>
            </p:custDataLst>
          </p:nvPr>
        </p:nvSpPr>
        <p:spPr>
          <a:xfrm>
            <a:off x="4176395" y="2339975"/>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RNA-seq_WT</a:t>
            </a:r>
            <a:endParaRPr lang="en-US" altLang="zh-CN" sz="1200">
              <a:solidFill>
                <a:schemeClr val="tx1"/>
              </a:solidFill>
              <a:latin typeface="Calibri" panose="020F0502020204030204" charset="0"/>
              <a:cs typeface="Calibri" panose="020F0502020204030204" charset="0"/>
            </a:endParaRPr>
          </a:p>
        </p:txBody>
      </p:sp>
      <p:sp>
        <p:nvSpPr>
          <p:cNvPr id="24" name="文本框 23"/>
          <p:cNvSpPr txBox="1"/>
          <p:nvPr>
            <p:custDataLst>
              <p:tags r:id="rId22"/>
            </p:custDataLst>
          </p:nvPr>
        </p:nvSpPr>
        <p:spPr>
          <a:xfrm>
            <a:off x="4176395" y="2726690"/>
            <a:ext cx="1090930"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RNA-seq_HS</a:t>
            </a:r>
            <a:endParaRPr lang="en-US" altLang="zh-CN" sz="1200">
              <a:solidFill>
                <a:schemeClr val="tx1"/>
              </a:solidFill>
              <a:latin typeface="Calibri" panose="020F0502020204030204" charset="0"/>
              <a:cs typeface="Calibri" panose="020F0502020204030204" charset="0"/>
            </a:endParaRPr>
          </a:p>
        </p:txBody>
      </p:sp>
      <p:sp>
        <p:nvSpPr>
          <p:cNvPr id="25" name="文本框 24"/>
          <p:cNvSpPr txBox="1"/>
          <p:nvPr>
            <p:custDataLst>
              <p:tags r:id="rId23"/>
            </p:custDataLst>
          </p:nvPr>
        </p:nvSpPr>
        <p:spPr>
          <a:xfrm>
            <a:off x="4176395" y="3242310"/>
            <a:ext cx="664845" cy="275590"/>
          </a:xfrm>
          <a:prstGeom prst="rect">
            <a:avLst/>
          </a:prstGeom>
          <a:noFill/>
        </p:spPr>
        <p:txBody>
          <a:bodyPr wrap="square" rtlCol="0">
            <a:spAutoFit/>
          </a:bodyPr>
          <a:lstStyle/>
          <a:p>
            <a:r>
              <a:rPr lang="en-US" altLang="zh-CN" sz="1200">
                <a:solidFill>
                  <a:schemeClr val="tx1"/>
                </a:solidFill>
                <a:latin typeface="Calibri" panose="020F0502020204030204" charset="0"/>
                <a:cs typeface="Calibri" panose="020F0502020204030204" charset="0"/>
              </a:rPr>
              <a:t>DEGs</a:t>
            </a:r>
            <a:endParaRPr lang="en-US" altLang="zh-CN" sz="1200">
              <a:solidFill>
                <a:schemeClr val="tx1"/>
              </a:solidFill>
              <a:latin typeface="Calibri" panose="020F0502020204030204" charset="0"/>
              <a:cs typeface="Calibri" panose="020F0502020204030204" charset="0"/>
            </a:endParaRPr>
          </a:p>
        </p:txBody>
      </p:sp>
      <p:sp>
        <p:nvSpPr>
          <p:cNvPr id="26" name="文本框 25"/>
          <p:cNvSpPr txBox="1"/>
          <p:nvPr>
            <p:custDataLst>
              <p:tags r:id="rId24"/>
            </p:custDataLst>
          </p:nvPr>
        </p:nvSpPr>
        <p:spPr>
          <a:xfrm>
            <a:off x="4176395" y="4887595"/>
            <a:ext cx="1340485" cy="275590"/>
          </a:xfrm>
          <a:prstGeom prst="rect">
            <a:avLst/>
          </a:prstGeom>
          <a:noFill/>
        </p:spPr>
        <p:txBody>
          <a:bodyPr wrap="square" rtlCol="0">
            <a:spAutoFit/>
          </a:bodyPr>
          <a:lstStyle/>
          <a:p>
            <a:r>
              <a:rPr lang="en-US" altLang="zh-CN" sz="1200">
                <a:solidFill>
                  <a:schemeClr val="tx1"/>
                </a:solidFill>
                <a:cs typeface="+mn-lt"/>
                <a:sym typeface="+mn-ea"/>
              </a:rPr>
              <a:t>Chromatin states</a:t>
            </a:r>
            <a:r>
              <a:rPr lang="en-US" altLang="zh-CN" sz="1200">
                <a:cs typeface="+mn-lt"/>
                <a:sym typeface="+mn-ea"/>
              </a:rPr>
              <a:t> </a:t>
            </a:r>
            <a:endParaRPr lang="en-US" altLang="zh-CN" sz="1200">
              <a:solidFill>
                <a:schemeClr val="tx1"/>
              </a:solidFill>
              <a:cs typeface="+mn-lt"/>
              <a:sym typeface="+mn-ea"/>
            </a:endParaRPr>
          </a:p>
        </p:txBody>
      </p:sp>
      <p:sp>
        <p:nvSpPr>
          <p:cNvPr id="27" name="文本框 26"/>
          <p:cNvSpPr txBox="1"/>
          <p:nvPr>
            <p:custDataLst>
              <p:tags r:id="rId25"/>
            </p:custDataLst>
          </p:nvPr>
        </p:nvSpPr>
        <p:spPr>
          <a:xfrm>
            <a:off x="4176395" y="5289550"/>
            <a:ext cx="1553210" cy="275590"/>
          </a:xfrm>
          <a:prstGeom prst="rect">
            <a:avLst/>
          </a:prstGeom>
          <a:noFill/>
        </p:spPr>
        <p:txBody>
          <a:bodyPr wrap="square" rtlCol="0">
            <a:spAutoFit/>
          </a:bodyPr>
          <a:lstStyle/>
          <a:p>
            <a:r>
              <a:rPr lang="en-US" altLang="zh-CN" sz="1200">
                <a:solidFill>
                  <a:schemeClr val="tx1"/>
                </a:solidFill>
                <a:cs typeface="+mn-lt"/>
                <a:sym typeface="+mn-ea"/>
              </a:rPr>
              <a:t>ChIP-seq H3K27me3</a:t>
            </a:r>
            <a:r>
              <a:rPr lang="en-US" altLang="zh-CN" sz="1200">
                <a:cs typeface="+mn-lt"/>
                <a:sym typeface="+mn-ea"/>
              </a:rPr>
              <a:t> </a:t>
            </a:r>
            <a:endParaRPr lang="en-US" altLang="zh-CN" sz="1200">
              <a:solidFill>
                <a:schemeClr val="tx1"/>
              </a:solidFill>
              <a:cs typeface="+mn-lt"/>
              <a:sym typeface="+mn-ea"/>
            </a:endParaRPr>
          </a:p>
        </p:txBody>
      </p:sp>
      <p:sp>
        <p:nvSpPr>
          <p:cNvPr id="28" name="文本框 27"/>
          <p:cNvSpPr txBox="1"/>
          <p:nvPr>
            <p:custDataLst>
              <p:tags r:id="rId26"/>
            </p:custDataLst>
          </p:nvPr>
        </p:nvSpPr>
        <p:spPr>
          <a:xfrm>
            <a:off x="4176395" y="6225540"/>
            <a:ext cx="1173480" cy="275590"/>
          </a:xfrm>
          <a:prstGeom prst="rect">
            <a:avLst/>
          </a:prstGeom>
          <a:noFill/>
        </p:spPr>
        <p:txBody>
          <a:bodyPr wrap="square" rtlCol="0">
            <a:spAutoFit/>
          </a:bodyPr>
          <a:lstStyle/>
          <a:p>
            <a:r>
              <a:rPr lang="en-US" altLang="zh-CN" sz="1200">
                <a:solidFill>
                  <a:schemeClr val="tx1"/>
                </a:solidFill>
                <a:cs typeface="+mn-lt"/>
                <a:sym typeface="+mn-ea"/>
              </a:rPr>
              <a:t>ChIP-seq CP190</a:t>
            </a:r>
            <a:r>
              <a:rPr lang="en-US" altLang="zh-CN" sz="1200">
                <a:cs typeface="+mn-lt"/>
                <a:sym typeface="+mn-ea"/>
              </a:rPr>
              <a:t> </a:t>
            </a:r>
            <a:endParaRPr lang="en-US" altLang="zh-CN" sz="1200">
              <a:solidFill>
                <a:schemeClr val="tx1"/>
              </a:solidFill>
              <a:cs typeface="+mn-lt"/>
              <a:sym typeface="+mn-ea"/>
            </a:endParaRPr>
          </a:p>
        </p:txBody>
      </p:sp>
      <p:sp>
        <p:nvSpPr>
          <p:cNvPr id="29" name="文本框 28"/>
          <p:cNvSpPr txBox="1"/>
          <p:nvPr>
            <p:custDataLst>
              <p:tags r:id="rId27"/>
            </p:custDataLst>
          </p:nvPr>
        </p:nvSpPr>
        <p:spPr>
          <a:xfrm>
            <a:off x="4176395" y="6557010"/>
            <a:ext cx="1173480" cy="275590"/>
          </a:xfrm>
          <a:prstGeom prst="rect">
            <a:avLst/>
          </a:prstGeom>
          <a:noFill/>
        </p:spPr>
        <p:txBody>
          <a:bodyPr wrap="square" rtlCol="0">
            <a:spAutoFit/>
          </a:bodyPr>
          <a:lstStyle/>
          <a:p>
            <a:r>
              <a:rPr lang="en-US" altLang="zh-CN" sz="1200">
                <a:solidFill>
                  <a:schemeClr val="tx1"/>
                </a:solidFill>
                <a:cs typeface="+mn-lt"/>
                <a:sym typeface="+mn-ea"/>
              </a:rPr>
              <a:t>ChIP-seq BEAF</a:t>
            </a:r>
            <a:r>
              <a:rPr lang="en-US" altLang="zh-CN" sz="1200">
                <a:cs typeface="+mn-lt"/>
                <a:sym typeface="+mn-ea"/>
              </a:rPr>
              <a:t> </a:t>
            </a:r>
            <a:endParaRPr lang="en-US" altLang="zh-CN" sz="1200">
              <a:solidFill>
                <a:schemeClr val="tx1"/>
              </a:solidFill>
              <a:cs typeface="+mn-lt"/>
              <a:sym typeface="+mn-ea"/>
            </a:endParaRPr>
          </a:p>
        </p:txBody>
      </p:sp>
      <p:sp>
        <p:nvSpPr>
          <p:cNvPr id="32" name="文本框 31"/>
          <p:cNvSpPr txBox="1"/>
          <p:nvPr>
            <p:custDataLst>
              <p:tags r:id="rId28"/>
            </p:custDataLst>
          </p:nvPr>
        </p:nvSpPr>
        <p:spPr>
          <a:xfrm>
            <a:off x="4176395" y="5719445"/>
            <a:ext cx="1430655" cy="275590"/>
          </a:xfrm>
          <a:prstGeom prst="rect">
            <a:avLst/>
          </a:prstGeom>
          <a:noFill/>
        </p:spPr>
        <p:txBody>
          <a:bodyPr wrap="square" rtlCol="0">
            <a:spAutoFit/>
          </a:bodyPr>
          <a:lstStyle/>
          <a:p>
            <a:r>
              <a:rPr lang="en-US" altLang="zh-CN" sz="1200">
                <a:solidFill>
                  <a:schemeClr val="tx1"/>
                </a:solidFill>
                <a:cs typeface="+mn-lt"/>
                <a:sym typeface="+mn-ea"/>
              </a:rPr>
              <a:t>ChIP-seq H3K27ac</a:t>
            </a:r>
            <a:r>
              <a:rPr lang="en-US" altLang="zh-CN" sz="1200">
                <a:cs typeface="+mn-lt"/>
                <a:sym typeface="+mn-ea"/>
              </a:rPr>
              <a:t> </a:t>
            </a:r>
            <a:endParaRPr lang="en-US" altLang="zh-CN" sz="1200">
              <a:solidFill>
                <a:schemeClr val="tx1"/>
              </a:solidFill>
              <a:cs typeface="+mn-lt"/>
              <a:sym typeface="+mn-ea"/>
            </a:endParaRPr>
          </a:p>
        </p:txBody>
      </p:sp>
      <p:sp>
        <p:nvSpPr>
          <p:cNvPr id="33" name="文本框 32"/>
          <p:cNvSpPr txBox="1"/>
          <p:nvPr>
            <p:custDataLst>
              <p:tags r:id="rId29"/>
            </p:custDataLst>
          </p:nvPr>
        </p:nvSpPr>
        <p:spPr>
          <a:xfrm>
            <a:off x="10288905" y="4105910"/>
            <a:ext cx="1513205" cy="275590"/>
          </a:xfrm>
          <a:prstGeom prst="rect">
            <a:avLst/>
          </a:prstGeom>
          <a:noFill/>
        </p:spPr>
        <p:txBody>
          <a:bodyPr wrap="square" rtlCol="0">
            <a:spAutoFit/>
          </a:bodyPr>
          <a:lstStyle/>
          <a:p>
            <a:r>
              <a:rPr lang="en-US" altLang="zh-CN" sz="1200">
                <a:solidFill>
                  <a:schemeClr val="tx1"/>
                </a:solidFill>
                <a:cs typeface="+mn-lt"/>
                <a:sym typeface="+mn-ea"/>
              </a:rPr>
              <a:t>TADs H3K27me3_WT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34" name="文本框 33"/>
          <p:cNvSpPr txBox="1"/>
          <p:nvPr>
            <p:custDataLst>
              <p:tags r:id="rId30"/>
            </p:custDataLst>
          </p:nvPr>
        </p:nvSpPr>
        <p:spPr>
          <a:xfrm>
            <a:off x="10288905" y="4355465"/>
            <a:ext cx="1553210" cy="275590"/>
          </a:xfrm>
          <a:prstGeom prst="rect">
            <a:avLst/>
          </a:prstGeom>
          <a:noFill/>
        </p:spPr>
        <p:txBody>
          <a:bodyPr wrap="square" rtlCol="0">
            <a:spAutoFit/>
          </a:bodyPr>
          <a:lstStyle/>
          <a:p>
            <a:r>
              <a:rPr lang="en-US" altLang="zh-CN" sz="1200">
                <a:solidFill>
                  <a:schemeClr val="tx1"/>
                </a:solidFill>
                <a:cs typeface="+mn-lt"/>
                <a:sym typeface="+mn-ea"/>
              </a:rPr>
              <a:t>TADs H3K27me3_HS</a:t>
            </a:r>
            <a:r>
              <a:rPr lang="en-US" altLang="zh-CN" sz="1200">
                <a:cs typeface="+mn-lt"/>
                <a:sym typeface="+mn-ea"/>
              </a:rPr>
              <a:t> </a:t>
            </a:r>
            <a:endParaRPr lang="en-US" altLang="zh-CN" sz="1200">
              <a:solidFill>
                <a:schemeClr val="tx1"/>
              </a:solidFill>
              <a:cs typeface="+mn-lt"/>
              <a:sym typeface="+mn-ea"/>
            </a:endParaRPr>
          </a:p>
        </p:txBody>
      </p:sp>
      <p:sp>
        <p:nvSpPr>
          <p:cNvPr id="35" name="文本框 34"/>
          <p:cNvSpPr txBox="1"/>
          <p:nvPr>
            <p:custDataLst>
              <p:tags r:id="rId31"/>
            </p:custDataLst>
          </p:nvPr>
        </p:nvSpPr>
        <p:spPr>
          <a:xfrm>
            <a:off x="4216400" y="4079875"/>
            <a:ext cx="1513205" cy="275590"/>
          </a:xfrm>
          <a:prstGeom prst="rect">
            <a:avLst/>
          </a:prstGeom>
          <a:noFill/>
        </p:spPr>
        <p:txBody>
          <a:bodyPr wrap="square" rtlCol="0">
            <a:spAutoFit/>
          </a:bodyPr>
          <a:lstStyle/>
          <a:p>
            <a:r>
              <a:rPr lang="en-US" altLang="zh-CN" sz="1200">
                <a:solidFill>
                  <a:schemeClr val="tx1"/>
                </a:solidFill>
                <a:cs typeface="+mn-lt"/>
                <a:sym typeface="+mn-ea"/>
              </a:rPr>
              <a:t>TADs H3K27me3_WT</a:t>
            </a:r>
            <a:r>
              <a:rPr lang="en-US" altLang="zh-CN" sz="1200">
                <a:solidFill>
                  <a:srgbClr val="1087F4"/>
                </a:solidFill>
                <a:cs typeface="+mn-lt"/>
                <a:sym typeface="+mn-ea"/>
              </a:rPr>
              <a:t> </a:t>
            </a:r>
            <a:endParaRPr lang="en-US" altLang="zh-CN" sz="1200">
              <a:solidFill>
                <a:srgbClr val="1087F4"/>
              </a:solidFill>
              <a:cs typeface="+mn-lt"/>
              <a:sym typeface="+mn-ea"/>
            </a:endParaRPr>
          </a:p>
        </p:txBody>
      </p:sp>
      <p:sp>
        <p:nvSpPr>
          <p:cNvPr id="36" name="文本框 35"/>
          <p:cNvSpPr txBox="1"/>
          <p:nvPr>
            <p:custDataLst>
              <p:tags r:id="rId32"/>
            </p:custDataLst>
          </p:nvPr>
        </p:nvSpPr>
        <p:spPr>
          <a:xfrm>
            <a:off x="4216400" y="4329430"/>
            <a:ext cx="1553210" cy="275590"/>
          </a:xfrm>
          <a:prstGeom prst="rect">
            <a:avLst/>
          </a:prstGeom>
          <a:noFill/>
        </p:spPr>
        <p:txBody>
          <a:bodyPr wrap="square" rtlCol="0">
            <a:spAutoFit/>
          </a:bodyPr>
          <a:lstStyle/>
          <a:p>
            <a:r>
              <a:rPr lang="en-US" altLang="zh-CN" sz="1200">
                <a:solidFill>
                  <a:schemeClr val="tx1"/>
                </a:solidFill>
                <a:cs typeface="+mn-lt"/>
                <a:sym typeface="+mn-ea"/>
              </a:rPr>
              <a:t>TADs H3K27me3_HS</a:t>
            </a:r>
            <a:r>
              <a:rPr lang="en-US" altLang="zh-CN" sz="1200">
                <a:cs typeface="+mn-lt"/>
                <a:sym typeface="+mn-ea"/>
              </a:rPr>
              <a:t> </a:t>
            </a:r>
            <a:endParaRPr lang="en-US" altLang="zh-CN" sz="1200">
              <a:solidFill>
                <a:schemeClr val="tx1"/>
              </a:solidFill>
              <a:cs typeface="+mn-lt"/>
              <a:sym typeface="+mn-ea"/>
            </a:endParaRPr>
          </a:p>
        </p:txBody>
      </p:sp>
      <p:cxnSp>
        <p:nvCxnSpPr>
          <p:cNvPr id="37" name="直接箭头连接符 36"/>
          <p:cNvCxnSpPr/>
          <p:nvPr>
            <p:custDataLst>
              <p:tags r:id="rId33"/>
            </p:custDataLst>
          </p:nvPr>
        </p:nvCxnSpPr>
        <p:spPr>
          <a:xfrm flipV="1">
            <a:off x="2488565" y="1684020"/>
            <a:ext cx="215900" cy="5080"/>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cxnSp>
        <p:nvCxnSpPr>
          <p:cNvPr id="38" name="直接箭头连接符 37"/>
          <p:cNvCxnSpPr/>
          <p:nvPr>
            <p:custDataLst>
              <p:tags r:id="rId34"/>
            </p:custDataLst>
          </p:nvPr>
        </p:nvCxnSpPr>
        <p:spPr>
          <a:xfrm flipH="1" flipV="1">
            <a:off x="2306320" y="1963420"/>
            <a:ext cx="182245" cy="635"/>
          </a:xfrm>
          <a:prstGeom prst="straightConnector1">
            <a:avLst/>
          </a:prstGeom>
          <a:ln w="28575">
            <a:solidFill>
              <a:srgbClr val="FF0000"/>
            </a:solidFill>
            <a:tailEnd type="triangle"/>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2458720" y="1408430"/>
            <a:ext cx="857885" cy="275590"/>
          </a:xfrm>
          <a:prstGeom prst="rect">
            <a:avLst/>
          </a:prstGeom>
          <a:noFill/>
        </p:spPr>
        <p:txBody>
          <a:bodyPr wrap="square" rtlCol="0">
            <a:spAutoFit/>
          </a:bodyPr>
          <a:lstStyle/>
          <a:p>
            <a:r>
              <a:rPr lang="en-US" altLang="zh-CN" sz="1200" b="1">
                <a:solidFill>
                  <a:schemeClr val="tx2"/>
                </a:solidFill>
              </a:rPr>
              <a:t>logFC=-0.6</a:t>
            </a:r>
            <a:endParaRPr lang="en-US" altLang="zh-CN" sz="1200" b="1">
              <a:solidFill>
                <a:schemeClr val="tx2"/>
              </a:solidFill>
            </a:endParaRPr>
          </a:p>
        </p:txBody>
      </p:sp>
      <p:sp>
        <p:nvSpPr>
          <p:cNvPr id="40" name="文本框 39"/>
          <p:cNvSpPr txBox="1"/>
          <p:nvPr>
            <p:custDataLst>
              <p:tags r:id="rId35"/>
            </p:custDataLst>
          </p:nvPr>
        </p:nvSpPr>
        <p:spPr>
          <a:xfrm>
            <a:off x="1708150" y="1929765"/>
            <a:ext cx="857885" cy="275590"/>
          </a:xfrm>
          <a:prstGeom prst="rect">
            <a:avLst/>
          </a:prstGeom>
          <a:noFill/>
        </p:spPr>
        <p:txBody>
          <a:bodyPr wrap="square" rtlCol="0">
            <a:spAutoFit/>
          </a:bodyPr>
          <a:lstStyle/>
          <a:p>
            <a:r>
              <a:rPr lang="en-US" altLang="zh-CN" sz="1200" b="1">
                <a:solidFill>
                  <a:srgbClr val="FF0000"/>
                </a:solidFill>
              </a:rPr>
              <a:t>logFC=0.7</a:t>
            </a:r>
            <a:endParaRPr lang="en-US" altLang="zh-CN" sz="1200" b="1">
              <a:solidFill>
                <a:srgbClr val="FF0000"/>
              </a:solidFill>
            </a:endParaRPr>
          </a:p>
        </p:txBody>
      </p:sp>
      <p:cxnSp>
        <p:nvCxnSpPr>
          <p:cNvPr id="41" name="直接箭头连接符 40"/>
          <p:cNvCxnSpPr/>
          <p:nvPr>
            <p:custDataLst>
              <p:tags r:id="rId36"/>
            </p:custDataLst>
          </p:nvPr>
        </p:nvCxnSpPr>
        <p:spPr>
          <a:xfrm flipH="1">
            <a:off x="7957185" y="1947545"/>
            <a:ext cx="207645" cy="5715"/>
          </a:xfrm>
          <a:prstGeom prst="straightConnector1">
            <a:avLst/>
          </a:prstGeom>
          <a:ln w="28575">
            <a:solidFill>
              <a:srgbClr val="FF0000"/>
            </a:solidFill>
            <a:tailEnd type="triangle"/>
          </a:ln>
        </p:spPr>
        <p:style>
          <a:lnRef idx="2">
            <a:schemeClr val="accent1"/>
          </a:lnRef>
          <a:fillRef idx="0">
            <a:srgbClr val="FFFFFF"/>
          </a:fillRef>
          <a:effectRef idx="0">
            <a:srgbClr val="FFFFFF"/>
          </a:effectRef>
          <a:fontRef idx="minor">
            <a:schemeClr val="tx1"/>
          </a:fontRef>
        </p:style>
      </p:cxnSp>
      <p:cxnSp>
        <p:nvCxnSpPr>
          <p:cNvPr id="42" name="直接箭头连接符 41"/>
          <p:cNvCxnSpPr/>
          <p:nvPr>
            <p:custDataLst>
              <p:tags r:id="rId37"/>
            </p:custDataLst>
          </p:nvPr>
        </p:nvCxnSpPr>
        <p:spPr>
          <a:xfrm flipV="1">
            <a:off x="7767320" y="1860550"/>
            <a:ext cx="189865" cy="2540"/>
          </a:xfrm>
          <a:prstGeom prst="straightConnector1">
            <a:avLst/>
          </a:prstGeom>
          <a:ln w="28575">
            <a:solidFill>
              <a:schemeClr val="tx2"/>
            </a:solidFill>
            <a:tailEnd type="triangle"/>
          </a:ln>
        </p:spPr>
        <p:style>
          <a:lnRef idx="2">
            <a:schemeClr val="accent1"/>
          </a:lnRef>
          <a:fillRef idx="0">
            <a:srgbClr val="FFFFFF"/>
          </a:fillRef>
          <a:effectRef idx="0">
            <a:srgbClr val="FFFFFF"/>
          </a:effectRef>
          <a:fontRef idx="minor">
            <a:schemeClr val="tx1"/>
          </a:fontRef>
        </p:style>
      </p:cxnSp>
      <p:grpSp>
        <p:nvGrpSpPr>
          <p:cNvPr id="18" name="组合 17"/>
          <p:cNvGrpSpPr/>
          <p:nvPr/>
        </p:nvGrpSpPr>
        <p:grpSpPr>
          <a:xfrm>
            <a:off x="7981315" y="4631055"/>
            <a:ext cx="1287780" cy="295910"/>
            <a:chOff x="11742" y="7325"/>
            <a:chExt cx="2028" cy="466"/>
          </a:xfrm>
        </p:grpSpPr>
        <p:sp>
          <p:nvSpPr>
            <p:cNvPr id="2" name="文本框 1"/>
            <p:cNvSpPr txBox="1"/>
            <p:nvPr>
              <p:custDataLst>
                <p:tags r:id="rId38"/>
              </p:custDataLst>
            </p:nvPr>
          </p:nvSpPr>
          <p:spPr>
            <a:xfrm>
              <a:off x="11768" y="7325"/>
              <a:ext cx="2003" cy="434"/>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Pomoter and TSS</a:t>
              </a:r>
              <a:endParaRPr lang="en-US" altLang="zh-CN" sz="1200" b="1">
                <a:solidFill>
                  <a:srgbClr val="FF0000"/>
                </a:solidFill>
                <a:latin typeface="Calibri" panose="020F0502020204030204" charset="0"/>
                <a:cs typeface="Calibri" panose="020F0502020204030204" charset="0"/>
              </a:endParaRPr>
            </a:p>
          </p:txBody>
        </p:sp>
        <p:cxnSp>
          <p:nvCxnSpPr>
            <p:cNvPr id="17" name="直接箭头连接符 16"/>
            <p:cNvCxnSpPr/>
            <p:nvPr>
              <p:custDataLst>
                <p:tags r:id="rId39"/>
              </p:custDataLst>
            </p:nvPr>
          </p:nvCxnSpPr>
          <p:spPr>
            <a:xfrm flipH="1">
              <a:off x="11742" y="7647"/>
              <a:ext cx="222" cy="144"/>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2495550" y="4671695"/>
            <a:ext cx="1287780" cy="295910"/>
            <a:chOff x="11742" y="7325"/>
            <a:chExt cx="2028" cy="466"/>
          </a:xfrm>
        </p:grpSpPr>
        <p:sp>
          <p:nvSpPr>
            <p:cNvPr id="4" name="文本框 3"/>
            <p:cNvSpPr txBox="1"/>
            <p:nvPr>
              <p:custDataLst>
                <p:tags r:id="rId40"/>
              </p:custDataLst>
            </p:nvPr>
          </p:nvSpPr>
          <p:spPr>
            <a:xfrm>
              <a:off x="11768" y="7325"/>
              <a:ext cx="2003" cy="434"/>
            </a:xfrm>
            <a:prstGeom prst="rect">
              <a:avLst/>
            </a:prstGeom>
            <a:noFill/>
          </p:spPr>
          <p:txBody>
            <a:bodyPr wrap="square" rtlCol="0">
              <a:spAutoFit/>
            </a:bodyPr>
            <a:lstStyle/>
            <a:p>
              <a:r>
                <a:rPr lang="en-US" altLang="zh-CN" sz="1200" b="1">
                  <a:solidFill>
                    <a:srgbClr val="FF0000"/>
                  </a:solidFill>
                  <a:latin typeface="Calibri" panose="020F0502020204030204" charset="0"/>
                  <a:cs typeface="Calibri" panose="020F0502020204030204" charset="0"/>
                </a:rPr>
                <a:t>Pomoter and TSS</a:t>
              </a:r>
              <a:endParaRPr lang="en-US" altLang="zh-CN" sz="1200" b="1">
                <a:solidFill>
                  <a:srgbClr val="FF0000"/>
                </a:solidFill>
                <a:latin typeface="Calibri" panose="020F0502020204030204" charset="0"/>
                <a:cs typeface="Calibri" panose="020F0502020204030204" charset="0"/>
              </a:endParaRPr>
            </a:p>
          </p:txBody>
        </p:sp>
        <p:cxnSp>
          <p:nvCxnSpPr>
            <p:cNvPr id="16" name="直接箭头连接符 15"/>
            <p:cNvCxnSpPr/>
            <p:nvPr>
              <p:custDataLst>
                <p:tags r:id="rId41"/>
              </p:custDataLst>
            </p:nvPr>
          </p:nvCxnSpPr>
          <p:spPr>
            <a:xfrm flipH="1">
              <a:off x="11742" y="7647"/>
              <a:ext cx="222" cy="144"/>
            </a:xfrm>
            <a:prstGeom prst="straightConnector1">
              <a:avLst/>
            </a:prstGeom>
            <a:ln w="28575">
              <a:solidFill>
                <a:schemeClr val="tx1"/>
              </a:solidFill>
              <a:tailEnd type="triangle"/>
            </a:ln>
          </p:spPr>
          <p:style>
            <a:lnRef idx="2">
              <a:schemeClr val="accent1"/>
            </a:lnRef>
            <a:fillRef idx="0">
              <a:srgbClr val="FFFFFF"/>
            </a:fillRef>
            <a:effectRef idx="0">
              <a:srgbClr val="FFFFFF"/>
            </a:effectRef>
            <a:fontRef idx="minor">
              <a:schemeClr val="tx1"/>
            </a:fontRef>
          </p:style>
        </p:cxnSp>
      </p:grpSp>
      <p:sp>
        <p:nvSpPr>
          <p:cNvPr id="31" name="灯片编号占位符 30"/>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0" y="0"/>
            <a:ext cx="12192000" cy="773430"/>
            <a:chOff x="0" y="0"/>
            <a:chExt cx="19200" cy="698"/>
          </a:xfrm>
        </p:grpSpPr>
        <p:sp>
          <p:nvSpPr>
            <p:cNvPr id="84" name="矩形 83"/>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85" name="直接连接符 84"/>
            <p:cNvCxnSpPr/>
            <p:nvPr>
              <p:custDataLst>
                <p:tags r:id="rId2"/>
              </p:custDataLst>
            </p:nvPr>
          </p:nvCxnSpPr>
          <p:spPr>
            <a:xfrm>
              <a:off x="5521"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custDataLst>
              <p:tags r:id="rId3"/>
            </p:custDataLst>
          </p:nvPr>
        </p:nvSpPr>
        <p:spPr>
          <a:xfrm>
            <a:off x="0" y="187960"/>
            <a:ext cx="3392805" cy="398780"/>
          </a:xfrm>
          <a:prstGeom prst="rect">
            <a:avLst/>
          </a:prstGeom>
          <a:noFill/>
        </p:spPr>
        <p:txBody>
          <a:bodyPr wrap="square" rtlCol="0" anchor="t">
            <a:spAutoFit/>
          </a:bodyPr>
          <a:lstStyle/>
          <a:p>
            <a:r>
              <a:rPr lang="en-US" altLang="zh-CN" sz="2000" b="1">
                <a:latin typeface="Calibri" panose="020F0502020204030204" charset="0"/>
                <a:cs typeface="Calibri" panose="020F0502020204030204" charset="0"/>
                <a:sym typeface="+mn-ea"/>
              </a:rPr>
              <a:t>TAD level and gene expression</a:t>
            </a:r>
            <a:endParaRPr lang="en-US" altLang="zh-CN" sz="2000" b="1">
              <a:latin typeface="Calibri" panose="020F0502020204030204" charset="0"/>
              <a:cs typeface="Calibri" panose="020F0502020204030204" charset="0"/>
              <a:sym typeface="+mn-ea"/>
            </a:endParaRPr>
          </a:p>
        </p:txBody>
      </p:sp>
      <p:sp>
        <p:nvSpPr>
          <p:cNvPr id="87" name="文本框 86"/>
          <p:cNvSpPr txBox="1"/>
          <p:nvPr>
            <p:custDataLst>
              <p:tags r:id="rId4"/>
            </p:custDataLst>
          </p:nvPr>
        </p:nvSpPr>
        <p:spPr>
          <a:xfrm>
            <a:off x="3693160" y="0"/>
            <a:ext cx="7948295" cy="730885"/>
          </a:xfrm>
          <a:prstGeom prst="rect">
            <a:avLst/>
          </a:prstGeom>
          <a:noFill/>
        </p:spPr>
        <p:txBody>
          <a:bodyPr wrap="square" rtlCol="0">
            <a:noAutofit/>
          </a:bodyPr>
          <a:lstStyle/>
          <a:p>
            <a:r>
              <a:rPr lang="en-US" altLang="zh-CN" sz="2000">
                <a:latin typeface="Calibri" panose="020F0502020204030204" charset="0"/>
                <a:ea typeface="+mj-ea"/>
                <a:cs typeface="Calibri" panose="020F0502020204030204" charset="0"/>
                <a:sym typeface="+mn-ea"/>
              </a:rPr>
              <a:t>Promoter-marked TAD boundary usually has H2H/T2T with one gene up-regulated and another gene down-regulated after heat shock</a:t>
            </a:r>
            <a:r>
              <a:rPr lang="en-US" altLang="zh-CN" sz="2000">
                <a:sym typeface="+mn-ea"/>
              </a:rPr>
              <a:t>  </a:t>
            </a:r>
            <a:r>
              <a:rPr lang="en-US" altLang="zh-CN" sz="2000">
                <a:latin typeface="+mj-lt"/>
                <a:cs typeface="+mj-lt"/>
                <a:sym typeface="+mn-ea"/>
              </a:rPr>
              <a:t> </a:t>
            </a:r>
            <a:endParaRPr lang="en-US" altLang="zh-CN" sz="2000" b="1"/>
          </a:p>
          <a:p>
            <a:r>
              <a:rPr lang="en-US" altLang="zh-CN" sz="2000">
                <a:latin typeface="+mj-ea"/>
                <a:ea typeface="+mj-ea"/>
                <a:cs typeface="+mj-lt"/>
                <a:sym typeface="+mn-ea"/>
              </a:rPr>
              <a:t> </a:t>
            </a:r>
            <a:endParaRPr lang="en-US" altLang="zh-CN" sz="2000" b="1">
              <a:latin typeface="+mj-ea"/>
              <a:ea typeface="+mj-ea"/>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5" name="图片 4"/>
          <p:cNvPicPr>
            <a:picLocks noChangeAspect="1"/>
          </p:cNvPicPr>
          <p:nvPr>
            <p:custDataLst>
              <p:tags r:id="rId5"/>
            </p:custDataLst>
          </p:nvPr>
        </p:nvPicPr>
        <p:blipFill>
          <a:blip r:embed="rId6"/>
          <a:stretch>
            <a:fillRect/>
          </a:stretch>
        </p:blipFill>
        <p:spPr>
          <a:xfrm>
            <a:off x="1009015" y="1595120"/>
            <a:ext cx="1751965" cy="2614930"/>
          </a:xfrm>
          <a:prstGeom prst="rect">
            <a:avLst/>
          </a:prstGeom>
        </p:spPr>
      </p:pic>
      <p:sp>
        <p:nvSpPr>
          <p:cNvPr id="29" name="文本框 28"/>
          <p:cNvSpPr txBox="1"/>
          <p:nvPr>
            <p:custDataLst>
              <p:tags r:id="rId7"/>
            </p:custDataLst>
          </p:nvPr>
        </p:nvSpPr>
        <p:spPr>
          <a:xfrm rot="16200000">
            <a:off x="-212090" y="2646045"/>
            <a:ext cx="1692275" cy="153670"/>
          </a:xfrm>
          <a:prstGeom prst="rect">
            <a:avLst/>
          </a:prstGeom>
          <a:noFill/>
        </p:spPr>
        <p:txBody>
          <a:bodyPr wrap="square" rtlCol="0">
            <a:noAutofit/>
          </a:bodyPr>
          <a:lstStyle/>
          <a:p>
            <a:r>
              <a:rPr lang="en-US" altLang="zh-CN" sz="1400">
                <a:latin typeface="Arial" panose="020B0604020202020204" pitchFamily="34" charset="0"/>
                <a:cs typeface="Arial" panose="020B0604020202020204" pitchFamily="34" charset="0"/>
              </a:rPr>
              <a:t>Boundary number</a:t>
            </a:r>
            <a:endParaRPr lang="en-US" altLang="zh-CN" sz="1400">
              <a:latin typeface="Arial" panose="020B0604020202020204" pitchFamily="34" charset="0"/>
              <a:cs typeface="Arial" panose="020B0604020202020204" pitchFamily="34" charset="0"/>
            </a:endParaRPr>
          </a:p>
        </p:txBody>
      </p:sp>
      <p:sp>
        <p:nvSpPr>
          <p:cNvPr id="20" name="文本框 19"/>
          <p:cNvSpPr txBox="1"/>
          <p:nvPr>
            <p:custDataLst>
              <p:tags r:id="rId8"/>
            </p:custDataLst>
          </p:nvPr>
        </p:nvSpPr>
        <p:spPr>
          <a:xfrm>
            <a:off x="821055" y="3211195"/>
            <a:ext cx="363220" cy="24511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50</a:t>
            </a:r>
            <a:endParaRPr lang="en-US" altLang="zh-CN" sz="1000">
              <a:latin typeface="Arial" panose="020B0604020202020204" pitchFamily="34" charset="0"/>
              <a:cs typeface="Arial" panose="020B0604020202020204" pitchFamily="34" charset="0"/>
            </a:endParaRPr>
          </a:p>
        </p:txBody>
      </p:sp>
      <p:sp>
        <p:nvSpPr>
          <p:cNvPr id="21" name="文本框 20"/>
          <p:cNvSpPr txBox="1"/>
          <p:nvPr>
            <p:custDataLst>
              <p:tags r:id="rId9"/>
            </p:custDataLst>
          </p:nvPr>
        </p:nvSpPr>
        <p:spPr>
          <a:xfrm>
            <a:off x="753745" y="2403475"/>
            <a:ext cx="430530" cy="24511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100</a:t>
            </a:r>
            <a:endParaRPr lang="en-US" altLang="zh-CN" sz="1000">
              <a:latin typeface="Arial" panose="020B0604020202020204" pitchFamily="34" charset="0"/>
              <a:cs typeface="Arial" panose="020B0604020202020204" pitchFamily="34" charset="0"/>
            </a:endParaRPr>
          </a:p>
        </p:txBody>
      </p:sp>
      <p:sp>
        <p:nvSpPr>
          <p:cNvPr id="23" name="文本框 22"/>
          <p:cNvSpPr txBox="1"/>
          <p:nvPr>
            <p:custDataLst>
              <p:tags r:id="rId10"/>
            </p:custDataLst>
          </p:nvPr>
        </p:nvSpPr>
        <p:spPr>
          <a:xfrm>
            <a:off x="753745" y="1595755"/>
            <a:ext cx="468630" cy="24511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150</a:t>
            </a:r>
            <a:endParaRPr lang="en-US" altLang="zh-CN" sz="1000">
              <a:latin typeface="Arial" panose="020B0604020202020204" pitchFamily="34" charset="0"/>
              <a:cs typeface="Arial" panose="020B0604020202020204" pitchFamily="34" charset="0"/>
            </a:endParaRPr>
          </a:p>
        </p:txBody>
      </p:sp>
      <p:sp>
        <p:nvSpPr>
          <p:cNvPr id="6" name="文本框 5"/>
          <p:cNvSpPr txBox="1"/>
          <p:nvPr>
            <p:custDataLst>
              <p:tags r:id="rId11"/>
            </p:custDataLst>
          </p:nvPr>
        </p:nvSpPr>
        <p:spPr>
          <a:xfrm>
            <a:off x="1083945" y="4239260"/>
            <a:ext cx="1019810"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P-marked</a:t>
            </a:r>
            <a:endParaRPr lang="en-US" altLang="zh-CN" sz="1400">
              <a:latin typeface="Arial" panose="020B0604020202020204" pitchFamily="34" charset="0"/>
              <a:cs typeface="Arial" panose="020B0604020202020204" pitchFamily="34" charset="0"/>
            </a:endParaRPr>
          </a:p>
        </p:txBody>
      </p:sp>
      <p:sp>
        <p:nvSpPr>
          <p:cNvPr id="7" name="文本框 6"/>
          <p:cNvSpPr txBox="1"/>
          <p:nvPr>
            <p:custDataLst>
              <p:tags r:id="rId12"/>
            </p:custDataLst>
          </p:nvPr>
        </p:nvSpPr>
        <p:spPr>
          <a:xfrm>
            <a:off x="2151380" y="4239260"/>
            <a:ext cx="687705"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Non-P</a:t>
            </a:r>
            <a:endParaRPr lang="en-US" altLang="zh-CN" sz="1400">
              <a:latin typeface="Arial" panose="020B0604020202020204" pitchFamily="34" charset="0"/>
              <a:cs typeface="Arial" panose="020B0604020202020204" pitchFamily="34" charset="0"/>
            </a:endParaRPr>
          </a:p>
        </p:txBody>
      </p:sp>
      <p:sp>
        <p:nvSpPr>
          <p:cNvPr id="8" name="文本框 7"/>
          <p:cNvSpPr txBox="1"/>
          <p:nvPr>
            <p:custDataLst>
              <p:tags r:id="rId13"/>
            </p:custDataLst>
          </p:nvPr>
        </p:nvSpPr>
        <p:spPr>
          <a:xfrm>
            <a:off x="1101090" y="1470660"/>
            <a:ext cx="65722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n=145</a:t>
            </a:r>
            <a:endParaRPr lang="en-US" altLang="zh-CN" sz="1200">
              <a:latin typeface="Arial" panose="020B0604020202020204" pitchFamily="34" charset="0"/>
              <a:cs typeface="Arial" panose="020B0604020202020204" pitchFamily="34" charset="0"/>
            </a:endParaRPr>
          </a:p>
        </p:txBody>
      </p:sp>
      <p:sp>
        <p:nvSpPr>
          <p:cNvPr id="9" name="文本框 8"/>
          <p:cNvSpPr txBox="1"/>
          <p:nvPr>
            <p:custDataLst>
              <p:tags r:id="rId14"/>
            </p:custDataLst>
          </p:nvPr>
        </p:nvSpPr>
        <p:spPr>
          <a:xfrm>
            <a:off x="2104390" y="2884170"/>
            <a:ext cx="1131570"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n=45</a:t>
            </a:r>
            <a:endParaRPr lang="en-US" altLang="zh-CN" sz="1200">
              <a:latin typeface="Arial" panose="020B0604020202020204" pitchFamily="34" charset="0"/>
              <a:cs typeface="Arial" panose="020B0604020202020204" pitchFamily="34" charset="0"/>
            </a:endParaRPr>
          </a:p>
        </p:txBody>
      </p:sp>
      <p:sp>
        <p:nvSpPr>
          <p:cNvPr id="10" name="文本框 9"/>
          <p:cNvSpPr txBox="1"/>
          <p:nvPr>
            <p:custDataLst>
              <p:tags r:id="rId15"/>
            </p:custDataLst>
          </p:nvPr>
        </p:nvSpPr>
        <p:spPr>
          <a:xfrm>
            <a:off x="216535" y="4732655"/>
            <a:ext cx="4105910" cy="1168400"/>
          </a:xfrm>
          <a:prstGeom prst="rect">
            <a:avLst/>
          </a:prstGeom>
          <a:noFill/>
        </p:spPr>
        <p:txBody>
          <a:bodyPr wrap="square" rtlCol="0">
            <a:spAutoFit/>
          </a:bodyPr>
          <a:lstStyle/>
          <a:p>
            <a:r>
              <a:rPr lang="en-US" altLang="zh-CN" sz="1400" b="1">
                <a:solidFill>
                  <a:schemeClr val="tx1"/>
                </a:solidFill>
                <a:latin typeface="Arial" panose="020B0604020202020204" pitchFamily="34" charset="0"/>
                <a:cs typeface="Arial" panose="020B0604020202020204" pitchFamily="34" charset="0"/>
              </a:rPr>
              <a:t>For chr2L, there are 202 boundaries, 145 (72%) are promoter-marked boundaries (P-marked);</a:t>
            </a:r>
            <a:endParaRPr lang="en-US" altLang="zh-CN" sz="1400" b="1">
              <a:solidFill>
                <a:schemeClr val="tx1"/>
              </a:solidFill>
              <a:latin typeface="Arial" panose="020B0604020202020204" pitchFamily="34" charset="0"/>
              <a:cs typeface="Arial" panose="020B0604020202020204" pitchFamily="34" charset="0"/>
            </a:endParaRPr>
          </a:p>
          <a:p>
            <a:r>
              <a:rPr lang="en-US" altLang="zh-CN" sz="1400" b="1">
                <a:solidFill>
                  <a:schemeClr val="tx1"/>
                </a:solidFill>
                <a:latin typeface="Arial" panose="020B0604020202020204" pitchFamily="34" charset="0"/>
                <a:cs typeface="Arial" panose="020B0604020202020204" pitchFamily="34" charset="0"/>
              </a:rPr>
              <a:t>In the all </a:t>
            </a:r>
            <a:r>
              <a:rPr lang="en-US" altLang="zh-CN" sz="1400" b="1">
                <a:solidFill>
                  <a:schemeClr val="tx1"/>
                </a:solidFill>
                <a:latin typeface="Arial" panose="020B0604020202020204" pitchFamily="34" charset="0"/>
                <a:cs typeface="Arial" panose="020B0604020202020204" pitchFamily="34" charset="0"/>
                <a:sym typeface="+mn-ea"/>
              </a:rPr>
              <a:t>P-marked boundaries, boundaries with label ‘up-down’ are 68%.</a:t>
            </a:r>
            <a:endParaRPr lang="en-US" altLang="zh-CN" sz="1400" b="1">
              <a:solidFill>
                <a:schemeClr val="tx1"/>
              </a:solidFill>
              <a:latin typeface="Arial" panose="020B0604020202020204" pitchFamily="34" charset="0"/>
              <a:cs typeface="Arial" panose="020B0604020202020204" pitchFamily="34" charset="0"/>
            </a:endParaRPr>
          </a:p>
          <a:p>
            <a:endParaRPr lang="en-US" altLang="zh-CN" sz="1400" b="1">
              <a:solidFill>
                <a:schemeClr val="tx1"/>
              </a:solidFill>
              <a:latin typeface="Arial" panose="020B0604020202020204" pitchFamily="34" charset="0"/>
              <a:cs typeface="Arial" panose="020B0604020202020204" pitchFamily="34" charset="0"/>
            </a:endParaRPr>
          </a:p>
        </p:txBody>
      </p:sp>
      <p:pic>
        <p:nvPicPr>
          <p:cNvPr id="11" name="图片 10"/>
          <p:cNvPicPr>
            <a:picLocks noChangeAspect="1"/>
          </p:cNvPicPr>
          <p:nvPr>
            <p:custDataLst>
              <p:tags r:id="rId16"/>
            </p:custDataLst>
          </p:nvPr>
        </p:nvPicPr>
        <p:blipFill>
          <a:blip r:embed="rId17"/>
          <a:stretch>
            <a:fillRect/>
          </a:stretch>
        </p:blipFill>
        <p:spPr>
          <a:xfrm>
            <a:off x="5031740" y="1549400"/>
            <a:ext cx="4439285" cy="2685415"/>
          </a:xfrm>
          <a:prstGeom prst="rect">
            <a:avLst/>
          </a:prstGeom>
        </p:spPr>
      </p:pic>
      <p:sp>
        <p:nvSpPr>
          <p:cNvPr id="12" name="文本框 11"/>
          <p:cNvSpPr txBox="1"/>
          <p:nvPr>
            <p:custDataLst>
              <p:tags r:id="rId18"/>
            </p:custDataLst>
          </p:nvPr>
        </p:nvSpPr>
        <p:spPr>
          <a:xfrm rot="16200000">
            <a:off x="3669665" y="2773045"/>
            <a:ext cx="1692275" cy="153670"/>
          </a:xfrm>
          <a:prstGeom prst="rect">
            <a:avLst/>
          </a:prstGeom>
          <a:noFill/>
        </p:spPr>
        <p:txBody>
          <a:bodyPr wrap="square" rtlCol="0">
            <a:noAutofit/>
          </a:bodyPr>
          <a:lstStyle/>
          <a:p>
            <a:r>
              <a:rPr lang="en-US" altLang="zh-CN" sz="1400">
                <a:latin typeface="Arial" panose="020B0604020202020204" pitchFamily="34" charset="0"/>
                <a:cs typeface="Arial" panose="020B0604020202020204" pitchFamily="34" charset="0"/>
              </a:rPr>
              <a:t>Boundary number</a:t>
            </a:r>
            <a:endParaRPr lang="en-US" altLang="zh-CN" sz="1400">
              <a:latin typeface="Arial" panose="020B0604020202020204" pitchFamily="34" charset="0"/>
              <a:cs typeface="Arial" panose="020B0604020202020204" pitchFamily="34" charset="0"/>
            </a:endParaRPr>
          </a:p>
        </p:txBody>
      </p:sp>
      <p:sp>
        <p:nvSpPr>
          <p:cNvPr id="13" name="文本框 12"/>
          <p:cNvSpPr txBox="1"/>
          <p:nvPr>
            <p:custDataLst>
              <p:tags r:id="rId19"/>
            </p:custDataLst>
          </p:nvPr>
        </p:nvSpPr>
        <p:spPr>
          <a:xfrm>
            <a:off x="4800600" y="2769235"/>
            <a:ext cx="363220" cy="24511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50</a:t>
            </a:r>
            <a:endParaRPr lang="en-US" altLang="zh-CN" sz="1000">
              <a:latin typeface="Arial" panose="020B0604020202020204" pitchFamily="34" charset="0"/>
              <a:cs typeface="Arial" panose="020B0604020202020204" pitchFamily="34" charset="0"/>
            </a:endParaRPr>
          </a:p>
        </p:txBody>
      </p:sp>
      <p:sp>
        <p:nvSpPr>
          <p:cNvPr id="14" name="文本框 13"/>
          <p:cNvSpPr txBox="1"/>
          <p:nvPr>
            <p:custDataLst>
              <p:tags r:id="rId20"/>
            </p:custDataLst>
          </p:nvPr>
        </p:nvSpPr>
        <p:spPr>
          <a:xfrm>
            <a:off x="4766945" y="1529715"/>
            <a:ext cx="430530" cy="24511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100</a:t>
            </a:r>
            <a:endParaRPr lang="en-US" altLang="zh-CN" sz="1000">
              <a:latin typeface="Arial" panose="020B0604020202020204" pitchFamily="34" charset="0"/>
              <a:cs typeface="Arial" panose="020B0604020202020204" pitchFamily="34" charset="0"/>
            </a:endParaRPr>
          </a:p>
        </p:txBody>
      </p:sp>
      <p:sp>
        <p:nvSpPr>
          <p:cNvPr id="15" name="文本框 14"/>
          <p:cNvSpPr txBox="1"/>
          <p:nvPr>
            <p:custDataLst>
              <p:tags r:id="rId21"/>
            </p:custDataLst>
          </p:nvPr>
        </p:nvSpPr>
        <p:spPr>
          <a:xfrm>
            <a:off x="5069840" y="4234815"/>
            <a:ext cx="1263015"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Co-regulated</a:t>
            </a:r>
            <a:endParaRPr lang="en-US" altLang="zh-CN" sz="1400">
              <a:latin typeface="Arial" panose="020B0604020202020204" pitchFamily="34" charset="0"/>
              <a:cs typeface="Arial" panose="020B0604020202020204" pitchFamily="34" charset="0"/>
            </a:endParaRPr>
          </a:p>
        </p:txBody>
      </p:sp>
      <p:sp>
        <p:nvSpPr>
          <p:cNvPr id="16" name="文本框 15"/>
          <p:cNvSpPr txBox="1"/>
          <p:nvPr>
            <p:custDataLst>
              <p:tags r:id="rId22"/>
            </p:custDataLst>
          </p:nvPr>
        </p:nvSpPr>
        <p:spPr>
          <a:xfrm>
            <a:off x="7004050" y="4210050"/>
            <a:ext cx="941705"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Up-down</a:t>
            </a:r>
            <a:endParaRPr lang="en-US" altLang="zh-CN" sz="1400">
              <a:latin typeface="Arial" panose="020B0604020202020204" pitchFamily="34" charset="0"/>
              <a:cs typeface="Arial" panose="020B0604020202020204" pitchFamily="34" charset="0"/>
            </a:endParaRPr>
          </a:p>
        </p:txBody>
      </p:sp>
      <p:sp>
        <p:nvSpPr>
          <p:cNvPr id="17" name="文本框 16"/>
          <p:cNvSpPr txBox="1"/>
          <p:nvPr>
            <p:custDataLst>
              <p:tags r:id="rId23"/>
            </p:custDataLst>
          </p:nvPr>
        </p:nvSpPr>
        <p:spPr>
          <a:xfrm>
            <a:off x="8529320" y="4210050"/>
            <a:ext cx="1322705"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Unexpressed</a:t>
            </a:r>
            <a:endParaRPr lang="en-US" altLang="zh-CN" sz="1400">
              <a:latin typeface="Arial" panose="020B0604020202020204" pitchFamily="34" charset="0"/>
              <a:cs typeface="Arial" panose="020B0604020202020204" pitchFamily="34" charset="0"/>
            </a:endParaRPr>
          </a:p>
        </p:txBody>
      </p:sp>
      <p:sp>
        <p:nvSpPr>
          <p:cNvPr id="32" name="矩形 31"/>
          <p:cNvSpPr/>
          <p:nvPr>
            <p:custDataLst>
              <p:tags r:id="rId24"/>
            </p:custDataLst>
          </p:nvPr>
        </p:nvSpPr>
        <p:spPr>
          <a:xfrm>
            <a:off x="8030210" y="1699260"/>
            <a:ext cx="87630" cy="76200"/>
          </a:xfrm>
          <a:prstGeom prst="rect">
            <a:avLst/>
          </a:prstGeom>
          <a:solidFill>
            <a:schemeClr val="tx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7" name="矩形 36"/>
          <p:cNvSpPr/>
          <p:nvPr>
            <p:custDataLst>
              <p:tags r:id="rId25"/>
            </p:custDataLst>
          </p:nvPr>
        </p:nvSpPr>
        <p:spPr>
          <a:xfrm>
            <a:off x="8030210" y="1551940"/>
            <a:ext cx="87630" cy="76200"/>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3" name="文本框 52"/>
          <p:cNvSpPr txBox="1"/>
          <p:nvPr>
            <p:custDataLst>
              <p:tags r:id="rId26"/>
            </p:custDataLst>
          </p:nvPr>
        </p:nvSpPr>
        <p:spPr>
          <a:xfrm>
            <a:off x="8160385" y="1477010"/>
            <a:ext cx="1410335" cy="17843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P-marked   </a:t>
            </a:r>
            <a:endParaRPr lang="en-US" altLang="zh-CN" sz="1000">
              <a:latin typeface="Arial" panose="020B0604020202020204" pitchFamily="34" charset="0"/>
              <a:cs typeface="Arial" panose="020B0604020202020204" pitchFamily="34" charset="0"/>
            </a:endParaRPr>
          </a:p>
        </p:txBody>
      </p:sp>
      <p:sp>
        <p:nvSpPr>
          <p:cNvPr id="38" name="文本框 37"/>
          <p:cNvSpPr txBox="1"/>
          <p:nvPr>
            <p:custDataLst>
              <p:tags r:id="rId27"/>
            </p:custDataLst>
          </p:nvPr>
        </p:nvSpPr>
        <p:spPr>
          <a:xfrm>
            <a:off x="8160385" y="1621790"/>
            <a:ext cx="1672590" cy="153670"/>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Non-P</a:t>
            </a:r>
            <a:endParaRPr lang="en-US" altLang="zh-CN" sz="1000">
              <a:latin typeface="Arial" panose="020B0604020202020204" pitchFamily="34" charset="0"/>
              <a:cs typeface="Arial" panose="020B0604020202020204" pitchFamily="34" charset="0"/>
            </a:endParaRPr>
          </a:p>
        </p:txBody>
      </p:sp>
      <p:sp>
        <p:nvSpPr>
          <p:cNvPr id="18" name="文本框 17"/>
          <p:cNvSpPr txBox="1"/>
          <p:nvPr/>
        </p:nvSpPr>
        <p:spPr>
          <a:xfrm>
            <a:off x="4766945" y="4793615"/>
            <a:ext cx="7172960" cy="737235"/>
          </a:xfrm>
          <a:prstGeom prst="rect">
            <a:avLst/>
          </a:prstGeom>
          <a:noFill/>
        </p:spPr>
        <p:txBody>
          <a:bodyPr wrap="square" rtlCol="0" anchor="t">
            <a:spAutoFit/>
          </a:bodyPr>
          <a:lstStyle/>
          <a:p>
            <a:r>
              <a:rPr lang="en-US" altLang="zh-CN" sz="1400">
                <a:latin typeface="Arial" panose="020B0604020202020204" pitchFamily="34" charset="0"/>
                <a:cs typeface="Arial" panose="020B0604020202020204" pitchFamily="34" charset="0"/>
                <a:sym typeface="+mn-ea"/>
              </a:rPr>
              <a:t>Up-down                    one gene of H2H/T2T is up-regulated and another down-regulated</a:t>
            </a:r>
            <a:endParaRPr lang="en-US" altLang="zh-CN" sz="1400">
              <a:solidFill>
                <a:schemeClr val="tx1"/>
              </a:solidFill>
              <a:latin typeface="Arial" panose="020B0604020202020204" pitchFamily="34" charset="0"/>
              <a:cs typeface="Arial" panose="020B0604020202020204" pitchFamily="34" charset="0"/>
              <a:sym typeface="+mn-ea"/>
            </a:endParaRPr>
          </a:p>
          <a:p>
            <a:r>
              <a:rPr lang="en-US" altLang="zh-CN" sz="1400">
                <a:solidFill>
                  <a:schemeClr val="tx1"/>
                </a:solidFill>
                <a:latin typeface="Arial" panose="020B0604020202020204" pitchFamily="34" charset="0"/>
                <a:cs typeface="Arial" panose="020B0604020202020204" pitchFamily="34" charset="0"/>
                <a:sym typeface="+mn-ea"/>
              </a:rPr>
              <a:t>Co-regulated              both genes of H2H/T2T are up-regulated or down-regulated</a:t>
            </a:r>
            <a:endParaRPr lang="en-US" altLang="zh-CN" sz="1400">
              <a:solidFill>
                <a:schemeClr val="tx1"/>
              </a:solidFill>
              <a:latin typeface="Arial" panose="020B0604020202020204" pitchFamily="34" charset="0"/>
              <a:cs typeface="Arial" panose="020B0604020202020204" pitchFamily="34" charset="0"/>
              <a:sym typeface="+mn-ea"/>
            </a:endParaRPr>
          </a:p>
          <a:p>
            <a:r>
              <a:rPr lang="en-US" altLang="zh-CN" sz="1400">
                <a:solidFill>
                  <a:schemeClr val="tx1"/>
                </a:solidFill>
                <a:latin typeface="Arial" panose="020B0604020202020204" pitchFamily="34" charset="0"/>
                <a:cs typeface="Arial" panose="020B0604020202020204" pitchFamily="34" charset="0"/>
                <a:sym typeface="+mn-ea"/>
              </a:rPr>
              <a:t>Un-expressed            at least one gene is not expressed </a:t>
            </a:r>
            <a:endParaRPr lang="en-US" altLang="zh-CN" sz="1400">
              <a:solidFill>
                <a:schemeClr val="tx1"/>
              </a:solidFill>
              <a:latin typeface="Arial" panose="020B0604020202020204" pitchFamily="34" charset="0"/>
              <a:cs typeface="Arial" panose="020B0604020202020204" pitchFamily="34" charset="0"/>
              <a:sym typeface="+mn-ea"/>
            </a:endParaRPr>
          </a:p>
        </p:txBody>
      </p:sp>
      <p:sp>
        <p:nvSpPr>
          <p:cNvPr id="34" name="文本框 33"/>
          <p:cNvSpPr txBox="1"/>
          <p:nvPr>
            <p:custDataLst>
              <p:tags r:id="rId28"/>
            </p:custDataLst>
          </p:nvPr>
        </p:nvSpPr>
        <p:spPr>
          <a:xfrm>
            <a:off x="417195" y="1227455"/>
            <a:ext cx="336550" cy="36830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A</a:t>
            </a:r>
            <a:endParaRPr lang="en-US" altLang="zh-CN" b="1">
              <a:latin typeface="Arial" panose="020B0604020202020204" pitchFamily="34" charset="0"/>
              <a:cs typeface="Arial" panose="020B0604020202020204" pitchFamily="34" charset="0"/>
            </a:endParaRPr>
          </a:p>
        </p:txBody>
      </p:sp>
      <p:sp>
        <p:nvSpPr>
          <p:cNvPr id="19" name="文本框 18"/>
          <p:cNvSpPr txBox="1"/>
          <p:nvPr>
            <p:custDataLst>
              <p:tags r:id="rId29"/>
            </p:custDataLst>
          </p:nvPr>
        </p:nvSpPr>
        <p:spPr>
          <a:xfrm>
            <a:off x="4322445" y="1226820"/>
            <a:ext cx="336550" cy="368300"/>
          </a:xfrm>
          <a:prstGeom prst="rect">
            <a:avLst/>
          </a:prstGeom>
          <a:noFill/>
        </p:spPr>
        <p:txBody>
          <a:bodyPr wrap="square" rtlCol="0">
            <a:spAutoFit/>
          </a:bodyPr>
          <a:lstStyle/>
          <a:p>
            <a:r>
              <a:rPr lang="en-US" altLang="zh-CN" b="1">
                <a:latin typeface="Arial" panose="020B0604020202020204" pitchFamily="34" charset="0"/>
                <a:cs typeface="Arial" panose="020B0604020202020204" pitchFamily="34" charset="0"/>
              </a:rPr>
              <a:t>B</a:t>
            </a:r>
            <a:endParaRPr lang="en-US" altLang="zh-CN" b="1">
              <a:latin typeface="Arial" panose="020B0604020202020204" pitchFamily="34" charset="0"/>
              <a:cs typeface="Arial" panose="020B0604020202020204" pitchFamily="34" charset="0"/>
            </a:endParaRPr>
          </a:p>
        </p:txBody>
      </p:sp>
      <p:sp>
        <p:nvSpPr>
          <p:cNvPr id="22" name="文本框 21"/>
          <p:cNvSpPr txBox="1"/>
          <p:nvPr>
            <p:custDataLst>
              <p:tags r:id="rId30"/>
            </p:custDataLst>
          </p:nvPr>
        </p:nvSpPr>
        <p:spPr>
          <a:xfrm>
            <a:off x="5290185" y="3785870"/>
            <a:ext cx="485140"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n=3</a:t>
            </a:r>
            <a:endParaRPr lang="en-US" altLang="zh-CN" sz="1200">
              <a:latin typeface="Arial" panose="020B0604020202020204" pitchFamily="34" charset="0"/>
              <a:cs typeface="Arial" panose="020B0604020202020204" pitchFamily="34" charset="0"/>
            </a:endParaRPr>
          </a:p>
        </p:txBody>
      </p:sp>
      <p:sp>
        <p:nvSpPr>
          <p:cNvPr id="24" name="文本框 23"/>
          <p:cNvSpPr txBox="1"/>
          <p:nvPr>
            <p:custDataLst>
              <p:tags r:id="rId31"/>
            </p:custDataLst>
          </p:nvPr>
        </p:nvSpPr>
        <p:spPr>
          <a:xfrm>
            <a:off x="6877050" y="3657600"/>
            <a:ext cx="485140"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n=8</a:t>
            </a:r>
            <a:endParaRPr lang="en-US" altLang="zh-CN" sz="1200">
              <a:latin typeface="Arial" panose="020B0604020202020204" pitchFamily="34" charset="0"/>
              <a:cs typeface="Arial" panose="020B0604020202020204" pitchFamily="34" charset="0"/>
            </a:endParaRPr>
          </a:p>
        </p:txBody>
      </p:sp>
      <p:sp>
        <p:nvSpPr>
          <p:cNvPr id="25" name="文本框 24"/>
          <p:cNvSpPr txBox="1"/>
          <p:nvPr>
            <p:custDataLst>
              <p:tags r:id="rId32"/>
            </p:custDataLst>
          </p:nvPr>
        </p:nvSpPr>
        <p:spPr>
          <a:xfrm>
            <a:off x="8464550" y="2712085"/>
            <a:ext cx="54419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n=46</a:t>
            </a:r>
            <a:endParaRPr lang="en-US" altLang="zh-CN" sz="1200">
              <a:latin typeface="Arial" panose="020B0604020202020204" pitchFamily="34" charset="0"/>
              <a:cs typeface="Arial" panose="020B0604020202020204" pitchFamily="34" charset="0"/>
            </a:endParaRPr>
          </a:p>
        </p:txBody>
      </p:sp>
      <p:sp>
        <p:nvSpPr>
          <p:cNvPr id="26" name="文本框 25"/>
          <p:cNvSpPr txBox="1"/>
          <p:nvPr>
            <p:custDataLst>
              <p:tags r:id="rId33"/>
            </p:custDataLst>
          </p:nvPr>
        </p:nvSpPr>
        <p:spPr>
          <a:xfrm>
            <a:off x="5611495" y="3293745"/>
            <a:ext cx="57848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n=23</a:t>
            </a:r>
            <a:endParaRPr lang="en-US" altLang="zh-CN" sz="1200">
              <a:latin typeface="Arial" panose="020B0604020202020204" pitchFamily="34" charset="0"/>
              <a:cs typeface="Arial" panose="020B0604020202020204" pitchFamily="34" charset="0"/>
            </a:endParaRPr>
          </a:p>
        </p:txBody>
      </p:sp>
      <p:sp>
        <p:nvSpPr>
          <p:cNvPr id="27" name="文本框 26"/>
          <p:cNvSpPr txBox="1"/>
          <p:nvPr>
            <p:custDataLst>
              <p:tags r:id="rId34"/>
            </p:custDataLst>
          </p:nvPr>
        </p:nvSpPr>
        <p:spPr>
          <a:xfrm>
            <a:off x="8863330" y="3293745"/>
            <a:ext cx="60769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n=23</a:t>
            </a:r>
            <a:endParaRPr lang="en-US" altLang="zh-CN" sz="1200">
              <a:latin typeface="Arial" panose="020B0604020202020204" pitchFamily="34" charset="0"/>
              <a:cs typeface="Arial" panose="020B0604020202020204" pitchFamily="34" charset="0"/>
            </a:endParaRPr>
          </a:p>
        </p:txBody>
      </p:sp>
      <p:sp>
        <p:nvSpPr>
          <p:cNvPr id="28" name="文本框 27"/>
          <p:cNvSpPr txBox="1"/>
          <p:nvPr>
            <p:custDataLst>
              <p:tags r:id="rId35"/>
            </p:custDataLst>
          </p:nvPr>
        </p:nvSpPr>
        <p:spPr>
          <a:xfrm>
            <a:off x="7203440" y="1601470"/>
            <a:ext cx="60769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n=99</a:t>
            </a:r>
            <a:endParaRPr lang="en-US" altLang="zh-CN" sz="1200">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DS001D_scatterPlot_PETcount_larger2_cutoff_noLabel"/>
          <p:cNvPicPr>
            <a:picLocks noChangeAspect="1"/>
          </p:cNvPicPr>
          <p:nvPr>
            <p:custDataLst>
              <p:tags r:id="rId1"/>
            </p:custDataLst>
          </p:nvPr>
        </p:nvPicPr>
        <p:blipFill>
          <a:blip r:embed="rId2"/>
          <a:stretch>
            <a:fillRect/>
          </a:stretch>
        </p:blipFill>
        <p:spPr>
          <a:xfrm>
            <a:off x="625475" y="594995"/>
            <a:ext cx="1762760" cy="1751330"/>
          </a:xfrm>
          <a:prstGeom prst="rect">
            <a:avLst/>
          </a:prstGeom>
        </p:spPr>
      </p:pic>
      <p:pic>
        <p:nvPicPr>
          <p:cNvPr id="3" name="图片 2" descr="CDS002D_scatterPlot_PETcount_larger2_cutoff_noLabel"/>
          <p:cNvPicPr>
            <a:picLocks noChangeAspect="1"/>
          </p:cNvPicPr>
          <p:nvPr>
            <p:custDataLst>
              <p:tags r:id="rId3"/>
            </p:custDataLst>
          </p:nvPr>
        </p:nvPicPr>
        <p:blipFill>
          <a:blip r:embed="rId4"/>
          <a:stretch>
            <a:fillRect/>
          </a:stretch>
        </p:blipFill>
        <p:spPr>
          <a:xfrm>
            <a:off x="2895600" y="594995"/>
            <a:ext cx="1762760" cy="1751330"/>
          </a:xfrm>
          <a:prstGeom prst="rect">
            <a:avLst/>
          </a:prstGeom>
        </p:spPr>
      </p:pic>
      <p:pic>
        <p:nvPicPr>
          <p:cNvPr id="5" name="图片 4" descr="CDS001D_CDS001D_compare_densityPlot_loopspan_allPET_larger2_noLabel"/>
          <p:cNvPicPr>
            <a:picLocks noChangeAspect="1"/>
          </p:cNvPicPr>
          <p:nvPr>
            <p:custDataLst>
              <p:tags r:id="rId5"/>
            </p:custDataLst>
          </p:nvPr>
        </p:nvPicPr>
        <p:blipFill>
          <a:blip r:embed="rId6"/>
          <a:stretch>
            <a:fillRect/>
          </a:stretch>
        </p:blipFill>
        <p:spPr>
          <a:xfrm>
            <a:off x="5165725" y="594995"/>
            <a:ext cx="1762760" cy="1751330"/>
          </a:xfrm>
          <a:prstGeom prst="rect">
            <a:avLst/>
          </a:prstGeom>
        </p:spPr>
      </p:pic>
      <p:pic>
        <p:nvPicPr>
          <p:cNvPr id="6" name="图片 5" descr="CDS004D_scatterPlot_PETcount_larger2_cutoff_noLabel"/>
          <p:cNvPicPr>
            <a:picLocks noChangeAspect="1"/>
          </p:cNvPicPr>
          <p:nvPr>
            <p:custDataLst>
              <p:tags r:id="rId7"/>
            </p:custDataLst>
          </p:nvPr>
        </p:nvPicPr>
        <p:blipFill>
          <a:blip r:embed="rId8"/>
          <a:stretch>
            <a:fillRect/>
          </a:stretch>
        </p:blipFill>
        <p:spPr>
          <a:xfrm>
            <a:off x="624840" y="2729865"/>
            <a:ext cx="1762760" cy="1751330"/>
          </a:xfrm>
          <a:prstGeom prst="rect">
            <a:avLst/>
          </a:prstGeom>
        </p:spPr>
      </p:pic>
      <p:pic>
        <p:nvPicPr>
          <p:cNvPr id="7" name="图片 6" descr="CDS005D_scatterPlot_PETcount_larger2_cutoff_noLabel"/>
          <p:cNvPicPr>
            <a:picLocks noChangeAspect="1"/>
          </p:cNvPicPr>
          <p:nvPr>
            <p:custDataLst>
              <p:tags r:id="rId9"/>
            </p:custDataLst>
          </p:nvPr>
        </p:nvPicPr>
        <p:blipFill>
          <a:blip r:embed="rId10"/>
          <a:stretch>
            <a:fillRect/>
          </a:stretch>
        </p:blipFill>
        <p:spPr>
          <a:xfrm>
            <a:off x="2894965" y="2729865"/>
            <a:ext cx="1762760" cy="1751330"/>
          </a:xfrm>
          <a:prstGeom prst="rect">
            <a:avLst/>
          </a:prstGeom>
        </p:spPr>
      </p:pic>
      <p:pic>
        <p:nvPicPr>
          <p:cNvPr id="8" name="图片 7" descr="CDS004D_CDS004D_compare_densityPlot_loopspan_allPET_larger2_noLabel"/>
          <p:cNvPicPr>
            <a:picLocks noChangeAspect="1"/>
          </p:cNvPicPr>
          <p:nvPr>
            <p:custDataLst>
              <p:tags r:id="rId11"/>
            </p:custDataLst>
          </p:nvPr>
        </p:nvPicPr>
        <p:blipFill>
          <a:blip r:embed="rId12"/>
          <a:stretch>
            <a:fillRect/>
          </a:stretch>
        </p:blipFill>
        <p:spPr>
          <a:xfrm>
            <a:off x="5156835" y="2729865"/>
            <a:ext cx="1762125" cy="1751330"/>
          </a:xfrm>
          <a:prstGeom prst="rect">
            <a:avLst/>
          </a:prstGeom>
        </p:spPr>
      </p:pic>
      <p:pic>
        <p:nvPicPr>
          <p:cNvPr id="9" name="图片 8" descr="CDS007D_scatterPlot_PETcount_larger2_cutoff_noLabel"/>
          <p:cNvPicPr>
            <a:picLocks noChangeAspect="1"/>
          </p:cNvPicPr>
          <p:nvPr>
            <p:custDataLst>
              <p:tags r:id="rId13"/>
            </p:custDataLst>
          </p:nvPr>
        </p:nvPicPr>
        <p:blipFill>
          <a:blip r:embed="rId14"/>
          <a:stretch>
            <a:fillRect/>
          </a:stretch>
        </p:blipFill>
        <p:spPr>
          <a:xfrm>
            <a:off x="626110" y="4802505"/>
            <a:ext cx="1765300" cy="1754505"/>
          </a:xfrm>
          <a:prstGeom prst="rect">
            <a:avLst/>
          </a:prstGeom>
        </p:spPr>
      </p:pic>
      <p:pic>
        <p:nvPicPr>
          <p:cNvPr id="10" name="图片 9" descr="CDS008D_scatterPlot_PETcount_larger2_cutoff_noLabel"/>
          <p:cNvPicPr>
            <a:picLocks noChangeAspect="1"/>
          </p:cNvPicPr>
          <p:nvPr>
            <p:custDataLst>
              <p:tags r:id="rId15"/>
            </p:custDataLst>
          </p:nvPr>
        </p:nvPicPr>
        <p:blipFill>
          <a:blip r:embed="rId16"/>
          <a:stretch>
            <a:fillRect/>
          </a:stretch>
        </p:blipFill>
        <p:spPr>
          <a:xfrm>
            <a:off x="2896235" y="4829810"/>
            <a:ext cx="1765300" cy="1754505"/>
          </a:xfrm>
          <a:prstGeom prst="rect">
            <a:avLst/>
          </a:prstGeom>
        </p:spPr>
      </p:pic>
      <p:pic>
        <p:nvPicPr>
          <p:cNvPr id="11" name="图片 10" descr="CDS007D_CDS007D_compare_densityPlot_loopspan_allPET_larger2_noLabel"/>
          <p:cNvPicPr>
            <a:picLocks noChangeAspect="1"/>
          </p:cNvPicPr>
          <p:nvPr>
            <p:custDataLst>
              <p:tags r:id="rId17"/>
            </p:custDataLst>
          </p:nvPr>
        </p:nvPicPr>
        <p:blipFill>
          <a:blip r:embed="rId18"/>
          <a:stretch>
            <a:fillRect/>
          </a:stretch>
        </p:blipFill>
        <p:spPr>
          <a:xfrm>
            <a:off x="5156200" y="4829810"/>
            <a:ext cx="1765300" cy="1754505"/>
          </a:xfrm>
          <a:prstGeom prst="rect">
            <a:avLst/>
          </a:prstGeom>
        </p:spPr>
      </p:pic>
      <p:grpSp>
        <p:nvGrpSpPr>
          <p:cNvPr id="18" name="组合 17"/>
          <p:cNvGrpSpPr/>
          <p:nvPr/>
        </p:nvGrpSpPr>
        <p:grpSpPr>
          <a:xfrm>
            <a:off x="0" y="0"/>
            <a:ext cx="12192000" cy="443230"/>
            <a:chOff x="0" y="0"/>
            <a:chExt cx="19200" cy="698"/>
          </a:xfrm>
        </p:grpSpPr>
        <p:sp>
          <p:nvSpPr>
            <p:cNvPr id="13" name="矩形 12"/>
            <p:cNvSpPr/>
            <p:nvPr>
              <p:custDataLst>
                <p:tags r:id="rId19"/>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4" name="直接连接符 13"/>
            <p:cNvCxnSpPr/>
            <p:nvPr>
              <p:custDataLst>
                <p:tags r:id="rId20"/>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custDataLst>
              <p:tags r:id="rId21"/>
            </p:custDataLst>
          </p:nvPr>
        </p:nvSpPr>
        <p:spPr>
          <a:xfrm>
            <a:off x="1693545" y="26035"/>
            <a:ext cx="5588635" cy="398780"/>
          </a:xfrm>
          <a:prstGeom prst="rect">
            <a:avLst/>
          </a:prstGeom>
          <a:noFill/>
        </p:spPr>
        <p:txBody>
          <a:bodyPr wrap="square" rtlCol="0" anchor="t">
            <a:spAutoFit/>
          </a:bodyPr>
          <a:lstStyle/>
          <a:p>
            <a:r>
              <a:rPr lang="en-US" altLang="zh-CN" sz="2000">
                <a:sym typeface="+mn-ea"/>
              </a:rPr>
              <a:t>Charateristics of ChIA-PET loops of different libs</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16" name="文本框 15"/>
          <p:cNvSpPr txBox="1"/>
          <p:nvPr>
            <p:custDataLst>
              <p:tags r:id="rId22"/>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grpSp>
        <p:nvGrpSpPr>
          <p:cNvPr id="31" name="组合 30"/>
          <p:cNvGrpSpPr/>
          <p:nvPr/>
        </p:nvGrpSpPr>
        <p:grpSpPr>
          <a:xfrm>
            <a:off x="545465" y="2254885"/>
            <a:ext cx="1883410" cy="401955"/>
            <a:chOff x="859" y="3551"/>
            <a:chExt cx="2966" cy="633"/>
          </a:xfrm>
        </p:grpSpPr>
        <p:sp>
          <p:nvSpPr>
            <p:cNvPr id="19" name="文本框 18"/>
            <p:cNvSpPr txBox="1"/>
            <p:nvPr/>
          </p:nvSpPr>
          <p:spPr>
            <a:xfrm>
              <a:off x="859" y="3551"/>
              <a:ext cx="2967"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20" name="文本框 19"/>
            <p:cNvSpPr txBox="1"/>
            <p:nvPr>
              <p:custDataLst>
                <p:tags r:id="rId23"/>
              </p:custDataLst>
            </p:nvPr>
          </p:nvSpPr>
          <p:spPr>
            <a:xfrm>
              <a:off x="1713" y="3836"/>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sp>
        <p:nvSpPr>
          <p:cNvPr id="21" name="文本框 20"/>
          <p:cNvSpPr txBox="1"/>
          <p:nvPr/>
        </p:nvSpPr>
        <p:spPr>
          <a:xfrm>
            <a:off x="1288415" y="707390"/>
            <a:ext cx="1099820" cy="245110"/>
          </a:xfrm>
          <a:prstGeom prst="rect">
            <a:avLst/>
          </a:prstGeom>
          <a:noFill/>
        </p:spPr>
        <p:txBody>
          <a:bodyPr wrap="square" rtlCol="0" anchor="t">
            <a:spAutoFit/>
          </a:bodyPr>
          <a:lstStyle/>
          <a:p>
            <a:r>
              <a:rPr lang="en-US" altLang="zh-CN" sz="1000" b="1">
                <a:solidFill>
                  <a:srgbClr val="4B752E"/>
                </a:solidFill>
                <a:latin typeface="Arial" panose="020B0604020202020204" pitchFamily="34" charset="0"/>
                <a:cs typeface="Arial" panose="020B0604020202020204" pitchFamily="34" charset="0"/>
                <a:sym typeface="+mn-ea"/>
              </a:rPr>
              <a:t>H3K27me3_WT</a:t>
            </a:r>
            <a:endParaRPr lang="en-US" altLang="zh-CN" sz="1000" b="1">
              <a:latin typeface="Arial" panose="020B0604020202020204" pitchFamily="34" charset="0"/>
              <a:cs typeface="Arial" panose="020B0604020202020204" pitchFamily="34" charset="0"/>
              <a:sym typeface="+mn-ea"/>
            </a:endParaRPr>
          </a:p>
        </p:txBody>
      </p:sp>
      <p:grpSp>
        <p:nvGrpSpPr>
          <p:cNvPr id="35" name="组合 34"/>
          <p:cNvGrpSpPr/>
          <p:nvPr/>
        </p:nvGrpSpPr>
        <p:grpSpPr>
          <a:xfrm>
            <a:off x="213995" y="852805"/>
            <a:ext cx="573405" cy="1443355"/>
            <a:chOff x="337" y="1343"/>
            <a:chExt cx="903" cy="2273"/>
          </a:xfrm>
        </p:grpSpPr>
        <p:sp>
          <p:nvSpPr>
            <p:cNvPr id="22" name="文本框 21"/>
            <p:cNvSpPr txBox="1"/>
            <p:nvPr>
              <p:custDataLst>
                <p:tags r:id="rId24"/>
              </p:custDataLst>
            </p:nvPr>
          </p:nvSpPr>
          <p:spPr>
            <a:xfrm>
              <a:off x="686" y="3268"/>
              <a:ext cx="415"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2</a:t>
              </a:r>
              <a:endParaRPr lang="en-US" altLang="zh-CN" sz="1000">
                <a:latin typeface="Arial" panose="020B0604020202020204" pitchFamily="34" charset="0"/>
                <a:cs typeface="Arial" panose="020B0604020202020204" pitchFamily="34" charset="0"/>
                <a:sym typeface="+mn-ea"/>
              </a:endParaRPr>
            </a:p>
          </p:txBody>
        </p:sp>
        <p:sp>
          <p:nvSpPr>
            <p:cNvPr id="23" name="文本框 22"/>
            <p:cNvSpPr txBox="1"/>
            <p:nvPr>
              <p:custDataLst>
                <p:tags r:id="rId25"/>
              </p:custDataLst>
            </p:nvPr>
          </p:nvSpPr>
          <p:spPr>
            <a:xfrm>
              <a:off x="632" y="2803"/>
              <a:ext cx="549"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a:t>
              </a:r>
              <a:endParaRPr lang="en-US" altLang="zh-CN" sz="1000">
                <a:latin typeface="Arial" panose="020B0604020202020204" pitchFamily="34" charset="0"/>
                <a:cs typeface="Arial" panose="020B0604020202020204" pitchFamily="34" charset="0"/>
                <a:sym typeface="+mn-ea"/>
              </a:endParaRPr>
            </a:p>
          </p:txBody>
        </p:sp>
        <p:sp>
          <p:nvSpPr>
            <p:cNvPr id="24" name="文本框 23"/>
            <p:cNvSpPr txBox="1"/>
            <p:nvPr>
              <p:custDataLst>
                <p:tags r:id="rId26"/>
              </p:custDataLst>
            </p:nvPr>
          </p:nvSpPr>
          <p:spPr>
            <a:xfrm>
              <a:off x="568" y="2103"/>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25" name="文本框 24"/>
            <p:cNvSpPr txBox="1"/>
            <p:nvPr>
              <p:custDataLst>
                <p:tags r:id="rId27"/>
              </p:custDataLst>
            </p:nvPr>
          </p:nvSpPr>
          <p:spPr>
            <a:xfrm>
              <a:off x="621" y="1343"/>
              <a:ext cx="56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sp>
          <p:nvSpPr>
            <p:cNvPr id="26" name="文本框 25"/>
            <p:cNvSpPr txBox="1"/>
            <p:nvPr>
              <p:custDataLst>
                <p:tags r:id="rId28"/>
              </p:custDataLst>
            </p:nvPr>
          </p:nvSpPr>
          <p:spPr>
            <a:xfrm rot="16200000">
              <a:off x="-258" y="228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32" name="组合 31"/>
          <p:cNvGrpSpPr/>
          <p:nvPr/>
        </p:nvGrpSpPr>
        <p:grpSpPr>
          <a:xfrm>
            <a:off x="2800350" y="2254885"/>
            <a:ext cx="1884045" cy="402590"/>
            <a:chOff x="772" y="3551"/>
            <a:chExt cx="2967" cy="634"/>
          </a:xfrm>
        </p:grpSpPr>
        <p:sp>
          <p:nvSpPr>
            <p:cNvPr id="33" name="文本框 32"/>
            <p:cNvSpPr txBox="1"/>
            <p:nvPr>
              <p:custDataLst>
                <p:tags r:id="rId29"/>
              </p:custDataLst>
            </p:nvPr>
          </p:nvSpPr>
          <p:spPr>
            <a:xfrm>
              <a:off x="772" y="3551"/>
              <a:ext cx="2967"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34" name="文本框 33"/>
            <p:cNvSpPr txBox="1"/>
            <p:nvPr>
              <p:custDataLst>
                <p:tags r:id="rId30"/>
              </p:custDataLst>
            </p:nvPr>
          </p:nvSpPr>
          <p:spPr>
            <a:xfrm>
              <a:off x="1713" y="3836"/>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36" name="组合 35"/>
          <p:cNvGrpSpPr/>
          <p:nvPr/>
        </p:nvGrpSpPr>
        <p:grpSpPr>
          <a:xfrm>
            <a:off x="2489835" y="845185"/>
            <a:ext cx="573405" cy="1443355"/>
            <a:chOff x="337" y="1343"/>
            <a:chExt cx="903" cy="2273"/>
          </a:xfrm>
        </p:grpSpPr>
        <p:sp>
          <p:nvSpPr>
            <p:cNvPr id="37" name="文本框 36"/>
            <p:cNvSpPr txBox="1"/>
            <p:nvPr>
              <p:custDataLst>
                <p:tags r:id="rId31"/>
              </p:custDataLst>
            </p:nvPr>
          </p:nvSpPr>
          <p:spPr>
            <a:xfrm>
              <a:off x="686" y="3268"/>
              <a:ext cx="415"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2</a:t>
              </a:r>
              <a:endParaRPr lang="en-US" altLang="zh-CN" sz="1000">
                <a:latin typeface="Arial" panose="020B0604020202020204" pitchFamily="34" charset="0"/>
                <a:cs typeface="Arial" panose="020B0604020202020204" pitchFamily="34" charset="0"/>
                <a:sym typeface="+mn-ea"/>
              </a:endParaRPr>
            </a:p>
          </p:txBody>
        </p:sp>
        <p:sp>
          <p:nvSpPr>
            <p:cNvPr id="38" name="文本框 37"/>
            <p:cNvSpPr txBox="1"/>
            <p:nvPr>
              <p:custDataLst>
                <p:tags r:id="rId32"/>
              </p:custDataLst>
            </p:nvPr>
          </p:nvSpPr>
          <p:spPr>
            <a:xfrm>
              <a:off x="632" y="2803"/>
              <a:ext cx="549"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a:t>
              </a:r>
              <a:endParaRPr lang="en-US" altLang="zh-CN" sz="1000">
                <a:latin typeface="Arial" panose="020B0604020202020204" pitchFamily="34" charset="0"/>
                <a:cs typeface="Arial" panose="020B0604020202020204" pitchFamily="34" charset="0"/>
                <a:sym typeface="+mn-ea"/>
              </a:endParaRPr>
            </a:p>
          </p:txBody>
        </p:sp>
        <p:sp>
          <p:nvSpPr>
            <p:cNvPr id="39" name="文本框 38"/>
            <p:cNvSpPr txBox="1"/>
            <p:nvPr>
              <p:custDataLst>
                <p:tags r:id="rId33"/>
              </p:custDataLst>
            </p:nvPr>
          </p:nvSpPr>
          <p:spPr>
            <a:xfrm>
              <a:off x="568" y="2103"/>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40" name="文本框 39"/>
            <p:cNvSpPr txBox="1"/>
            <p:nvPr>
              <p:custDataLst>
                <p:tags r:id="rId34"/>
              </p:custDataLst>
            </p:nvPr>
          </p:nvSpPr>
          <p:spPr>
            <a:xfrm>
              <a:off x="621" y="1343"/>
              <a:ext cx="56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sp>
          <p:nvSpPr>
            <p:cNvPr id="41" name="文本框 40"/>
            <p:cNvSpPr txBox="1"/>
            <p:nvPr>
              <p:custDataLst>
                <p:tags r:id="rId35"/>
              </p:custDataLst>
            </p:nvPr>
          </p:nvSpPr>
          <p:spPr>
            <a:xfrm rot="16200000">
              <a:off x="-258" y="228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42" name="组合 41"/>
          <p:cNvGrpSpPr/>
          <p:nvPr/>
        </p:nvGrpSpPr>
        <p:grpSpPr>
          <a:xfrm>
            <a:off x="210820" y="3206115"/>
            <a:ext cx="556260" cy="1222375"/>
            <a:chOff x="417" y="1692"/>
            <a:chExt cx="876" cy="1925"/>
          </a:xfrm>
        </p:grpSpPr>
        <p:sp>
          <p:nvSpPr>
            <p:cNvPr id="43" name="文本框 42"/>
            <p:cNvSpPr txBox="1"/>
            <p:nvPr>
              <p:custDataLst>
                <p:tags r:id="rId36"/>
              </p:custDataLst>
            </p:nvPr>
          </p:nvSpPr>
          <p:spPr>
            <a:xfrm>
              <a:off x="766" y="3268"/>
              <a:ext cx="415"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2</a:t>
              </a:r>
              <a:endParaRPr lang="en-US" altLang="zh-CN" sz="1000">
                <a:latin typeface="Arial" panose="020B0604020202020204" pitchFamily="34" charset="0"/>
                <a:cs typeface="Arial" panose="020B0604020202020204" pitchFamily="34" charset="0"/>
                <a:sym typeface="+mn-ea"/>
              </a:endParaRPr>
            </a:p>
          </p:txBody>
        </p:sp>
        <p:sp>
          <p:nvSpPr>
            <p:cNvPr id="44" name="文本框 43"/>
            <p:cNvSpPr txBox="1"/>
            <p:nvPr>
              <p:custDataLst>
                <p:tags r:id="rId37"/>
              </p:custDataLst>
            </p:nvPr>
          </p:nvSpPr>
          <p:spPr>
            <a:xfrm>
              <a:off x="717" y="2846"/>
              <a:ext cx="549"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a:t>
              </a:r>
              <a:endParaRPr lang="en-US" altLang="zh-CN" sz="1000">
                <a:latin typeface="Arial" panose="020B0604020202020204" pitchFamily="34" charset="0"/>
                <a:cs typeface="Arial" panose="020B0604020202020204" pitchFamily="34" charset="0"/>
                <a:sym typeface="+mn-ea"/>
              </a:endParaRPr>
            </a:p>
          </p:txBody>
        </p:sp>
        <p:sp>
          <p:nvSpPr>
            <p:cNvPr id="45" name="文本框 44"/>
            <p:cNvSpPr txBox="1"/>
            <p:nvPr>
              <p:custDataLst>
                <p:tags r:id="rId38"/>
              </p:custDataLst>
            </p:nvPr>
          </p:nvSpPr>
          <p:spPr>
            <a:xfrm>
              <a:off x="621" y="2287"/>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46" name="文本框 45"/>
            <p:cNvSpPr txBox="1"/>
            <p:nvPr>
              <p:custDataLst>
                <p:tags r:id="rId39"/>
              </p:custDataLst>
            </p:nvPr>
          </p:nvSpPr>
          <p:spPr>
            <a:xfrm>
              <a:off x="717" y="1718"/>
              <a:ext cx="56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sp>
          <p:nvSpPr>
            <p:cNvPr id="47" name="文本框 46"/>
            <p:cNvSpPr txBox="1"/>
            <p:nvPr>
              <p:custDataLst>
                <p:tags r:id="rId40"/>
              </p:custDataLst>
            </p:nvPr>
          </p:nvSpPr>
          <p:spPr>
            <a:xfrm rot="16200000">
              <a:off x="-178" y="228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48" name="组合 47"/>
          <p:cNvGrpSpPr/>
          <p:nvPr/>
        </p:nvGrpSpPr>
        <p:grpSpPr>
          <a:xfrm>
            <a:off x="2490470" y="3183255"/>
            <a:ext cx="572667" cy="1244600"/>
            <a:chOff x="337" y="1692"/>
            <a:chExt cx="1099" cy="1960"/>
          </a:xfrm>
        </p:grpSpPr>
        <p:sp>
          <p:nvSpPr>
            <p:cNvPr id="49" name="文本框 48"/>
            <p:cNvSpPr txBox="1"/>
            <p:nvPr>
              <p:custDataLst>
                <p:tags r:id="rId41"/>
              </p:custDataLst>
            </p:nvPr>
          </p:nvSpPr>
          <p:spPr>
            <a:xfrm>
              <a:off x="762" y="3339"/>
              <a:ext cx="416" cy="313"/>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2</a:t>
              </a:r>
              <a:endParaRPr lang="en-US" altLang="zh-CN" sz="1000">
                <a:latin typeface="Arial" panose="020B0604020202020204" pitchFamily="34" charset="0"/>
                <a:cs typeface="Arial" panose="020B0604020202020204" pitchFamily="34" charset="0"/>
                <a:sym typeface="+mn-ea"/>
              </a:endParaRPr>
            </a:p>
          </p:txBody>
        </p:sp>
        <p:sp>
          <p:nvSpPr>
            <p:cNvPr id="50" name="文本框 49"/>
            <p:cNvSpPr txBox="1"/>
            <p:nvPr>
              <p:custDataLst>
                <p:tags r:id="rId42"/>
              </p:custDataLst>
            </p:nvPr>
          </p:nvSpPr>
          <p:spPr>
            <a:xfrm>
              <a:off x="682" y="2882"/>
              <a:ext cx="68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a:t>
              </a:r>
              <a:endParaRPr lang="en-US" altLang="zh-CN" sz="1000">
                <a:latin typeface="Arial" panose="020B0604020202020204" pitchFamily="34" charset="0"/>
                <a:cs typeface="Arial" panose="020B0604020202020204" pitchFamily="34" charset="0"/>
                <a:sym typeface="+mn-ea"/>
              </a:endParaRPr>
            </a:p>
          </p:txBody>
        </p:sp>
        <p:sp>
          <p:nvSpPr>
            <p:cNvPr id="51" name="文本框 50"/>
            <p:cNvSpPr txBox="1"/>
            <p:nvPr>
              <p:custDataLst>
                <p:tags r:id="rId43"/>
              </p:custDataLst>
            </p:nvPr>
          </p:nvSpPr>
          <p:spPr>
            <a:xfrm>
              <a:off x="588" y="2323"/>
              <a:ext cx="84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52" name="文本框 51"/>
            <p:cNvSpPr txBox="1"/>
            <p:nvPr>
              <p:custDataLst>
                <p:tags r:id="rId44"/>
              </p:custDataLst>
            </p:nvPr>
          </p:nvSpPr>
          <p:spPr>
            <a:xfrm>
              <a:off x="706" y="1692"/>
              <a:ext cx="73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sp>
          <p:nvSpPr>
            <p:cNvPr id="53" name="文本框 52"/>
            <p:cNvSpPr txBox="1"/>
            <p:nvPr>
              <p:custDataLst>
                <p:tags r:id="rId45"/>
              </p:custDataLst>
            </p:nvPr>
          </p:nvSpPr>
          <p:spPr>
            <a:xfrm rot="16200000">
              <a:off x="-258" y="228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54" name="组合 53"/>
          <p:cNvGrpSpPr/>
          <p:nvPr/>
        </p:nvGrpSpPr>
        <p:grpSpPr>
          <a:xfrm>
            <a:off x="213995" y="5060950"/>
            <a:ext cx="573405" cy="1443355"/>
            <a:chOff x="337" y="1343"/>
            <a:chExt cx="903" cy="2273"/>
          </a:xfrm>
        </p:grpSpPr>
        <p:sp>
          <p:nvSpPr>
            <p:cNvPr id="55" name="文本框 54"/>
            <p:cNvSpPr txBox="1"/>
            <p:nvPr>
              <p:custDataLst>
                <p:tags r:id="rId46"/>
              </p:custDataLst>
            </p:nvPr>
          </p:nvSpPr>
          <p:spPr>
            <a:xfrm>
              <a:off x="686" y="3268"/>
              <a:ext cx="415"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2</a:t>
              </a:r>
              <a:endParaRPr lang="en-US" altLang="zh-CN" sz="1000">
                <a:latin typeface="Arial" panose="020B0604020202020204" pitchFamily="34" charset="0"/>
                <a:cs typeface="Arial" panose="020B0604020202020204" pitchFamily="34" charset="0"/>
                <a:sym typeface="+mn-ea"/>
              </a:endParaRPr>
            </a:p>
          </p:txBody>
        </p:sp>
        <p:sp>
          <p:nvSpPr>
            <p:cNvPr id="56" name="文本框 55"/>
            <p:cNvSpPr txBox="1"/>
            <p:nvPr>
              <p:custDataLst>
                <p:tags r:id="rId47"/>
              </p:custDataLst>
            </p:nvPr>
          </p:nvSpPr>
          <p:spPr>
            <a:xfrm>
              <a:off x="632" y="2803"/>
              <a:ext cx="549"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a:t>
              </a:r>
              <a:endParaRPr lang="en-US" altLang="zh-CN" sz="1000">
                <a:latin typeface="Arial" panose="020B0604020202020204" pitchFamily="34" charset="0"/>
                <a:cs typeface="Arial" panose="020B0604020202020204" pitchFamily="34" charset="0"/>
                <a:sym typeface="+mn-ea"/>
              </a:endParaRPr>
            </a:p>
          </p:txBody>
        </p:sp>
        <p:sp>
          <p:nvSpPr>
            <p:cNvPr id="57" name="文本框 56"/>
            <p:cNvSpPr txBox="1"/>
            <p:nvPr>
              <p:custDataLst>
                <p:tags r:id="rId48"/>
              </p:custDataLst>
            </p:nvPr>
          </p:nvSpPr>
          <p:spPr>
            <a:xfrm>
              <a:off x="568" y="2103"/>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58" name="文本框 57"/>
            <p:cNvSpPr txBox="1"/>
            <p:nvPr>
              <p:custDataLst>
                <p:tags r:id="rId49"/>
              </p:custDataLst>
            </p:nvPr>
          </p:nvSpPr>
          <p:spPr>
            <a:xfrm>
              <a:off x="621" y="1343"/>
              <a:ext cx="56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sp>
          <p:nvSpPr>
            <p:cNvPr id="59" name="文本框 58"/>
            <p:cNvSpPr txBox="1"/>
            <p:nvPr>
              <p:custDataLst>
                <p:tags r:id="rId50"/>
              </p:custDataLst>
            </p:nvPr>
          </p:nvSpPr>
          <p:spPr>
            <a:xfrm rot="16200000">
              <a:off x="-258" y="228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60" name="组合 59"/>
          <p:cNvGrpSpPr/>
          <p:nvPr/>
        </p:nvGrpSpPr>
        <p:grpSpPr>
          <a:xfrm>
            <a:off x="2534285" y="4991100"/>
            <a:ext cx="528955" cy="1566545"/>
            <a:chOff x="407" y="1150"/>
            <a:chExt cx="833" cy="2467"/>
          </a:xfrm>
        </p:grpSpPr>
        <p:sp>
          <p:nvSpPr>
            <p:cNvPr id="61" name="文本框 60"/>
            <p:cNvSpPr txBox="1"/>
            <p:nvPr>
              <p:custDataLst>
                <p:tags r:id="rId51"/>
              </p:custDataLst>
            </p:nvPr>
          </p:nvSpPr>
          <p:spPr>
            <a:xfrm>
              <a:off x="686" y="3268"/>
              <a:ext cx="415"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2</a:t>
              </a:r>
              <a:endParaRPr lang="en-US" altLang="zh-CN" sz="1000">
                <a:latin typeface="Arial" panose="020B0604020202020204" pitchFamily="34" charset="0"/>
                <a:cs typeface="Arial" panose="020B0604020202020204" pitchFamily="34" charset="0"/>
                <a:sym typeface="+mn-ea"/>
              </a:endParaRPr>
            </a:p>
          </p:txBody>
        </p:sp>
        <p:sp>
          <p:nvSpPr>
            <p:cNvPr id="62" name="文本框 61"/>
            <p:cNvSpPr txBox="1"/>
            <p:nvPr>
              <p:custDataLst>
                <p:tags r:id="rId52"/>
              </p:custDataLst>
            </p:nvPr>
          </p:nvSpPr>
          <p:spPr>
            <a:xfrm>
              <a:off x="632" y="2720"/>
              <a:ext cx="549"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a:t>
              </a:r>
              <a:endParaRPr lang="en-US" altLang="zh-CN" sz="1000">
                <a:latin typeface="Arial" panose="020B0604020202020204" pitchFamily="34" charset="0"/>
                <a:cs typeface="Arial" panose="020B0604020202020204" pitchFamily="34" charset="0"/>
                <a:sym typeface="+mn-ea"/>
              </a:endParaRPr>
            </a:p>
          </p:txBody>
        </p:sp>
        <p:sp>
          <p:nvSpPr>
            <p:cNvPr id="63" name="文本框 62"/>
            <p:cNvSpPr txBox="1"/>
            <p:nvPr>
              <p:custDataLst>
                <p:tags r:id="rId53"/>
              </p:custDataLst>
            </p:nvPr>
          </p:nvSpPr>
          <p:spPr>
            <a:xfrm>
              <a:off x="568" y="1916"/>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64" name="文本框 63"/>
            <p:cNvSpPr txBox="1"/>
            <p:nvPr>
              <p:custDataLst>
                <p:tags r:id="rId54"/>
              </p:custDataLst>
            </p:nvPr>
          </p:nvSpPr>
          <p:spPr>
            <a:xfrm>
              <a:off x="621" y="1150"/>
              <a:ext cx="56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sp>
          <p:nvSpPr>
            <p:cNvPr id="65" name="文本框 64"/>
            <p:cNvSpPr txBox="1"/>
            <p:nvPr>
              <p:custDataLst>
                <p:tags r:id="rId55"/>
              </p:custDataLst>
            </p:nvPr>
          </p:nvSpPr>
          <p:spPr>
            <a:xfrm rot="16200000">
              <a:off x="-188" y="2125"/>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72" name="组合 71"/>
          <p:cNvGrpSpPr/>
          <p:nvPr/>
        </p:nvGrpSpPr>
        <p:grpSpPr>
          <a:xfrm>
            <a:off x="545465" y="4427855"/>
            <a:ext cx="1884045" cy="402590"/>
            <a:chOff x="763" y="3551"/>
            <a:chExt cx="2967" cy="634"/>
          </a:xfrm>
        </p:grpSpPr>
        <p:sp>
          <p:nvSpPr>
            <p:cNvPr id="73" name="文本框 72"/>
            <p:cNvSpPr txBox="1"/>
            <p:nvPr>
              <p:custDataLst>
                <p:tags r:id="rId56"/>
              </p:custDataLst>
            </p:nvPr>
          </p:nvSpPr>
          <p:spPr>
            <a:xfrm>
              <a:off x="763" y="3551"/>
              <a:ext cx="2967"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74" name="文本框 73"/>
            <p:cNvSpPr txBox="1"/>
            <p:nvPr>
              <p:custDataLst>
                <p:tags r:id="rId57"/>
              </p:custDataLst>
            </p:nvPr>
          </p:nvSpPr>
          <p:spPr>
            <a:xfrm>
              <a:off x="1713" y="3836"/>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75" name="组合 74"/>
          <p:cNvGrpSpPr/>
          <p:nvPr/>
        </p:nvGrpSpPr>
        <p:grpSpPr>
          <a:xfrm>
            <a:off x="504190" y="6456045"/>
            <a:ext cx="1883410" cy="401955"/>
            <a:chOff x="859" y="3551"/>
            <a:chExt cx="2966" cy="633"/>
          </a:xfrm>
        </p:grpSpPr>
        <p:sp>
          <p:nvSpPr>
            <p:cNvPr id="76" name="文本框 75"/>
            <p:cNvSpPr txBox="1"/>
            <p:nvPr>
              <p:custDataLst>
                <p:tags r:id="rId58"/>
              </p:custDataLst>
            </p:nvPr>
          </p:nvSpPr>
          <p:spPr>
            <a:xfrm>
              <a:off x="859" y="3551"/>
              <a:ext cx="2967"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77" name="文本框 76"/>
            <p:cNvSpPr txBox="1"/>
            <p:nvPr>
              <p:custDataLst>
                <p:tags r:id="rId59"/>
              </p:custDataLst>
            </p:nvPr>
          </p:nvSpPr>
          <p:spPr>
            <a:xfrm>
              <a:off x="1713" y="3836"/>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78" name="组合 77"/>
          <p:cNvGrpSpPr/>
          <p:nvPr/>
        </p:nvGrpSpPr>
        <p:grpSpPr>
          <a:xfrm>
            <a:off x="2711450" y="4400550"/>
            <a:ext cx="1883410" cy="401955"/>
            <a:chOff x="859" y="3551"/>
            <a:chExt cx="2966" cy="633"/>
          </a:xfrm>
        </p:grpSpPr>
        <p:sp>
          <p:nvSpPr>
            <p:cNvPr id="79" name="文本框 78"/>
            <p:cNvSpPr txBox="1"/>
            <p:nvPr>
              <p:custDataLst>
                <p:tags r:id="rId60"/>
              </p:custDataLst>
            </p:nvPr>
          </p:nvSpPr>
          <p:spPr>
            <a:xfrm>
              <a:off x="859" y="3551"/>
              <a:ext cx="2967"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80" name="文本框 79"/>
            <p:cNvSpPr txBox="1"/>
            <p:nvPr>
              <p:custDataLst>
                <p:tags r:id="rId61"/>
              </p:custDataLst>
            </p:nvPr>
          </p:nvSpPr>
          <p:spPr>
            <a:xfrm>
              <a:off x="1713" y="3836"/>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grpSp>
        <p:nvGrpSpPr>
          <p:cNvPr id="81" name="组合 80"/>
          <p:cNvGrpSpPr/>
          <p:nvPr/>
        </p:nvGrpSpPr>
        <p:grpSpPr>
          <a:xfrm>
            <a:off x="2800350" y="6493510"/>
            <a:ext cx="1884045" cy="338455"/>
            <a:chOff x="859" y="3551"/>
            <a:chExt cx="2967" cy="575"/>
          </a:xfrm>
        </p:grpSpPr>
        <p:sp>
          <p:nvSpPr>
            <p:cNvPr id="82" name="文本框 81"/>
            <p:cNvSpPr txBox="1"/>
            <p:nvPr>
              <p:custDataLst>
                <p:tags r:id="rId62"/>
              </p:custDataLst>
            </p:nvPr>
          </p:nvSpPr>
          <p:spPr>
            <a:xfrm>
              <a:off x="859" y="3551"/>
              <a:ext cx="2967"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83" name="文本框 82"/>
            <p:cNvSpPr txBox="1"/>
            <p:nvPr>
              <p:custDataLst>
                <p:tags r:id="rId63"/>
              </p:custDataLst>
            </p:nvPr>
          </p:nvSpPr>
          <p:spPr>
            <a:xfrm>
              <a:off x="1713" y="377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sp>
        <p:nvSpPr>
          <p:cNvPr id="84" name="文本框 83"/>
          <p:cNvSpPr txBox="1"/>
          <p:nvPr>
            <p:custDataLst>
              <p:tags r:id="rId64"/>
            </p:custDataLst>
          </p:nvPr>
        </p:nvSpPr>
        <p:spPr>
          <a:xfrm>
            <a:off x="3536950" y="707390"/>
            <a:ext cx="1120775" cy="245110"/>
          </a:xfrm>
          <a:prstGeom prst="rect">
            <a:avLst/>
          </a:prstGeom>
          <a:noFill/>
        </p:spPr>
        <p:txBody>
          <a:bodyPr wrap="square" rtlCol="0" anchor="t">
            <a:spAutoFit/>
          </a:bodyPr>
          <a:lstStyle/>
          <a:p>
            <a:r>
              <a:rPr lang="en-US" altLang="zh-CN" sz="1000" b="1">
                <a:solidFill>
                  <a:srgbClr val="98A246"/>
                </a:solidFill>
                <a:latin typeface="Arial" panose="020B0604020202020204" pitchFamily="34" charset="0"/>
                <a:cs typeface="Arial" panose="020B0604020202020204" pitchFamily="34" charset="0"/>
                <a:sym typeface="+mn-ea"/>
              </a:rPr>
              <a:t>H3K27me3_HS</a:t>
            </a:r>
            <a:endParaRPr lang="en-US" altLang="zh-CN" sz="1000" b="1">
              <a:solidFill>
                <a:srgbClr val="98A246"/>
              </a:solidFill>
              <a:latin typeface="Arial" panose="020B0604020202020204" pitchFamily="34" charset="0"/>
              <a:cs typeface="Arial" panose="020B0604020202020204" pitchFamily="34" charset="0"/>
              <a:sym typeface="+mn-ea"/>
            </a:endParaRPr>
          </a:p>
        </p:txBody>
      </p:sp>
      <p:sp>
        <p:nvSpPr>
          <p:cNvPr id="85" name="文本框 84"/>
          <p:cNvSpPr txBox="1"/>
          <p:nvPr>
            <p:custDataLst>
              <p:tags r:id="rId65"/>
            </p:custDataLst>
          </p:nvPr>
        </p:nvSpPr>
        <p:spPr>
          <a:xfrm>
            <a:off x="1325880" y="3094990"/>
            <a:ext cx="1065530" cy="245110"/>
          </a:xfrm>
          <a:prstGeom prst="rect">
            <a:avLst/>
          </a:prstGeom>
          <a:noFill/>
        </p:spPr>
        <p:txBody>
          <a:bodyPr wrap="square" rtlCol="0" anchor="t">
            <a:spAutoFit/>
          </a:bodyPr>
          <a:lstStyle/>
          <a:p>
            <a:r>
              <a:rPr lang="en-US" altLang="zh-CN" sz="1000" b="1">
                <a:solidFill>
                  <a:srgbClr val="F50CB8"/>
                </a:solidFill>
                <a:latin typeface="Arial" panose="020B0604020202020204" pitchFamily="34" charset="0"/>
                <a:cs typeface="Arial" panose="020B0604020202020204" pitchFamily="34" charset="0"/>
                <a:sym typeface="+mn-ea"/>
              </a:rPr>
              <a:t>H3K27ac_WT</a:t>
            </a:r>
            <a:endParaRPr lang="en-US" altLang="zh-CN" sz="1000" b="1">
              <a:solidFill>
                <a:srgbClr val="F50CB8"/>
              </a:solidFill>
              <a:latin typeface="Arial" panose="020B0604020202020204" pitchFamily="34" charset="0"/>
              <a:cs typeface="Arial" panose="020B0604020202020204" pitchFamily="34" charset="0"/>
              <a:sym typeface="+mn-ea"/>
            </a:endParaRPr>
          </a:p>
        </p:txBody>
      </p:sp>
      <p:sp>
        <p:nvSpPr>
          <p:cNvPr id="86" name="文本框 85"/>
          <p:cNvSpPr txBox="1"/>
          <p:nvPr>
            <p:custDataLst>
              <p:tags r:id="rId66"/>
            </p:custDataLst>
          </p:nvPr>
        </p:nvSpPr>
        <p:spPr>
          <a:xfrm>
            <a:off x="3618865" y="3094990"/>
            <a:ext cx="1065530" cy="245110"/>
          </a:xfrm>
          <a:prstGeom prst="rect">
            <a:avLst/>
          </a:prstGeom>
          <a:noFill/>
        </p:spPr>
        <p:txBody>
          <a:bodyPr wrap="square" rtlCol="0" anchor="t">
            <a:spAutoFit/>
          </a:bodyPr>
          <a:lstStyle/>
          <a:p>
            <a:r>
              <a:rPr lang="en-US" altLang="zh-CN" sz="1000" b="1">
                <a:solidFill>
                  <a:srgbClr val="743CA6"/>
                </a:solidFill>
                <a:latin typeface="Arial" panose="020B0604020202020204" pitchFamily="34" charset="0"/>
                <a:cs typeface="Arial" panose="020B0604020202020204" pitchFamily="34" charset="0"/>
                <a:sym typeface="+mn-ea"/>
              </a:rPr>
              <a:t>H3K27ac_HS</a:t>
            </a:r>
            <a:endParaRPr lang="en-US" altLang="zh-CN" sz="1000" b="1">
              <a:solidFill>
                <a:srgbClr val="743CA6"/>
              </a:solidFill>
              <a:latin typeface="Arial" panose="020B0604020202020204" pitchFamily="34" charset="0"/>
              <a:cs typeface="Arial" panose="020B0604020202020204" pitchFamily="34" charset="0"/>
              <a:sym typeface="+mn-ea"/>
            </a:endParaRPr>
          </a:p>
        </p:txBody>
      </p:sp>
      <p:sp>
        <p:nvSpPr>
          <p:cNvPr id="87" name="文本框 86"/>
          <p:cNvSpPr txBox="1"/>
          <p:nvPr>
            <p:custDataLst>
              <p:tags r:id="rId67"/>
            </p:custDataLst>
          </p:nvPr>
        </p:nvSpPr>
        <p:spPr>
          <a:xfrm>
            <a:off x="1363980" y="5060950"/>
            <a:ext cx="969010" cy="221615"/>
          </a:xfrm>
          <a:prstGeom prst="rect">
            <a:avLst/>
          </a:prstGeom>
          <a:noFill/>
        </p:spPr>
        <p:txBody>
          <a:bodyPr wrap="square" rtlCol="0" anchor="t">
            <a:noAutofit/>
          </a:bodyPr>
          <a:lstStyle/>
          <a:p>
            <a:r>
              <a:rPr lang="en-US" altLang="zh-CN" sz="1000" b="1">
                <a:solidFill>
                  <a:srgbClr val="1087F4"/>
                </a:solidFill>
                <a:latin typeface="Arial" panose="020B0604020202020204" pitchFamily="34" charset="0"/>
                <a:cs typeface="Arial" panose="020B0604020202020204" pitchFamily="34" charset="0"/>
                <a:sym typeface="+mn-ea"/>
              </a:rPr>
              <a:t>RNAPII_WT</a:t>
            </a:r>
            <a:endParaRPr lang="en-US" altLang="zh-CN" sz="1000" b="1">
              <a:solidFill>
                <a:srgbClr val="1087F4"/>
              </a:solidFill>
              <a:latin typeface="Arial" panose="020B0604020202020204" pitchFamily="34" charset="0"/>
              <a:cs typeface="Arial" panose="020B0604020202020204" pitchFamily="34" charset="0"/>
              <a:sym typeface="+mn-ea"/>
            </a:endParaRPr>
          </a:p>
        </p:txBody>
      </p:sp>
      <p:sp>
        <p:nvSpPr>
          <p:cNvPr id="88" name="文本框 87"/>
          <p:cNvSpPr txBox="1"/>
          <p:nvPr>
            <p:custDataLst>
              <p:tags r:id="rId68"/>
            </p:custDataLst>
          </p:nvPr>
        </p:nvSpPr>
        <p:spPr>
          <a:xfrm>
            <a:off x="3592195" y="5060950"/>
            <a:ext cx="1003300" cy="221615"/>
          </a:xfrm>
          <a:prstGeom prst="rect">
            <a:avLst/>
          </a:prstGeom>
          <a:noFill/>
        </p:spPr>
        <p:txBody>
          <a:bodyPr wrap="square" rtlCol="0" anchor="t">
            <a:noAutofit/>
          </a:bodyPr>
          <a:lstStyle/>
          <a:p>
            <a:r>
              <a:rPr lang="en-US" altLang="zh-CN" sz="1000" b="1">
                <a:solidFill>
                  <a:srgbClr val="99BDCB"/>
                </a:solidFill>
                <a:latin typeface="Arial" panose="020B0604020202020204" pitchFamily="34" charset="0"/>
                <a:cs typeface="Arial" panose="020B0604020202020204" pitchFamily="34" charset="0"/>
                <a:sym typeface="+mn-ea"/>
              </a:rPr>
              <a:t>RNAPII_HS</a:t>
            </a:r>
            <a:endParaRPr lang="en-US" altLang="zh-CN" sz="1000" b="1">
              <a:solidFill>
                <a:srgbClr val="99BDCB"/>
              </a:solidFill>
              <a:latin typeface="Arial" panose="020B0604020202020204" pitchFamily="34" charset="0"/>
              <a:cs typeface="Arial" panose="020B0604020202020204" pitchFamily="34" charset="0"/>
              <a:sym typeface="+mn-ea"/>
            </a:endParaRPr>
          </a:p>
        </p:txBody>
      </p:sp>
      <p:sp>
        <p:nvSpPr>
          <p:cNvPr id="92" name="文本框 91"/>
          <p:cNvSpPr txBox="1"/>
          <p:nvPr>
            <p:custDataLst>
              <p:tags r:id="rId69"/>
            </p:custDataLst>
          </p:nvPr>
        </p:nvSpPr>
        <p:spPr>
          <a:xfrm>
            <a:off x="5105400" y="2254885"/>
            <a:ext cx="188404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93" name="文本框 92"/>
          <p:cNvSpPr txBox="1"/>
          <p:nvPr>
            <p:custDataLst>
              <p:tags r:id="rId70"/>
            </p:custDataLst>
          </p:nvPr>
        </p:nvSpPr>
        <p:spPr>
          <a:xfrm>
            <a:off x="5702935" y="234632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94" name="文本框 93"/>
          <p:cNvSpPr txBox="1"/>
          <p:nvPr>
            <p:custDataLst>
              <p:tags r:id="rId71"/>
            </p:custDataLst>
          </p:nvPr>
        </p:nvSpPr>
        <p:spPr>
          <a:xfrm>
            <a:off x="5105400" y="4387215"/>
            <a:ext cx="188404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95" name="文本框 94"/>
          <p:cNvSpPr txBox="1"/>
          <p:nvPr>
            <p:custDataLst>
              <p:tags r:id="rId72"/>
            </p:custDataLst>
          </p:nvPr>
        </p:nvSpPr>
        <p:spPr>
          <a:xfrm>
            <a:off x="5647690" y="445579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96" name="文本框 95"/>
          <p:cNvSpPr txBox="1"/>
          <p:nvPr>
            <p:custDataLst>
              <p:tags r:id="rId73"/>
            </p:custDataLst>
          </p:nvPr>
        </p:nvSpPr>
        <p:spPr>
          <a:xfrm>
            <a:off x="5044440" y="6493510"/>
            <a:ext cx="1884045" cy="205427"/>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97" name="文本框 96"/>
          <p:cNvSpPr txBox="1"/>
          <p:nvPr>
            <p:custDataLst>
              <p:tags r:id="rId74"/>
            </p:custDataLst>
          </p:nvPr>
        </p:nvSpPr>
        <p:spPr>
          <a:xfrm>
            <a:off x="5586730" y="6626538"/>
            <a:ext cx="977265" cy="205427"/>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101" name="组合 100"/>
          <p:cNvGrpSpPr/>
          <p:nvPr/>
        </p:nvGrpSpPr>
        <p:grpSpPr>
          <a:xfrm>
            <a:off x="4754245" y="707390"/>
            <a:ext cx="607695" cy="1336675"/>
            <a:chOff x="337" y="1343"/>
            <a:chExt cx="957" cy="2105"/>
          </a:xfrm>
        </p:grpSpPr>
        <p:sp>
          <p:nvSpPr>
            <p:cNvPr id="102" name="文本框 101"/>
            <p:cNvSpPr txBox="1"/>
            <p:nvPr>
              <p:custDataLst>
                <p:tags r:id="rId75"/>
              </p:custDataLst>
            </p:nvPr>
          </p:nvSpPr>
          <p:spPr>
            <a:xfrm>
              <a:off x="633" y="3099"/>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103" name="文本框 102"/>
            <p:cNvSpPr txBox="1"/>
            <p:nvPr>
              <p:custDataLst>
                <p:tags r:id="rId76"/>
              </p:custDataLst>
            </p:nvPr>
          </p:nvSpPr>
          <p:spPr>
            <a:xfrm>
              <a:off x="632" y="2504"/>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104" name="文本框 103"/>
            <p:cNvSpPr txBox="1"/>
            <p:nvPr>
              <p:custDataLst>
                <p:tags r:id="rId77"/>
              </p:custDataLst>
            </p:nvPr>
          </p:nvSpPr>
          <p:spPr>
            <a:xfrm>
              <a:off x="621" y="1921"/>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105" name="文本框 104"/>
            <p:cNvSpPr txBox="1"/>
            <p:nvPr>
              <p:custDataLst>
                <p:tags r:id="rId78"/>
              </p:custDataLst>
            </p:nvPr>
          </p:nvSpPr>
          <p:spPr>
            <a:xfrm>
              <a:off x="621" y="1343"/>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106" name="文本框 105"/>
            <p:cNvSpPr txBox="1"/>
            <p:nvPr>
              <p:custDataLst>
                <p:tags r:id="rId79"/>
              </p:custDataLst>
            </p:nvPr>
          </p:nvSpPr>
          <p:spPr>
            <a:xfrm rot="16200000">
              <a:off x="-258" y="228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grpSp>
        <p:nvGrpSpPr>
          <p:cNvPr id="107" name="组合 106"/>
          <p:cNvGrpSpPr/>
          <p:nvPr/>
        </p:nvGrpSpPr>
        <p:grpSpPr>
          <a:xfrm>
            <a:off x="4733290" y="2691765"/>
            <a:ext cx="607060" cy="1420495"/>
            <a:chOff x="337" y="1343"/>
            <a:chExt cx="956" cy="2237"/>
          </a:xfrm>
        </p:grpSpPr>
        <p:sp>
          <p:nvSpPr>
            <p:cNvPr id="108" name="文本框 107"/>
            <p:cNvSpPr txBox="1"/>
            <p:nvPr>
              <p:custDataLst>
                <p:tags r:id="rId80"/>
              </p:custDataLst>
            </p:nvPr>
          </p:nvSpPr>
          <p:spPr>
            <a:xfrm>
              <a:off x="612" y="3231"/>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109" name="文本框 108"/>
            <p:cNvSpPr txBox="1"/>
            <p:nvPr>
              <p:custDataLst>
                <p:tags r:id="rId81"/>
              </p:custDataLst>
            </p:nvPr>
          </p:nvSpPr>
          <p:spPr>
            <a:xfrm>
              <a:off x="612" y="2570"/>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110" name="文本框 109"/>
            <p:cNvSpPr txBox="1"/>
            <p:nvPr>
              <p:custDataLst>
                <p:tags r:id="rId82"/>
              </p:custDataLst>
            </p:nvPr>
          </p:nvSpPr>
          <p:spPr>
            <a:xfrm>
              <a:off x="621" y="1921"/>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111" name="文本框 110"/>
            <p:cNvSpPr txBox="1"/>
            <p:nvPr>
              <p:custDataLst>
                <p:tags r:id="rId83"/>
              </p:custDataLst>
            </p:nvPr>
          </p:nvSpPr>
          <p:spPr>
            <a:xfrm>
              <a:off x="621" y="1343"/>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112" name="文本框 111"/>
            <p:cNvSpPr txBox="1"/>
            <p:nvPr>
              <p:custDataLst>
                <p:tags r:id="rId84"/>
              </p:custDataLst>
            </p:nvPr>
          </p:nvSpPr>
          <p:spPr>
            <a:xfrm rot="16200000">
              <a:off x="-258" y="2434"/>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grpSp>
        <p:nvGrpSpPr>
          <p:cNvPr id="113" name="组合 112"/>
          <p:cNvGrpSpPr/>
          <p:nvPr/>
        </p:nvGrpSpPr>
        <p:grpSpPr>
          <a:xfrm>
            <a:off x="4754245" y="4789170"/>
            <a:ext cx="607060" cy="1420495"/>
            <a:chOff x="337" y="1343"/>
            <a:chExt cx="956" cy="2237"/>
          </a:xfrm>
        </p:grpSpPr>
        <p:sp>
          <p:nvSpPr>
            <p:cNvPr id="114" name="文本框 113"/>
            <p:cNvSpPr txBox="1"/>
            <p:nvPr>
              <p:custDataLst>
                <p:tags r:id="rId85"/>
              </p:custDataLst>
            </p:nvPr>
          </p:nvSpPr>
          <p:spPr>
            <a:xfrm>
              <a:off x="612" y="3231"/>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115" name="文本框 114"/>
            <p:cNvSpPr txBox="1"/>
            <p:nvPr>
              <p:custDataLst>
                <p:tags r:id="rId86"/>
              </p:custDataLst>
            </p:nvPr>
          </p:nvSpPr>
          <p:spPr>
            <a:xfrm>
              <a:off x="612" y="2570"/>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116" name="文本框 115"/>
            <p:cNvSpPr txBox="1"/>
            <p:nvPr>
              <p:custDataLst>
                <p:tags r:id="rId87"/>
              </p:custDataLst>
            </p:nvPr>
          </p:nvSpPr>
          <p:spPr>
            <a:xfrm>
              <a:off x="621" y="1921"/>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117" name="文本框 116"/>
            <p:cNvSpPr txBox="1"/>
            <p:nvPr>
              <p:custDataLst>
                <p:tags r:id="rId88"/>
              </p:custDataLst>
            </p:nvPr>
          </p:nvSpPr>
          <p:spPr>
            <a:xfrm>
              <a:off x="621" y="1343"/>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118" name="文本框 117"/>
            <p:cNvSpPr txBox="1"/>
            <p:nvPr>
              <p:custDataLst>
                <p:tags r:id="rId89"/>
              </p:custDataLst>
            </p:nvPr>
          </p:nvSpPr>
          <p:spPr>
            <a:xfrm rot="16200000">
              <a:off x="-258" y="2434"/>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sp>
        <p:nvSpPr>
          <p:cNvPr id="119" name="文本框 118"/>
          <p:cNvSpPr txBox="1"/>
          <p:nvPr>
            <p:custDataLst>
              <p:tags r:id="rId90"/>
            </p:custDataLst>
          </p:nvPr>
        </p:nvSpPr>
        <p:spPr>
          <a:xfrm>
            <a:off x="5960745" y="664845"/>
            <a:ext cx="1099820" cy="229870"/>
          </a:xfrm>
          <a:prstGeom prst="rect">
            <a:avLst/>
          </a:prstGeom>
          <a:noFill/>
        </p:spPr>
        <p:txBody>
          <a:bodyPr wrap="square" rtlCol="0" anchor="t">
            <a:spAutoFit/>
          </a:bodyPr>
          <a:lstStyle/>
          <a:p>
            <a:r>
              <a:rPr lang="en-US" altLang="zh-CN" sz="900" b="1">
                <a:solidFill>
                  <a:srgbClr val="4B752E"/>
                </a:solidFill>
                <a:latin typeface="Arial" panose="020B0604020202020204" pitchFamily="34" charset="0"/>
                <a:cs typeface="Arial" panose="020B0604020202020204" pitchFamily="34" charset="0"/>
                <a:sym typeface="+mn-ea"/>
              </a:rPr>
              <a:t>H3K27me3_WT</a:t>
            </a:r>
            <a:endParaRPr lang="en-US" altLang="zh-CN" sz="900" b="1">
              <a:solidFill>
                <a:srgbClr val="4B752E"/>
              </a:solidFill>
              <a:latin typeface="Arial" panose="020B0604020202020204" pitchFamily="34" charset="0"/>
              <a:cs typeface="Arial" panose="020B0604020202020204" pitchFamily="34" charset="0"/>
              <a:sym typeface="+mn-ea"/>
            </a:endParaRPr>
          </a:p>
        </p:txBody>
      </p:sp>
      <p:sp>
        <p:nvSpPr>
          <p:cNvPr id="120" name="文本框 119"/>
          <p:cNvSpPr txBox="1"/>
          <p:nvPr>
            <p:custDataLst>
              <p:tags r:id="rId91"/>
            </p:custDataLst>
          </p:nvPr>
        </p:nvSpPr>
        <p:spPr>
          <a:xfrm>
            <a:off x="5960745" y="829945"/>
            <a:ext cx="1393825" cy="229870"/>
          </a:xfrm>
          <a:prstGeom prst="rect">
            <a:avLst/>
          </a:prstGeom>
          <a:noFill/>
        </p:spPr>
        <p:txBody>
          <a:bodyPr wrap="square" rtlCol="0" anchor="t">
            <a:spAutoFit/>
          </a:bodyPr>
          <a:lstStyle/>
          <a:p>
            <a:r>
              <a:rPr lang="en-US" altLang="zh-CN" sz="900" b="1">
                <a:solidFill>
                  <a:srgbClr val="98A246"/>
                </a:solidFill>
                <a:latin typeface="Arial" panose="020B0604020202020204" pitchFamily="34" charset="0"/>
                <a:cs typeface="Arial" panose="020B0604020202020204" pitchFamily="34" charset="0"/>
                <a:sym typeface="+mn-ea"/>
              </a:rPr>
              <a:t>H3K27me3_HS</a:t>
            </a:r>
            <a:endParaRPr lang="en-US" altLang="zh-CN" sz="900" b="1">
              <a:solidFill>
                <a:srgbClr val="98A246"/>
              </a:solidFill>
              <a:latin typeface="Arial" panose="020B0604020202020204" pitchFamily="34" charset="0"/>
              <a:cs typeface="Arial" panose="020B0604020202020204" pitchFamily="34" charset="0"/>
              <a:sym typeface="+mn-ea"/>
            </a:endParaRPr>
          </a:p>
        </p:txBody>
      </p:sp>
      <p:sp>
        <p:nvSpPr>
          <p:cNvPr id="121" name="文本框 120"/>
          <p:cNvSpPr txBox="1"/>
          <p:nvPr>
            <p:custDataLst>
              <p:tags r:id="rId92"/>
            </p:custDataLst>
          </p:nvPr>
        </p:nvSpPr>
        <p:spPr>
          <a:xfrm>
            <a:off x="6004560" y="2913380"/>
            <a:ext cx="1065530" cy="229870"/>
          </a:xfrm>
          <a:prstGeom prst="rect">
            <a:avLst/>
          </a:prstGeom>
          <a:noFill/>
        </p:spPr>
        <p:txBody>
          <a:bodyPr wrap="square" rtlCol="0" anchor="t">
            <a:spAutoFit/>
          </a:bodyPr>
          <a:lstStyle/>
          <a:p>
            <a:r>
              <a:rPr lang="en-US" altLang="zh-CN" sz="900" b="1">
                <a:solidFill>
                  <a:srgbClr val="F50CB8"/>
                </a:solidFill>
                <a:latin typeface="Arial" panose="020B0604020202020204" pitchFamily="34" charset="0"/>
                <a:cs typeface="Arial" panose="020B0604020202020204" pitchFamily="34" charset="0"/>
                <a:sym typeface="+mn-ea"/>
              </a:rPr>
              <a:t>H3K27ac_WT</a:t>
            </a:r>
            <a:endParaRPr lang="en-US" altLang="zh-CN" sz="900" b="1">
              <a:solidFill>
                <a:srgbClr val="F50CB8"/>
              </a:solidFill>
              <a:latin typeface="Arial" panose="020B0604020202020204" pitchFamily="34" charset="0"/>
              <a:cs typeface="Arial" panose="020B0604020202020204" pitchFamily="34" charset="0"/>
              <a:sym typeface="+mn-ea"/>
            </a:endParaRPr>
          </a:p>
        </p:txBody>
      </p:sp>
      <p:sp>
        <p:nvSpPr>
          <p:cNvPr id="122" name="文本框 121"/>
          <p:cNvSpPr txBox="1"/>
          <p:nvPr>
            <p:custDataLst>
              <p:tags r:id="rId93"/>
            </p:custDataLst>
          </p:nvPr>
        </p:nvSpPr>
        <p:spPr>
          <a:xfrm>
            <a:off x="6004560" y="3094990"/>
            <a:ext cx="1065530" cy="229870"/>
          </a:xfrm>
          <a:prstGeom prst="rect">
            <a:avLst/>
          </a:prstGeom>
          <a:noFill/>
        </p:spPr>
        <p:txBody>
          <a:bodyPr wrap="square" rtlCol="0" anchor="t">
            <a:spAutoFit/>
          </a:bodyPr>
          <a:lstStyle/>
          <a:p>
            <a:r>
              <a:rPr lang="en-US" altLang="zh-CN" sz="900" b="1">
                <a:solidFill>
                  <a:srgbClr val="743CA6"/>
                </a:solidFill>
                <a:latin typeface="Arial" panose="020B0604020202020204" pitchFamily="34" charset="0"/>
                <a:cs typeface="Arial" panose="020B0604020202020204" pitchFamily="34" charset="0"/>
                <a:sym typeface="+mn-ea"/>
              </a:rPr>
              <a:t>H3K27ac_HS</a:t>
            </a:r>
            <a:endParaRPr lang="en-US" altLang="zh-CN" sz="900" b="1">
              <a:solidFill>
                <a:srgbClr val="743CA6"/>
              </a:solidFill>
              <a:latin typeface="Arial" panose="020B0604020202020204" pitchFamily="34" charset="0"/>
              <a:cs typeface="Arial" panose="020B0604020202020204" pitchFamily="34" charset="0"/>
              <a:sym typeface="+mn-ea"/>
            </a:endParaRPr>
          </a:p>
        </p:txBody>
      </p:sp>
      <p:sp>
        <p:nvSpPr>
          <p:cNvPr id="123" name="文本框 122"/>
          <p:cNvSpPr txBox="1"/>
          <p:nvPr>
            <p:custDataLst>
              <p:tags r:id="rId94"/>
            </p:custDataLst>
          </p:nvPr>
        </p:nvSpPr>
        <p:spPr>
          <a:xfrm>
            <a:off x="5970270" y="4934585"/>
            <a:ext cx="969010" cy="221615"/>
          </a:xfrm>
          <a:prstGeom prst="rect">
            <a:avLst/>
          </a:prstGeom>
          <a:noFill/>
        </p:spPr>
        <p:txBody>
          <a:bodyPr wrap="square" rtlCol="0" anchor="t">
            <a:noAutofit/>
          </a:bodyPr>
          <a:lstStyle/>
          <a:p>
            <a:r>
              <a:rPr lang="en-US" altLang="zh-CN" sz="900" b="1">
                <a:solidFill>
                  <a:srgbClr val="1087F4"/>
                </a:solidFill>
                <a:latin typeface="Arial" panose="020B0604020202020204" pitchFamily="34" charset="0"/>
                <a:cs typeface="Arial" panose="020B0604020202020204" pitchFamily="34" charset="0"/>
                <a:sym typeface="+mn-ea"/>
              </a:rPr>
              <a:t>RNAPII_WT</a:t>
            </a:r>
            <a:endParaRPr lang="en-US" altLang="zh-CN" sz="900" b="1">
              <a:solidFill>
                <a:srgbClr val="1087F4"/>
              </a:solidFill>
              <a:latin typeface="Arial" panose="020B0604020202020204" pitchFamily="34" charset="0"/>
              <a:cs typeface="Arial" panose="020B0604020202020204" pitchFamily="34" charset="0"/>
              <a:sym typeface="+mn-ea"/>
            </a:endParaRPr>
          </a:p>
        </p:txBody>
      </p:sp>
      <p:sp>
        <p:nvSpPr>
          <p:cNvPr id="124" name="文本框 123"/>
          <p:cNvSpPr txBox="1"/>
          <p:nvPr>
            <p:custDataLst>
              <p:tags r:id="rId95"/>
            </p:custDataLst>
          </p:nvPr>
        </p:nvSpPr>
        <p:spPr>
          <a:xfrm>
            <a:off x="5960745" y="5104130"/>
            <a:ext cx="1003300" cy="221615"/>
          </a:xfrm>
          <a:prstGeom prst="rect">
            <a:avLst/>
          </a:prstGeom>
          <a:noFill/>
        </p:spPr>
        <p:txBody>
          <a:bodyPr wrap="square" rtlCol="0" anchor="t">
            <a:noAutofit/>
          </a:bodyPr>
          <a:lstStyle/>
          <a:p>
            <a:r>
              <a:rPr lang="en-US" altLang="zh-CN" sz="900" b="1">
                <a:solidFill>
                  <a:srgbClr val="99BDCB"/>
                </a:solidFill>
                <a:latin typeface="Arial" panose="020B0604020202020204" pitchFamily="34" charset="0"/>
                <a:cs typeface="Arial" panose="020B0604020202020204" pitchFamily="34" charset="0"/>
                <a:sym typeface="+mn-ea"/>
              </a:rPr>
              <a:t>RNAPII_HS</a:t>
            </a:r>
            <a:endParaRPr lang="en-US" altLang="zh-CN" sz="900" b="1">
              <a:solidFill>
                <a:srgbClr val="99BDCB"/>
              </a:solidFill>
              <a:latin typeface="Arial" panose="020B0604020202020204" pitchFamily="34" charset="0"/>
              <a:cs typeface="Arial" panose="020B0604020202020204" pitchFamily="34" charset="0"/>
              <a:sym typeface="+mn-ea"/>
            </a:endParaRPr>
          </a:p>
        </p:txBody>
      </p:sp>
      <p:cxnSp>
        <p:nvCxnSpPr>
          <p:cNvPr id="125" name="直接连接符 124"/>
          <p:cNvCxnSpPr/>
          <p:nvPr/>
        </p:nvCxnSpPr>
        <p:spPr>
          <a:xfrm>
            <a:off x="5902325" y="772160"/>
            <a:ext cx="107950" cy="0"/>
          </a:xfrm>
          <a:prstGeom prst="line">
            <a:avLst/>
          </a:prstGeom>
          <a:ln>
            <a:solidFill>
              <a:srgbClr val="4B752E"/>
            </a:solidFill>
          </a:ln>
        </p:spPr>
        <p:style>
          <a:lnRef idx="2">
            <a:schemeClr val="accent1"/>
          </a:lnRef>
          <a:fillRef idx="0">
            <a:srgbClr val="FFFFFF"/>
          </a:fillRef>
          <a:effectRef idx="0">
            <a:srgbClr val="FFFFFF"/>
          </a:effectRef>
          <a:fontRef idx="minor">
            <a:schemeClr val="tx1"/>
          </a:fontRef>
        </p:style>
      </p:cxnSp>
      <p:cxnSp>
        <p:nvCxnSpPr>
          <p:cNvPr id="126" name="直接连接符 125"/>
          <p:cNvCxnSpPr/>
          <p:nvPr>
            <p:custDataLst>
              <p:tags r:id="rId96"/>
            </p:custDataLst>
          </p:nvPr>
        </p:nvCxnSpPr>
        <p:spPr>
          <a:xfrm>
            <a:off x="5902325" y="944245"/>
            <a:ext cx="107950" cy="0"/>
          </a:xfrm>
          <a:prstGeom prst="line">
            <a:avLst/>
          </a:prstGeom>
          <a:ln>
            <a:solidFill>
              <a:srgbClr val="98A246"/>
            </a:solidFill>
          </a:ln>
        </p:spPr>
        <p:style>
          <a:lnRef idx="2">
            <a:schemeClr val="accent1"/>
          </a:lnRef>
          <a:fillRef idx="0">
            <a:srgbClr val="FFFFFF"/>
          </a:fillRef>
          <a:effectRef idx="0">
            <a:srgbClr val="FFFFFF"/>
          </a:effectRef>
          <a:fontRef idx="minor">
            <a:schemeClr val="tx1"/>
          </a:fontRef>
        </p:style>
      </p:cxnSp>
      <p:cxnSp>
        <p:nvCxnSpPr>
          <p:cNvPr id="132" name="直接连接符 131"/>
          <p:cNvCxnSpPr/>
          <p:nvPr>
            <p:custDataLst>
              <p:tags r:id="rId97"/>
            </p:custDataLst>
          </p:nvPr>
        </p:nvCxnSpPr>
        <p:spPr>
          <a:xfrm>
            <a:off x="5960745" y="3020695"/>
            <a:ext cx="108000" cy="0"/>
          </a:xfrm>
          <a:prstGeom prst="line">
            <a:avLst/>
          </a:prstGeom>
          <a:ln>
            <a:solidFill>
              <a:srgbClr val="F50CB8"/>
            </a:solidFill>
          </a:ln>
        </p:spPr>
        <p:style>
          <a:lnRef idx="2">
            <a:schemeClr val="accent1"/>
          </a:lnRef>
          <a:fillRef idx="0">
            <a:srgbClr val="FFFFFF"/>
          </a:fillRef>
          <a:effectRef idx="0">
            <a:srgbClr val="FFFFFF"/>
          </a:effectRef>
          <a:fontRef idx="minor">
            <a:schemeClr val="tx1"/>
          </a:fontRef>
        </p:style>
      </p:cxnSp>
      <p:cxnSp>
        <p:nvCxnSpPr>
          <p:cNvPr id="133" name="直接连接符 132"/>
          <p:cNvCxnSpPr/>
          <p:nvPr>
            <p:custDataLst>
              <p:tags r:id="rId98"/>
            </p:custDataLst>
          </p:nvPr>
        </p:nvCxnSpPr>
        <p:spPr>
          <a:xfrm>
            <a:off x="5960745" y="3192780"/>
            <a:ext cx="108000" cy="0"/>
          </a:xfrm>
          <a:prstGeom prst="line">
            <a:avLst/>
          </a:prstGeom>
          <a:ln>
            <a:solidFill>
              <a:srgbClr val="743CA6"/>
            </a:solidFill>
          </a:ln>
        </p:spPr>
        <p:style>
          <a:lnRef idx="2">
            <a:schemeClr val="accent1"/>
          </a:lnRef>
          <a:fillRef idx="0">
            <a:srgbClr val="FFFFFF"/>
          </a:fillRef>
          <a:effectRef idx="0">
            <a:srgbClr val="FFFFFF"/>
          </a:effectRef>
          <a:fontRef idx="minor">
            <a:schemeClr val="tx1"/>
          </a:fontRef>
        </p:style>
      </p:cxnSp>
      <p:cxnSp>
        <p:nvCxnSpPr>
          <p:cNvPr id="134" name="直接连接符 133"/>
          <p:cNvCxnSpPr/>
          <p:nvPr>
            <p:custDataLst>
              <p:tags r:id="rId99"/>
            </p:custDataLst>
          </p:nvPr>
        </p:nvCxnSpPr>
        <p:spPr>
          <a:xfrm>
            <a:off x="5911850" y="5060950"/>
            <a:ext cx="108000" cy="0"/>
          </a:xfrm>
          <a:prstGeom prst="line">
            <a:avLst/>
          </a:prstGeom>
          <a:ln>
            <a:solidFill>
              <a:srgbClr val="1087F4"/>
            </a:solidFill>
          </a:ln>
        </p:spPr>
        <p:style>
          <a:lnRef idx="2">
            <a:schemeClr val="accent1"/>
          </a:lnRef>
          <a:fillRef idx="0">
            <a:srgbClr val="FFFFFF"/>
          </a:fillRef>
          <a:effectRef idx="0">
            <a:srgbClr val="FFFFFF"/>
          </a:effectRef>
          <a:fontRef idx="minor">
            <a:schemeClr val="tx1"/>
          </a:fontRef>
        </p:style>
      </p:cxnSp>
      <p:cxnSp>
        <p:nvCxnSpPr>
          <p:cNvPr id="135" name="直接连接符 134"/>
          <p:cNvCxnSpPr/>
          <p:nvPr>
            <p:custDataLst>
              <p:tags r:id="rId100"/>
            </p:custDataLst>
          </p:nvPr>
        </p:nvCxnSpPr>
        <p:spPr>
          <a:xfrm>
            <a:off x="5911850" y="5212715"/>
            <a:ext cx="108000" cy="0"/>
          </a:xfrm>
          <a:prstGeom prst="line">
            <a:avLst/>
          </a:prstGeom>
          <a:ln>
            <a:solidFill>
              <a:srgbClr val="99BDCB"/>
            </a:solidFill>
          </a:ln>
        </p:spPr>
        <p:style>
          <a:lnRef idx="2">
            <a:schemeClr val="accent1"/>
          </a:lnRef>
          <a:fillRef idx="0">
            <a:srgbClr val="FFFFFF"/>
          </a:fillRef>
          <a:effectRef idx="0">
            <a:srgbClr val="FFFFFF"/>
          </a:effectRef>
          <a:fontRef idx="minor">
            <a:schemeClr val="tx1"/>
          </a:fontRef>
        </p:style>
      </p:cxnSp>
      <p:sp>
        <p:nvSpPr>
          <p:cNvPr id="136" name="文本框 135"/>
          <p:cNvSpPr txBox="1"/>
          <p:nvPr>
            <p:custDataLst>
              <p:tags r:id="rId101"/>
            </p:custDataLst>
          </p:nvPr>
        </p:nvSpPr>
        <p:spPr>
          <a:xfrm>
            <a:off x="7157085" y="2741930"/>
            <a:ext cx="4916805" cy="2061210"/>
          </a:xfrm>
          <a:prstGeom prst="rect">
            <a:avLst/>
          </a:prstGeom>
          <a:noFill/>
        </p:spPr>
        <p:txBody>
          <a:bodyPr wrap="square" rtlCol="0">
            <a:spAutoFit/>
          </a:bodyPr>
          <a:lstStyle/>
          <a:p>
            <a:r>
              <a:rPr lang="en-US" altLang="zh-CN" sz="1600" b="1">
                <a:solidFill>
                  <a:schemeClr val="tx1"/>
                </a:solidFill>
                <a:latin typeface="Calibri" panose="020F0502020204030204" charset="0"/>
                <a:cs typeface="Calibri" panose="020F0502020204030204" charset="0"/>
              </a:rPr>
              <a:t>Loops with PET count &lt; 5 are treated as background, while loops with PET count &gt;= 5 are treated as real interaction;</a:t>
            </a:r>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a:p>
            <a:r>
              <a:rPr lang="en-US" altLang="zh-CN" sz="1600" b="1">
                <a:solidFill>
                  <a:schemeClr val="tx1"/>
                </a:solidFill>
                <a:latin typeface="Calibri" panose="020F0502020204030204" charset="0"/>
                <a:cs typeface="Calibri" panose="020F0502020204030204" charset="0"/>
              </a:rPr>
              <a:t>The proportion of long loop span increases after heat shock.</a:t>
            </a:r>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p:txBody>
      </p:sp>
      <p:sp>
        <p:nvSpPr>
          <p:cNvPr id="138" name="文本框 137"/>
          <p:cNvSpPr txBox="1"/>
          <p:nvPr>
            <p:custDataLst>
              <p:tags r:id="rId102"/>
            </p:custDataLst>
          </p:nvPr>
        </p:nvSpPr>
        <p:spPr>
          <a:xfrm>
            <a:off x="5165725" y="424815"/>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count&gt;=2</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39" name="文本框 138"/>
          <p:cNvSpPr txBox="1"/>
          <p:nvPr>
            <p:custDataLst>
              <p:tags r:id="rId103"/>
            </p:custDataLst>
          </p:nvPr>
        </p:nvSpPr>
        <p:spPr>
          <a:xfrm>
            <a:off x="5032375" y="2567940"/>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count&gt;=2</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40" name="文本框 139"/>
          <p:cNvSpPr txBox="1"/>
          <p:nvPr>
            <p:custDataLst>
              <p:tags r:id="rId104"/>
            </p:custDataLst>
          </p:nvPr>
        </p:nvSpPr>
        <p:spPr>
          <a:xfrm>
            <a:off x="5156835" y="4649470"/>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count&gt;=2</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7" name="灯片编号占位符 16"/>
          <p:cNvSpPr>
            <a:spLocks noGrp="1"/>
          </p:cNvSpPr>
          <p:nvPr>
            <p:ph type="sldNum" sz="quarter" idx="12"/>
          </p:nvPr>
        </p:nvSpPr>
        <p:spPr/>
        <p:txBody>
          <a:bodyPr/>
          <a:lstStyle/>
          <a:p>
            <a:fld id="{565CE74E-AB26-4998-AD42-012C4C1AD076}" type="slidenum">
              <a:rPr lang="zh-CN" altLang="en-US" smtClean="0"/>
            </a:fld>
            <a:endParaRPr lang="zh-CN" altLang="en-US"/>
          </a:p>
        </p:txBody>
      </p:sp>
      <p:cxnSp>
        <p:nvCxnSpPr>
          <p:cNvPr id="4" name="直接连接符 3"/>
          <p:cNvCxnSpPr/>
          <p:nvPr/>
        </p:nvCxnSpPr>
        <p:spPr>
          <a:xfrm flipV="1">
            <a:off x="679450" y="2019300"/>
            <a:ext cx="1654810" cy="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
        <p:nvSpPr>
          <p:cNvPr id="27" name="文本框 26"/>
          <p:cNvSpPr txBox="1"/>
          <p:nvPr>
            <p:custDataLst>
              <p:tags r:id="rId105"/>
            </p:custDataLst>
          </p:nvPr>
        </p:nvSpPr>
        <p:spPr>
          <a:xfrm>
            <a:off x="1468755" y="1541145"/>
            <a:ext cx="894080" cy="419100"/>
          </a:xfrm>
          <a:prstGeom prst="rect">
            <a:avLst/>
          </a:prstGeom>
          <a:noFill/>
        </p:spPr>
        <p:txBody>
          <a:bodyPr wrap="square" rtlCol="0" anchor="t">
            <a:noAutofit/>
          </a:bodyPr>
          <a:p>
            <a:r>
              <a:rPr lang="en-US" altLang="zh-CN" sz="1200">
                <a:solidFill>
                  <a:srgbClr val="FF0000"/>
                </a:solidFill>
                <a:latin typeface="Arial" panose="020B0604020202020204" pitchFamily="34" charset="0"/>
                <a:cs typeface="Arial" panose="020B0604020202020204" pitchFamily="34" charset="0"/>
                <a:sym typeface="+mn-ea"/>
              </a:rPr>
              <a:t>PET count thresh = 5</a:t>
            </a:r>
            <a:endParaRPr lang="en-US" altLang="zh-CN" sz="1200">
              <a:solidFill>
                <a:srgbClr val="FF0000"/>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841875" y="656590"/>
            <a:ext cx="5651500" cy="3111500"/>
          </a:xfrm>
          <a:prstGeom prst="rect">
            <a:avLst/>
          </a:prstGeom>
        </p:spPr>
      </p:pic>
      <p:pic>
        <p:nvPicPr>
          <p:cNvPr id="2" name="图片 1"/>
          <p:cNvPicPr>
            <a:picLocks noChangeAspect="1"/>
          </p:cNvPicPr>
          <p:nvPr/>
        </p:nvPicPr>
        <p:blipFill>
          <a:blip r:embed="rId2"/>
          <a:stretch>
            <a:fillRect/>
          </a:stretch>
        </p:blipFill>
        <p:spPr>
          <a:xfrm>
            <a:off x="8890" y="629920"/>
            <a:ext cx="4512945" cy="5255895"/>
          </a:xfrm>
          <a:prstGeom prst="rect">
            <a:avLst/>
          </a:prstGeom>
        </p:spPr>
      </p:pic>
      <p:sp>
        <p:nvSpPr>
          <p:cNvPr id="3" name="文本框 2"/>
          <p:cNvSpPr txBox="1"/>
          <p:nvPr/>
        </p:nvSpPr>
        <p:spPr>
          <a:xfrm>
            <a:off x="206375" y="6079490"/>
            <a:ext cx="4315460" cy="583565"/>
          </a:xfrm>
          <a:prstGeom prst="rect">
            <a:avLst/>
          </a:prstGeom>
          <a:noFill/>
        </p:spPr>
        <p:txBody>
          <a:bodyPr wrap="square" rtlCol="0">
            <a:spAutoFit/>
          </a:bodyPr>
          <a:lstStyle/>
          <a:p>
            <a:r>
              <a:rPr lang="en-US" altLang="zh-CN" sz="1600" b="1" dirty="0">
                <a:cs typeface="+mn-lt"/>
              </a:rPr>
              <a:t>The essence: some contacts of DNA fragments are involved in gene expression and regulation</a:t>
            </a:r>
            <a:r>
              <a:rPr lang="en-US" altLang="zh-CN" sz="1400" dirty="0">
                <a:latin typeface="Calibri" panose="020F0502020204030204" charset="0"/>
                <a:cs typeface="Calibri" panose="020F0502020204030204" charset="0"/>
              </a:rPr>
              <a:t> </a:t>
            </a:r>
            <a:r>
              <a:rPr lang="en-US" altLang="zh-CN" sz="1400" dirty="0">
                <a:latin typeface="Times New Roman" panose="02020603050405020304" charset="0"/>
                <a:cs typeface="Times New Roman" panose="02020603050405020304" charset="0"/>
              </a:rPr>
              <a:t> </a:t>
            </a:r>
            <a:endParaRPr lang="en-US" altLang="zh-CN" sz="1400" dirty="0">
              <a:latin typeface="Times New Roman" panose="02020603050405020304" charset="0"/>
              <a:cs typeface="Times New Roman" panose="02020603050405020304" charset="0"/>
            </a:endParaRPr>
          </a:p>
        </p:txBody>
      </p:sp>
      <p:sp>
        <p:nvSpPr>
          <p:cNvPr id="12" name="矩形 11"/>
          <p:cNvSpPr/>
          <p:nvPr>
            <p:custDataLst>
              <p:tags r:id="rId3"/>
            </p:custDataLst>
          </p:nvPr>
        </p:nvSpPr>
        <p:spPr>
          <a:xfrm>
            <a:off x="-635" y="-10160"/>
            <a:ext cx="12192635" cy="6413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9" name="直接连接符 18"/>
          <p:cNvCxnSpPr/>
          <p:nvPr>
            <p:custDataLst>
              <p:tags r:id="rId4"/>
            </p:custDataLst>
          </p:nvPr>
        </p:nvCxnSpPr>
        <p:spPr>
          <a:xfrm>
            <a:off x="1807845" y="-10160"/>
            <a:ext cx="0" cy="641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5"/>
            </p:custDataLst>
          </p:nvPr>
        </p:nvSpPr>
        <p:spPr>
          <a:xfrm>
            <a:off x="2017395" y="62230"/>
            <a:ext cx="5692775" cy="460375"/>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rPr>
              <a:t>3D genomics, a new branch of </a:t>
            </a:r>
            <a:r>
              <a:rPr lang="en-US" altLang="zh-CN" sz="2000">
                <a:latin typeface="Calibri" panose="020F0502020204030204" charset="0"/>
                <a:ea typeface="+mj-ea"/>
                <a:cs typeface="Calibri" panose="020F0502020204030204" charset="0"/>
                <a:sym typeface="+mn-ea"/>
              </a:rPr>
              <a:t>epigenetics</a:t>
            </a:r>
            <a:r>
              <a:rPr lang="en-US" altLang="zh-CN" sz="2400">
                <a:latin typeface="Calibri" panose="020F0502020204030204" charset="0"/>
                <a:cs typeface="Calibri" panose="020F0502020204030204" charset="0"/>
              </a:rPr>
              <a:t> </a:t>
            </a:r>
            <a:endParaRPr lang="en-US" altLang="zh-CN" sz="2400">
              <a:latin typeface="Calibri" panose="020F0502020204030204" charset="0"/>
              <a:cs typeface="Calibri" panose="020F0502020204030204" charset="0"/>
            </a:endParaRPr>
          </a:p>
        </p:txBody>
      </p:sp>
      <p:sp>
        <p:nvSpPr>
          <p:cNvPr id="15" name="文本框 14"/>
          <p:cNvSpPr txBox="1"/>
          <p:nvPr>
            <p:custDataLst>
              <p:tags r:id="rId6"/>
            </p:custDataLst>
          </p:nvPr>
        </p:nvSpPr>
        <p:spPr>
          <a:xfrm>
            <a:off x="155575" y="62230"/>
            <a:ext cx="1442720" cy="460375"/>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rPr>
              <a:t>Background</a:t>
            </a:r>
            <a:r>
              <a:rPr lang="en-US" altLang="zh-CN" sz="2400">
                <a:latin typeface="Calibri" panose="020F0502020204030204" charset="0"/>
                <a:cs typeface="Calibri" panose="020F0502020204030204" charset="0"/>
              </a:rPr>
              <a:t> </a:t>
            </a:r>
            <a:endParaRPr lang="en-US" altLang="zh-CN" sz="2400">
              <a:latin typeface="Calibri" panose="020F0502020204030204" charset="0"/>
              <a:cs typeface="Calibri" panose="020F0502020204030204" charset="0"/>
            </a:endParaRPr>
          </a:p>
        </p:txBody>
      </p:sp>
      <p:cxnSp>
        <p:nvCxnSpPr>
          <p:cNvPr id="17" name="直接连接符 16"/>
          <p:cNvCxnSpPr/>
          <p:nvPr>
            <p:custDataLst>
              <p:tags r:id="rId7"/>
            </p:custDataLst>
          </p:nvPr>
        </p:nvCxnSpPr>
        <p:spPr>
          <a:xfrm>
            <a:off x="1778635" y="5438140"/>
            <a:ext cx="0" cy="64135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741170" y="5687695"/>
            <a:ext cx="2891790" cy="309880"/>
          </a:xfrm>
          <a:prstGeom prst="rect">
            <a:avLst/>
          </a:prstGeom>
          <a:noFill/>
        </p:spPr>
        <p:txBody>
          <a:bodyPr wrap="square" rtlCol="0">
            <a:noAutofit/>
          </a:bodyPr>
          <a:lstStyle/>
          <a:p>
            <a:r>
              <a:rPr lang="en-US" altLang="zh-CN" sz="1400" i="1">
                <a:latin typeface="Calibri" panose="020F0502020204030204" charset="0"/>
                <a:cs typeface="Calibri" panose="020F0502020204030204" charset="0"/>
              </a:rPr>
              <a:t>Doğan et al., Nature Plants</a:t>
            </a:r>
            <a:r>
              <a:rPr lang="en-US" altLang="zh-CN" sz="1400">
                <a:latin typeface="Calibri" panose="020F0502020204030204" charset="0"/>
                <a:cs typeface="Calibri" panose="020F0502020204030204" charset="0"/>
              </a:rPr>
              <a:t>. 2018</a:t>
            </a:r>
            <a:endParaRPr lang="en-US" altLang="zh-CN" sz="1400">
              <a:latin typeface="Calibri" panose="020F0502020204030204" charset="0"/>
              <a:cs typeface="Calibri" panose="020F0502020204030204" charset="0"/>
            </a:endParaRPr>
          </a:p>
        </p:txBody>
      </p:sp>
      <p:pic>
        <p:nvPicPr>
          <p:cNvPr id="4" name="图片 3"/>
          <p:cNvPicPr>
            <a:picLocks noChangeAspect="1"/>
          </p:cNvPicPr>
          <p:nvPr/>
        </p:nvPicPr>
        <p:blipFill>
          <a:blip r:embed="rId8"/>
          <a:stretch>
            <a:fillRect/>
          </a:stretch>
        </p:blipFill>
        <p:spPr>
          <a:xfrm>
            <a:off x="4632960" y="3860165"/>
            <a:ext cx="6506210" cy="2633345"/>
          </a:xfrm>
          <a:prstGeom prst="rect">
            <a:avLst/>
          </a:prstGeom>
        </p:spPr>
      </p:pic>
      <p:sp>
        <p:nvSpPr>
          <p:cNvPr id="6" name="矩形 5"/>
          <p:cNvSpPr/>
          <p:nvPr/>
        </p:nvSpPr>
        <p:spPr>
          <a:xfrm>
            <a:off x="5567045" y="4720590"/>
            <a:ext cx="117602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5523230" y="4650105"/>
            <a:ext cx="1370330" cy="306705"/>
          </a:xfrm>
          <a:prstGeom prst="rect">
            <a:avLst/>
          </a:prstGeom>
          <a:noFill/>
        </p:spPr>
        <p:txBody>
          <a:bodyPr wrap="square" rtlCol="0">
            <a:spAutoFit/>
          </a:bodyPr>
          <a:lstStyle/>
          <a:p>
            <a:r>
              <a:rPr lang="en-US" altLang="zh-CN" sz="1400">
                <a:latin typeface="Arial" panose="020B0604020202020204" pitchFamily="34" charset="0"/>
                <a:cs typeface="Arial" panose="020B0604020202020204" pitchFamily="34" charset="0"/>
              </a:rPr>
              <a:t>Limb enhancer</a:t>
            </a:r>
            <a:endParaRPr lang="en-US" altLang="zh-CN" sz="1400">
              <a:latin typeface="Arial" panose="020B0604020202020204" pitchFamily="34" charset="0"/>
              <a:cs typeface="Arial" panose="020B0604020202020204" pitchFamily="34" charset="0"/>
            </a:endParaRPr>
          </a:p>
        </p:txBody>
      </p:sp>
      <p:sp>
        <p:nvSpPr>
          <p:cNvPr id="9" name="矩形 8"/>
          <p:cNvSpPr/>
          <p:nvPr/>
        </p:nvSpPr>
        <p:spPr>
          <a:xfrm>
            <a:off x="8316595" y="4476115"/>
            <a:ext cx="528955"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8361680" y="4409440"/>
            <a:ext cx="589915" cy="306705"/>
          </a:xfrm>
          <a:prstGeom prst="rect">
            <a:avLst/>
          </a:prstGeom>
          <a:noFill/>
        </p:spPr>
        <p:txBody>
          <a:bodyPr wrap="square" rtlCol="0">
            <a:spAutoFit/>
          </a:bodyPr>
          <a:lstStyle/>
          <a:p>
            <a:r>
              <a:rPr lang="en-US" altLang="zh-CN" sz="1400" i="1">
                <a:latin typeface="Arial" panose="020B0604020202020204" pitchFamily="34" charset="0"/>
                <a:cs typeface="Arial" panose="020B0604020202020204" pitchFamily="34" charset="0"/>
              </a:rPr>
              <a:t>Shh</a:t>
            </a:r>
            <a:endParaRPr lang="en-US" altLang="zh-CN" sz="1400" i="1">
              <a:latin typeface="Arial" panose="020B0604020202020204" pitchFamily="34" charset="0"/>
              <a:cs typeface="Arial" panose="020B0604020202020204" pitchFamily="34" charset="0"/>
            </a:endParaRPr>
          </a:p>
        </p:txBody>
      </p:sp>
      <p:sp>
        <p:nvSpPr>
          <p:cNvPr id="14" name="矩形 13"/>
          <p:cNvSpPr/>
          <p:nvPr/>
        </p:nvSpPr>
        <p:spPr>
          <a:xfrm>
            <a:off x="10738485" y="4894580"/>
            <a:ext cx="528955"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nvSpPr>
        <p:spPr>
          <a:xfrm>
            <a:off x="10738485" y="5435600"/>
            <a:ext cx="528955"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矩形 17"/>
          <p:cNvSpPr/>
          <p:nvPr/>
        </p:nvSpPr>
        <p:spPr>
          <a:xfrm>
            <a:off x="10738485" y="6119495"/>
            <a:ext cx="528955"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文本框 19"/>
          <p:cNvSpPr txBox="1"/>
          <p:nvPr/>
        </p:nvSpPr>
        <p:spPr>
          <a:xfrm>
            <a:off x="10765790" y="4279900"/>
            <a:ext cx="916940"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RNA-seq</a:t>
            </a:r>
            <a:endParaRPr lang="en-US" altLang="zh-CN" sz="1200">
              <a:latin typeface="Arial" panose="020B0604020202020204" pitchFamily="34" charset="0"/>
              <a:cs typeface="Arial" panose="020B0604020202020204" pitchFamily="34" charset="0"/>
            </a:endParaRPr>
          </a:p>
        </p:txBody>
      </p:sp>
      <p:sp>
        <p:nvSpPr>
          <p:cNvPr id="21" name="文本框 20"/>
          <p:cNvSpPr txBox="1"/>
          <p:nvPr/>
        </p:nvSpPr>
        <p:spPr>
          <a:xfrm>
            <a:off x="10765790" y="5292090"/>
            <a:ext cx="1249680" cy="460375"/>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ChIA-PET RNAP</a:t>
            </a:r>
            <a:r>
              <a:rPr lang="en-US" altLang="zh-CN" sz="1200" dirty="0" err="1">
                <a:solidFill>
                  <a:prstClr val="black"/>
                </a:solidFill>
                <a:latin typeface="Arial" panose="020B0604020202020204" pitchFamily="34" charset="0"/>
                <a:cs typeface="Arial" panose="020B0604020202020204" pitchFamily="34" charset="0"/>
                <a:sym typeface="+mn-ea"/>
              </a:rPr>
              <a:t>II</a:t>
            </a:r>
            <a:endParaRPr lang="en-US" altLang="zh-CN" sz="1200">
              <a:latin typeface="Arial" panose="020B0604020202020204" pitchFamily="34" charset="0"/>
              <a:cs typeface="Arial" panose="020B0604020202020204" pitchFamily="34" charset="0"/>
            </a:endParaRPr>
          </a:p>
        </p:txBody>
      </p:sp>
      <p:sp>
        <p:nvSpPr>
          <p:cNvPr id="22" name="文本框 21"/>
          <p:cNvSpPr txBox="1"/>
          <p:nvPr/>
        </p:nvSpPr>
        <p:spPr>
          <a:xfrm>
            <a:off x="10821035" y="5935345"/>
            <a:ext cx="1249680" cy="460375"/>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ChIA-PET CTCF</a:t>
            </a:r>
            <a:endParaRPr lang="en-US" altLang="zh-CN" sz="1200">
              <a:latin typeface="Arial" panose="020B0604020202020204" pitchFamily="34" charset="0"/>
              <a:cs typeface="Arial" panose="020B0604020202020204" pitchFamily="34" charset="0"/>
            </a:endParaRPr>
          </a:p>
        </p:txBody>
      </p:sp>
      <p:sp>
        <p:nvSpPr>
          <p:cNvPr id="25" name="文本框 24"/>
          <p:cNvSpPr txBox="1"/>
          <p:nvPr/>
        </p:nvSpPr>
        <p:spPr>
          <a:xfrm>
            <a:off x="10156825" y="3326130"/>
            <a:ext cx="1981835" cy="306705"/>
          </a:xfrm>
          <a:prstGeom prst="rect">
            <a:avLst/>
          </a:prstGeom>
          <a:noFill/>
        </p:spPr>
        <p:txBody>
          <a:bodyPr wrap="square" rtlCol="0">
            <a:spAutoFit/>
          </a:bodyPr>
          <a:lstStyle/>
          <a:p>
            <a:r>
              <a:rPr lang="en-US" altLang="zh-CN" sz="1400" i="1" dirty="0" err="1">
                <a:latin typeface="Calibri" panose="020F0502020204030204" charset="0"/>
                <a:cs typeface="Calibri" panose="020F0502020204030204" charset="0"/>
              </a:rPr>
              <a:t>Visel</a:t>
            </a:r>
            <a:r>
              <a:rPr lang="en-US" altLang="zh-CN" sz="1400" i="1" dirty="0">
                <a:latin typeface="Calibri" panose="020F0502020204030204" charset="0"/>
                <a:cs typeface="Calibri" panose="020F0502020204030204" charset="0"/>
              </a:rPr>
              <a:t> et al., Nature</a:t>
            </a:r>
            <a:r>
              <a:rPr lang="en-US" altLang="zh-CN" sz="1400" dirty="0">
                <a:latin typeface="Calibri" panose="020F0502020204030204" charset="0"/>
                <a:cs typeface="Calibri" panose="020F0502020204030204" charset="0"/>
                <a:sym typeface="+mn-ea"/>
              </a:rPr>
              <a:t>. 2009</a:t>
            </a:r>
            <a:endParaRPr lang="en-US" altLang="zh-CN" sz="1400" i="1" dirty="0">
              <a:latin typeface="Calibri" panose="020F0502020204030204" charset="0"/>
              <a:cs typeface="Calibri" panose="020F0502020204030204" charset="0"/>
              <a:sym typeface="+mn-ea"/>
            </a:endParaRPr>
          </a:p>
        </p:txBody>
      </p:sp>
      <p:sp>
        <p:nvSpPr>
          <p:cNvPr id="26" name="文本框 25"/>
          <p:cNvSpPr txBox="1"/>
          <p:nvPr/>
        </p:nvSpPr>
        <p:spPr>
          <a:xfrm>
            <a:off x="10156825" y="6493510"/>
            <a:ext cx="1913890" cy="306705"/>
          </a:xfrm>
          <a:prstGeom prst="rect">
            <a:avLst/>
          </a:prstGeom>
          <a:noFill/>
        </p:spPr>
        <p:txBody>
          <a:bodyPr wrap="square" rtlCol="0">
            <a:spAutoFit/>
          </a:bodyPr>
          <a:lstStyle/>
          <a:p>
            <a:r>
              <a:rPr lang="en-US" altLang="zh-CN" sz="1400" dirty="0">
                <a:latin typeface="Calibri" panose="020F0502020204030204" charset="0"/>
                <a:cs typeface="Calibri" panose="020F0502020204030204" charset="0"/>
              </a:rPr>
              <a:t>From </a:t>
            </a:r>
            <a:r>
              <a:rPr lang="en-US" altLang="zh-CN" sz="1400" dirty="0" err="1">
                <a:latin typeface="Calibri" panose="020F0502020204030204" charset="0"/>
                <a:cs typeface="Calibri" panose="020F0502020204030204" charset="0"/>
              </a:rPr>
              <a:t>Yijun</a:t>
            </a:r>
            <a:r>
              <a:rPr lang="en-US" altLang="zh-CN" sz="1400" dirty="0">
                <a:latin typeface="Calibri" panose="020F0502020204030204" charset="0"/>
                <a:cs typeface="Calibri" panose="020F0502020204030204" charset="0"/>
              </a:rPr>
              <a:t> Lab</a:t>
            </a:r>
            <a:endParaRPr lang="en-US" altLang="zh-CN" sz="1400" dirty="0">
              <a:latin typeface="Calibri" panose="020F0502020204030204" charset="0"/>
              <a:cs typeface="Calibri" panose="020F0502020204030204" charset="0"/>
              <a:sym typeface="+mn-ea"/>
            </a:endParaRPr>
          </a:p>
        </p:txBody>
      </p:sp>
      <p:sp>
        <p:nvSpPr>
          <p:cNvPr id="27" name="矩形 26"/>
          <p:cNvSpPr/>
          <p:nvPr/>
        </p:nvSpPr>
        <p:spPr>
          <a:xfrm>
            <a:off x="6947535" y="5633085"/>
            <a:ext cx="1570990" cy="17399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6519545" y="5609590"/>
            <a:ext cx="2631440"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chr7:155000000-157000000(2Mb)</a:t>
            </a:r>
            <a:endParaRPr lang="en-US" altLang="zh-CN" sz="1200">
              <a:latin typeface="Arial" panose="020B0604020202020204" pitchFamily="34" charset="0"/>
              <a:cs typeface="Arial" panose="020B0604020202020204" pitchFamily="34" charset="0"/>
            </a:endParaRPr>
          </a:p>
        </p:txBody>
      </p:sp>
      <p:sp>
        <p:nvSpPr>
          <p:cNvPr id="24" name="灯片编号占位符 2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5" name="文本框 4"/>
          <p:cNvSpPr txBox="1"/>
          <p:nvPr/>
        </p:nvSpPr>
        <p:spPr>
          <a:xfrm>
            <a:off x="7827645" y="3825240"/>
            <a:ext cx="4311015" cy="337185"/>
          </a:xfrm>
          <a:prstGeom prst="rect">
            <a:avLst/>
          </a:prstGeom>
          <a:noFill/>
        </p:spPr>
        <p:txBody>
          <a:bodyPr wrap="square" rtlCol="0">
            <a:spAutoFit/>
          </a:bodyPr>
          <a:p>
            <a:r>
              <a:rPr lang="en-US" altLang="zh-CN" sz="1600" b="1" dirty="0">
                <a:cs typeface="+mn-lt"/>
              </a:rPr>
              <a:t>Limb enhancer and </a:t>
            </a:r>
            <a:r>
              <a:rPr lang="en-US" altLang="zh-CN" sz="1600" b="1" i="1" dirty="0">
                <a:cs typeface="+mn-lt"/>
              </a:rPr>
              <a:t>shh</a:t>
            </a:r>
            <a:r>
              <a:rPr lang="en-US" altLang="zh-CN" sz="1600" b="1" dirty="0">
                <a:cs typeface="+mn-lt"/>
              </a:rPr>
              <a:t> gene are spatially close</a:t>
            </a:r>
            <a:r>
              <a:rPr lang="en-US" altLang="zh-CN" sz="1400" dirty="0">
                <a:latin typeface="Calibri" panose="020F0502020204030204" charset="0"/>
                <a:cs typeface="Calibri" panose="020F0502020204030204" charset="0"/>
              </a:rPr>
              <a:t> </a:t>
            </a:r>
            <a:r>
              <a:rPr lang="en-US" altLang="zh-CN" sz="1400" dirty="0">
                <a:latin typeface="Times New Roman" panose="02020603050405020304" charset="0"/>
                <a:cs typeface="Times New Roman" panose="02020603050405020304" charset="0"/>
              </a:rPr>
              <a:t> </a:t>
            </a:r>
            <a:endParaRPr lang="en-US" altLang="zh-CN" sz="14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linds(horizontal)">
                                      <p:cBhvr>
                                        <p:cTn id="33" dur="500"/>
                                        <p:tgtEl>
                                          <p:spTgt spid="1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linds(horizontal)">
                                      <p:cBhvr>
                                        <p:cTn id="54" dur="500"/>
                                        <p:tgtEl>
                                          <p:spTgt spid="2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23" grpId="1"/>
      <p:bldP spid="6" grpId="0" animBg="1"/>
      <p:bldP spid="6" grpId="1" animBg="1"/>
      <p:bldP spid="8" grpId="0"/>
      <p:bldP spid="8" grpId="1"/>
      <p:bldP spid="9" grpId="0" animBg="1"/>
      <p:bldP spid="9" grpId="1" animBg="1"/>
      <p:bldP spid="11" grpId="0"/>
      <p:bldP spid="11" grpId="1"/>
      <p:bldP spid="14" grpId="0" animBg="1"/>
      <p:bldP spid="14" grpId="1" animBg="1"/>
      <p:bldP spid="16" grpId="0" animBg="1"/>
      <p:bldP spid="16" grpId="1" animBg="1"/>
      <p:bldP spid="18" grpId="0" animBg="1"/>
      <p:bldP spid="18" grpId="1" animBg="1"/>
      <p:bldP spid="20" grpId="0"/>
      <p:bldP spid="20" grpId="1"/>
      <p:bldP spid="21" grpId="0"/>
      <p:bldP spid="21" grpId="1"/>
      <p:bldP spid="22" grpId="0"/>
      <p:bldP spid="22" grpId="1"/>
      <p:bldP spid="25" grpId="0"/>
      <p:bldP spid="25" grpId="1"/>
      <p:bldP spid="26" grpId="0"/>
      <p:bldP spid="26" grpId="1"/>
      <p:bldP spid="27" grpId="0" animBg="1"/>
      <p:bldP spid="27" grpId="1" animBg="1"/>
      <p:bldP spid="28" grpId="0"/>
      <p:bldP spid="28" grpId="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CDS001D_CDS002D_densityPlot_of_loopSpan_usingMidPoints_of_allPETCountLarger5_includingPET1_noLabel"/>
          <p:cNvPicPr>
            <a:picLocks noChangeAspect="1"/>
          </p:cNvPicPr>
          <p:nvPr>
            <p:custDataLst>
              <p:tags r:id="rId1"/>
            </p:custDataLst>
          </p:nvPr>
        </p:nvPicPr>
        <p:blipFill>
          <a:blip r:embed="rId2"/>
          <a:stretch>
            <a:fillRect/>
          </a:stretch>
        </p:blipFill>
        <p:spPr>
          <a:xfrm>
            <a:off x="335915" y="4149090"/>
            <a:ext cx="2247265" cy="2232660"/>
          </a:xfrm>
          <a:prstGeom prst="rect">
            <a:avLst/>
          </a:prstGeom>
        </p:spPr>
      </p:pic>
      <p:pic>
        <p:nvPicPr>
          <p:cNvPr id="12" name="图片 11" descr="CDS004D_CDS005D_densityPlot_of_loopSpan_usingMidPoints_of_allPETCountLarger5_includingPET1_noLabel"/>
          <p:cNvPicPr>
            <a:picLocks noChangeAspect="1"/>
          </p:cNvPicPr>
          <p:nvPr>
            <p:custDataLst>
              <p:tags r:id="rId3"/>
            </p:custDataLst>
          </p:nvPr>
        </p:nvPicPr>
        <p:blipFill>
          <a:blip r:embed="rId4"/>
          <a:stretch>
            <a:fillRect/>
          </a:stretch>
        </p:blipFill>
        <p:spPr>
          <a:xfrm>
            <a:off x="2934335" y="4201160"/>
            <a:ext cx="2249805" cy="2235835"/>
          </a:xfrm>
          <a:prstGeom prst="rect">
            <a:avLst/>
          </a:prstGeom>
        </p:spPr>
      </p:pic>
      <p:pic>
        <p:nvPicPr>
          <p:cNvPr id="13" name="图片 12" descr="CDS007D_CDS008D_densityPlot_of_loopSpan_usingMidPoints_of_allPETCountLarger5_includingPET1_noLabel"/>
          <p:cNvPicPr>
            <a:picLocks noChangeAspect="1"/>
          </p:cNvPicPr>
          <p:nvPr>
            <p:custDataLst>
              <p:tags r:id="rId5"/>
            </p:custDataLst>
          </p:nvPr>
        </p:nvPicPr>
        <p:blipFill>
          <a:blip r:embed="rId6"/>
          <a:stretch>
            <a:fillRect/>
          </a:stretch>
        </p:blipFill>
        <p:spPr>
          <a:xfrm>
            <a:off x="5613400" y="4197350"/>
            <a:ext cx="2250440" cy="2235835"/>
          </a:xfrm>
          <a:prstGeom prst="rect">
            <a:avLst/>
          </a:prstGeom>
        </p:spPr>
      </p:pic>
      <p:pic>
        <p:nvPicPr>
          <p:cNvPr id="15" name="图片 14" descr="CDS001D_CDS002D_densityPlot_of_loopSpan_usingMidPoints_of_allPETCountSmaller5_includingPET1_noLabel"/>
          <p:cNvPicPr>
            <a:picLocks noChangeAspect="1"/>
          </p:cNvPicPr>
          <p:nvPr>
            <p:custDataLst>
              <p:tags r:id="rId7"/>
            </p:custDataLst>
          </p:nvPr>
        </p:nvPicPr>
        <p:blipFill>
          <a:blip r:embed="rId8"/>
          <a:stretch>
            <a:fillRect/>
          </a:stretch>
        </p:blipFill>
        <p:spPr>
          <a:xfrm>
            <a:off x="365760" y="993140"/>
            <a:ext cx="2245995" cy="2232660"/>
          </a:xfrm>
          <a:prstGeom prst="rect">
            <a:avLst/>
          </a:prstGeom>
        </p:spPr>
      </p:pic>
      <p:pic>
        <p:nvPicPr>
          <p:cNvPr id="16" name="图片 15" descr="CDS004D_CDS005D_densityPlot_of_loopSpan_usingMidPoints_of_allPETCountSmaller5_includingPET1_noLabel"/>
          <p:cNvPicPr>
            <a:picLocks noChangeAspect="1"/>
          </p:cNvPicPr>
          <p:nvPr>
            <p:custDataLst>
              <p:tags r:id="rId9"/>
            </p:custDataLst>
          </p:nvPr>
        </p:nvPicPr>
        <p:blipFill>
          <a:blip r:embed="rId10"/>
          <a:stretch>
            <a:fillRect/>
          </a:stretch>
        </p:blipFill>
        <p:spPr>
          <a:xfrm>
            <a:off x="2962910" y="994410"/>
            <a:ext cx="2247265" cy="2232660"/>
          </a:xfrm>
          <a:prstGeom prst="rect">
            <a:avLst/>
          </a:prstGeom>
        </p:spPr>
      </p:pic>
      <p:pic>
        <p:nvPicPr>
          <p:cNvPr id="17" name="图片 16" descr="CDS007D_CDS008D_densityPlot_of_loopSpan_usingMidPoints_of_allPETCountSmaller5_includingPET1_noLabel"/>
          <p:cNvPicPr>
            <a:picLocks noChangeAspect="1"/>
          </p:cNvPicPr>
          <p:nvPr>
            <p:custDataLst>
              <p:tags r:id="rId11"/>
            </p:custDataLst>
          </p:nvPr>
        </p:nvPicPr>
        <p:blipFill>
          <a:blip r:embed="rId12"/>
          <a:stretch>
            <a:fillRect/>
          </a:stretch>
        </p:blipFill>
        <p:spPr>
          <a:xfrm>
            <a:off x="5641975" y="994410"/>
            <a:ext cx="2247900" cy="2233295"/>
          </a:xfrm>
          <a:prstGeom prst="rect">
            <a:avLst/>
          </a:prstGeom>
        </p:spPr>
      </p:pic>
      <p:sp>
        <p:nvSpPr>
          <p:cNvPr id="92" name="文本框 91"/>
          <p:cNvSpPr txBox="1"/>
          <p:nvPr>
            <p:custDataLst>
              <p:tags r:id="rId13"/>
            </p:custDataLst>
          </p:nvPr>
        </p:nvSpPr>
        <p:spPr>
          <a:xfrm>
            <a:off x="287655" y="3126740"/>
            <a:ext cx="22358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93" name="文本框 92"/>
          <p:cNvSpPr txBox="1"/>
          <p:nvPr>
            <p:custDataLst>
              <p:tags r:id="rId14"/>
            </p:custDataLst>
          </p:nvPr>
        </p:nvSpPr>
        <p:spPr>
          <a:xfrm>
            <a:off x="995680" y="326517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2" name="文本框 1"/>
          <p:cNvSpPr txBox="1"/>
          <p:nvPr>
            <p:custDataLst>
              <p:tags r:id="rId15"/>
            </p:custDataLst>
          </p:nvPr>
        </p:nvSpPr>
        <p:spPr>
          <a:xfrm>
            <a:off x="2923540" y="3126740"/>
            <a:ext cx="2213610"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3" name="文本框 2"/>
          <p:cNvSpPr txBox="1"/>
          <p:nvPr>
            <p:custDataLst>
              <p:tags r:id="rId16"/>
            </p:custDataLst>
          </p:nvPr>
        </p:nvSpPr>
        <p:spPr>
          <a:xfrm>
            <a:off x="3521075" y="326517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5" name="文本框 4"/>
          <p:cNvSpPr txBox="1"/>
          <p:nvPr>
            <p:custDataLst>
              <p:tags r:id="rId17"/>
            </p:custDataLst>
          </p:nvPr>
        </p:nvSpPr>
        <p:spPr>
          <a:xfrm>
            <a:off x="5561330" y="3155315"/>
            <a:ext cx="2429510"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6" name="文本框 5"/>
          <p:cNvSpPr txBox="1"/>
          <p:nvPr>
            <p:custDataLst>
              <p:tags r:id="rId18"/>
            </p:custDataLst>
          </p:nvPr>
        </p:nvSpPr>
        <p:spPr>
          <a:xfrm>
            <a:off x="6355080" y="326517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 name="文本框 6"/>
          <p:cNvSpPr txBox="1"/>
          <p:nvPr>
            <p:custDataLst>
              <p:tags r:id="rId19"/>
            </p:custDataLst>
          </p:nvPr>
        </p:nvSpPr>
        <p:spPr>
          <a:xfrm>
            <a:off x="259080" y="6306820"/>
            <a:ext cx="2371090"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8" name="文本框 7"/>
          <p:cNvSpPr txBox="1"/>
          <p:nvPr>
            <p:custDataLst>
              <p:tags r:id="rId20"/>
            </p:custDataLst>
          </p:nvPr>
        </p:nvSpPr>
        <p:spPr>
          <a:xfrm>
            <a:off x="1030605" y="649478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9" name="文本框 8"/>
          <p:cNvSpPr txBox="1"/>
          <p:nvPr>
            <p:custDataLst>
              <p:tags r:id="rId21"/>
            </p:custDataLst>
          </p:nvPr>
        </p:nvSpPr>
        <p:spPr>
          <a:xfrm>
            <a:off x="2868295" y="6338570"/>
            <a:ext cx="2369820"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10" name="文本框 9"/>
          <p:cNvSpPr txBox="1"/>
          <p:nvPr>
            <p:custDataLst>
              <p:tags r:id="rId22"/>
            </p:custDataLst>
          </p:nvPr>
        </p:nvSpPr>
        <p:spPr>
          <a:xfrm>
            <a:off x="3638550" y="649478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9" name="文本框 18"/>
          <p:cNvSpPr txBox="1"/>
          <p:nvPr>
            <p:custDataLst>
              <p:tags r:id="rId23"/>
            </p:custDataLst>
          </p:nvPr>
        </p:nvSpPr>
        <p:spPr>
          <a:xfrm>
            <a:off x="5563870" y="6381750"/>
            <a:ext cx="2297430"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10M</a:t>
            </a:r>
            <a:endParaRPr lang="en-US" altLang="zh-CN" sz="1000">
              <a:latin typeface="Arial" panose="020B0604020202020204" pitchFamily="34" charset="0"/>
              <a:cs typeface="Arial" panose="020B0604020202020204" pitchFamily="34" charset="0"/>
              <a:sym typeface="+mn-ea"/>
            </a:endParaRPr>
          </a:p>
        </p:txBody>
      </p:sp>
      <p:sp>
        <p:nvSpPr>
          <p:cNvPr id="20" name="文本框 19"/>
          <p:cNvSpPr txBox="1"/>
          <p:nvPr>
            <p:custDataLst>
              <p:tags r:id="rId24"/>
            </p:custDataLst>
          </p:nvPr>
        </p:nvSpPr>
        <p:spPr>
          <a:xfrm>
            <a:off x="6470650" y="652843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21" name="组合 20"/>
          <p:cNvGrpSpPr/>
          <p:nvPr/>
        </p:nvGrpSpPr>
        <p:grpSpPr>
          <a:xfrm>
            <a:off x="0" y="0"/>
            <a:ext cx="12192000" cy="443230"/>
            <a:chOff x="0" y="0"/>
            <a:chExt cx="19200" cy="698"/>
          </a:xfrm>
        </p:grpSpPr>
        <p:sp>
          <p:nvSpPr>
            <p:cNvPr id="22" name="矩形 21"/>
            <p:cNvSpPr/>
            <p:nvPr>
              <p:custDataLst>
                <p:tags r:id="rId25"/>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3" name="直接连接符 22"/>
            <p:cNvCxnSpPr/>
            <p:nvPr>
              <p:custDataLst>
                <p:tags r:id="rId26"/>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custDataLst>
              <p:tags r:id="rId27"/>
            </p:custDataLst>
          </p:nvPr>
        </p:nvSpPr>
        <p:spPr>
          <a:xfrm>
            <a:off x="1693545" y="26035"/>
            <a:ext cx="5588635" cy="398780"/>
          </a:xfrm>
          <a:prstGeom prst="rect">
            <a:avLst/>
          </a:prstGeom>
          <a:noFill/>
        </p:spPr>
        <p:txBody>
          <a:bodyPr wrap="square" rtlCol="0" anchor="t">
            <a:spAutoFit/>
          </a:bodyPr>
          <a:lstStyle/>
          <a:p>
            <a:r>
              <a:rPr lang="en-US" altLang="zh-CN" sz="2000">
                <a:sym typeface="+mn-ea"/>
              </a:rPr>
              <a:t>Charateristics of ChIA-PET loops of different libraries</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25" name="文本框 24"/>
          <p:cNvSpPr txBox="1"/>
          <p:nvPr>
            <p:custDataLst>
              <p:tags r:id="rId28"/>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grpSp>
        <p:nvGrpSpPr>
          <p:cNvPr id="27" name="组合 26"/>
          <p:cNvGrpSpPr/>
          <p:nvPr/>
        </p:nvGrpSpPr>
        <p:grpSpPr>
          <a:xfrm>
            <a:off x="5210175" y="4665681"/>
            <a:ext cx="599440" cy="1542714"/>
            <a:chOff x="13068" y="4164"/>
            <a:chExt cx="944" cy="2205"/>
          </a:xfrm>
        </p:grpSpPr>
        <p:grpSp>
          <p:nvGrpSpPr>
            <p:cNvPr id="101" name="组合 100"/>
            <p:cNvGrpSpPr/>
            <p:nvPr/>
          </p:nvGrpSpPr>
          <p:grpSpPr>
            <a:xfrm>
              <a:off x="13068" y="4164"/>
              <a:ext cx="944" cy="2205"/>
              <a:chOff x="351" y="1243"/>
              <a:chExt cx="944" cy="2205"/>
            </a:xfrm>
          </p:grpSpPr>
          <p:sp>
            <p:nvSpPr>
              <p:cNvPr id="102" name="文本框 101"/>
              <p:cNvSpPr txBox="1"/>
              <p:nvPr>
                <p:custDataLst>
                  <p:tags r:id="rId29"/>
                </p:custDataLst>
              </p:nvPr>
            </p:nvSpPr>
            <p:spPr>
              <a:xfrm>
                <a:off x="633" y="3099"/>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103" name="文本框 102"/>
              <p:cNvSpPr txBox="1"/>
              <p:nvPr>
                <p:custDataLst>
                  <p:tags r:id="rId30"/>
                </p:custDataLst>
              </p:nvPr>
            </p:nvSpPr>
            <p:spPr>
              <a:xfrm>
                <a:off x="633" y="2679"/>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104" name="文本框 103"/>
              <p:cNvSpPr txBox="1"/>
              <p:nvPr>
                <p:custDataLst>
                  <p:tags r:id="rId31"/>
                </p:custDataLst>
              </p:nvPr>
            </p:nvSpPr>
            <p:spPr>
              <a:xfrm>
                <a:off x="621" y="2278"/>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105" name="文本框 104"/>
              <p:cNvSpPr txBox="1"/>
              <p:nvPr>
                <p:custDataLst>
                  <p:tags r:id="rId32"/>
                </p:custDataLst>
              </p:nvPr>
            </p:nvSpPr>
            <p:spPr>
              <a:xfrm>
                <a:off x="621" y="1928"/>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106" name="文本框 105"/>
              <p:cNvSpPr txBox="1"/>
              <p:nvPr>
                <p:custDataLst>
                  <p:tags r:id="rId33"/>
                </p:custDataLst>
              </p:nvPr>
            </p:nvSpPr>
            <p:spPr>
              <a:xfrm rot="16200000">
                <a:off x="-244" y="1838"/>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sp>
          <p:nvSpPr>
            <p:cNvPr id="26" name="文本框 25"/>
            <p:cNvSpPr txBox="1"/>
            <p:nvPr>
              <p:custDataLst>
                <p:tags r:id="rId34"/>
              </p:custDataLst>
            </p:nvPr>
          </p:nvSpPr>
          <p:spPr>
            <a:xfrm>
              <a:off x="13350" y="4450"/>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a:t>
              </a:r>
              <a:endParaRPr lang="en-US" altLang="zh-CN" sz="1000">
                <a:latin typeface="Arial" panose="020B0604020202020204" pitchFamily="34" charset="0"/>
                <a:cs typeface="Arial" panose="020B0604020202020204" pitchFamily="34" charset="0"/>
                <a:sym typeface="+mn-ea"/>
              </a:endParaRPr>
            </a:p>
          </p:txBody>
        </p:sp>
      </p:grpSp>
      <p:grpSp>
        <p:nvGrpSpPr>
          <p:cNvPr id="28" name="组合 27"/>
          <p:cNvGrpSpPr/>
          <p:nvPr/>
        </p:nvGrpSpPr>
        <p:grpSpPr>
          <a:xfrm>
            <a:off x="2583180" y="4480560"/>
            <a:ext cx="565150" cy="1647908"/>
            <a:chOff x="13068" y="4164"/>
            <a:chExt cx="890" cy="2103"/>
          </a:xfrm>
        </p:grpSpPr>
        <p:grpSp>
          <p:nvGrpSpPr>
            <p:cNvPr id="29" name="组合 28"/>
            <p:cNvGrpSpPr/>
            <p:nvPr/>
          </p:nvGrpSpPr>
          <p:grpSpPr>
            <a:xfrm>
              <a:off x="13068" y="4164"/>
              <a:ext cx="890" cy="2103"/>
              <a:chOff x="351" y="1243"/>
              <a:chExt cx="890" cy="2103"/>
            </a:xfrm>
          </p:grpSpPr>
          <p:sp>
            <p:nvSpPr>
              <p:cNvPr id="30" name="文本框 29"/>
              <p:cNvSpPr txBox="1"/>
              <p:nvPr>
                <p:custDataLst>
                  <p:tags r:id="rId35"/>
                </p:custDataLst>
              </p:nvPr>
            </p:nvSpPr>
            <p:spPr>
              <a:xfrm>
                <a:off x="560" y="2997"/>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31" name="文本框 30"/>
              <p:cNvSpPr txBox="1"/>
              <p:nvPr>
                <p:custDataLst>
                  <p:tags r:id="rId36"/>
                </p:custDataLst>
              </p:nvPr>
            </p:nvSpPr>
            <p:spPr>
              <a:xfrm>
                <a:off x="560" y="2584"/>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32" name="文本框 31"/>
              <p:cNvSpPr txBox="1"/>
              <p:nvPr>
                <p:custDataLst>
                  <p:tags r:id="rId37"/>
                </p:custDataLst>
              </p:nvPr>
            </p:nvSpPr>
            <p:spPr>
              <a:xfrm>
                <a:off x="569" y="2139"/>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33" name="文本框 32"/>
              <p:cNvSpPr txBox="1"/>
              <p:nvPr>
                <p:custDataLst>
                  <p:tags r:id="rId38"/>
                </p:custDataLst>
              </p:nvPr>
            </p:nvSpPr>
            <p:spPr>
              <a:xfrm>
                <a:off x="548" y="1697"/>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34" name="文本框 33"/>
              <p:cNvSpPr txBox="1"/>
              <p:nvPr>
                <p:custDataLst>
                  <p:tags r:id="rId39"/>
                </p:custDataLst>
              </p:nvPr>
            </p:nvSpPr>
            <p:spPr>
              <a:xfrm rot="16200000">
                <a:off x="-244" y="1838"/>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sp>
          <p:nvSpPr>
            <p:cNvPr id="35" name="文本框 34"/>
            <p:cNvSpPr txBox="1"/>
            <p:nvPr>
              <p:custDataLst>
                <p:tags r:id="rId40"/>
              </p:custDataLst>
            </p:nvPr>
          </p:nvSpPr>
          <p:spPr>
            <a:xfrm>
              <a:off x="13350" y="4168"/>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a:t>
              </a:r>
              <a:endParaRPr lang="en-US" altLang="zh-CN" sz="1000">
                <a:latin typeface="Arial" panose="020B0604020202020204" pitchFamily="34" charset="0"/>
                <a:cs typeface="Arial" panose="020B0604020202020204" pitchFamily="34" charset="0"/>
                <a:sym typeface="+mn-ea"/>
              </a:endParaRPr>
            </a:p>
          </p:txBody>
        </p:sp>
      </p:grpSp>
      <p:grpSp>
        <p:nvGrpSpPr>
          <p:cNvPr id="36" name="组合 35"/>
          <p:cNvGrpSpPr/>
          <p:nvPr/>
        </p:nvGrpSpPr>
        <p:grpSpPr>
          <a:xfrm>
            <a:off x="-12700" y="4149219"/>
            <a:ext cx="558800" cy="1818374"/>
            <a:chOff x="12989" y="3650"/>
            <a:chExt cx="880" cy="2599"/>
          </a:xfrm>
        </p:grpSpPr>
        <p:grpSp>
          <p:nvGrpSpPr>
            <p:cNvPr id="37" name="组合 36"/>
            <p:cNvGrpSpPr/>
            <p:nvPr/>
          </p:nvGrpSpPr>
          <p:grpSpPr>
            <a:xfrm>
              <a:off x="12989" y="4163"/>
              <a:ext cx="880" cy="2086"/>
              <a:chOff x="272" y="1242"/>
              <a:chExt cx="880" cy="2086"/>
            </a:xfrm>
          </p:grpSpPr>
          <p:sp>
            <p:nvSpPr>
              <p:cNvPr id="38" name="文本框 37"/>
              <p:cNvSpPr txBox="1"/>
              <p:nvPr>
                <p:custDataLst>
                  <p:tags r:id="rId41"/>
                </p:custDataLst>
              </p:nvPr>
            </p:nvSpPr>
            <p:spPr>
              <a:xfrm>
                <a:off x="451" y="2979"/>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39" name="文本框 38"/>
              <p:cNvSpPr txBox="1"/>
              <p:nvPr>
                <p:custDataLst>
                  <p:tags r:id="rId42"/>
                </p:custDataLst>
              </p:nvPr>
            </p:nvSpPr>
            <p:spPr>
              <a:xfrm>
                <a:off x="490" y="2432"/>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40" name="文本框 39"/>
              <p:cNvSpPr txBox="1"/>
              <p:nvPr>
                <p:custDataLst>
                  <p:tags r:id="rId43"/>
                </p:custDataLst>
              </p:nvPr>
            </p:nvSpPr>
            <p:spPr>
              <a:xfrm>
                <a:off x="480" y="1875"/>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41" name="文本框 40"/>
              <p:cNvSpPr txBox="1"/>
              <p:nvPr>
                <p:custDataLst>
                  <p:tags r:id="rId44"/>
                </p:custDataLst>
              </p:nvPr>
            </p:nvSpPr>
            <p:spPr>
              <a:xfrm>
                <a:off x="451" y="1300"/>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42" name="文本框 41"/>
              <p:cNvSpPr txBox="1"/>
              <p:nvPr>
                <p:custDataLst>
                  <p:tags r:id="rId45"/>
                </p:custDataLst>
              </p:nvPr>
            </p:nvSpPr>
            <p:spPr>
              <a:xfrm rot="16200000">
                <a:off x="-323" y="1837"/>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sp>
          <p:nvSpPr>
            <p:cNvPr id="43" name="文本框 42"/>
            <p:cNvSpPr txBox="1"/>
            <p:nvPr>
              <p:custDataLst>
                <p:tags r:id="rId46"/>
              </p:custDataLst>
            </p:nvPr>
          </p:nvSpPr>
          <p:spPr>
            <a:xfrm>
              <a:off x="13261" y="3650"/>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a:t>
              </a:r>
              <a:endParaRPr lang="en-US" altLang="zh-CN" sz="1000">
                <a:latin typeface="Arial" panose="020B0604020202020204" pitchFamily="34" charset="0"/>
                <a:cs typeface="Arial" panose="020B0604020202020204" pitchFamily="34" charset="0"/>
                <a:sym typeface="+mn-ea"/>
              </a:endParaRPr>
            </a:p>
          </p:txBody>
        </p:sp>
      </p:grpSp>
      <p:grpSp>
        <p:nvGrpSpPr>
          <p:cNvPr id="45" name="组合 44"/>
          <p:cNvGrpSpPr/>
          <p:nvPr/>
        </p:nvGrpSpPr>
        <p:grpSpPr>
          <a:xfrm>
            <a:off x="5244465" y="959447"/>
            <a:ext cx="557530" cy="1803753"/>
            <a:chOff x="351" y="1200"/>
            <a:chExt cx="878" cy="2302"/>
          </a:xfrm>
        </p:grpSpPr>
        <p:sp>
          <p:nvSpPr>
            <p:cNvPr id="46" name="文本框 45"/>
            <p:cNvSpPr txBox="1"/>
            <p:nvPr>
              <p:custDataLst>
                <p:tags r:id="rId47"/>
              </p:custDataLst>
            </p:nvPr>
          </p:nvSpPr>
          <p:spPr>
            <a:xfrm>
              <a:off x="548" y="3153"/>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47" name="文本框 46"/>
            <p:cNvSpPr txBox="1"/>
            <p:nvPr>
              <p:custDataLst>
                <p:tags r:id="rId48"/>
              </p:custDataLst>
            </p:nvPr>
          </p:nvSpPr>
          <p:spPr>
            <a:xfrm>
              <a:off x="567" y="2495"/>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48" name="文本框 47"/>
            <p:cNvSpPr txBox="1"/>
            <p:nvPr>
              <p:custDataLst>
                <p:tags r:id="rId49"/>
              </p:custDataLst>
            </p:nvPr>
          </p:nvSpPr>
          <p:spPr>
            <a:xfrm>
              <a:off x="557" y="1838"/>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49" name="文本框 48"/>
            <p:cNvSpPr txBox="1"/>
            <p:nvPr>
              <p:custDataLst>
                <p:tags r:id="rId50"/>
              </p:custDataLst>
            </p:nvPr>
          </p:nvSpPr>
          <p:spPr>
            <a:xfrm>
              <a:off x="579" y="1200"/>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50" name="文本框 49"/>
            <p:cNvSpPr txBox="1"/>
            <p:nvPr>
              <p:custDataLst>
                <p:tags r:id="rId51"/>
              </p:custDataLst>
            </p:nvPr>
          </p:nvSpPr>
          <p:spPr>
            <a:xfrm rot="16200000">
              <a:off x="-244" y="2011"/>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sp>
        <p:nvSpPr>
          <p:cNvPr id="119" name="文本框 118"/>
          <p:cNvSpPr txBox="1"/>
          <p:nvPr>
            <p:custDataLst>
              <p:tags r:id="rId52"/>
            </p:custDataLst>
          </p:nvPr>
        </p:nvSpPr>
        <p:spPr>
          <a:xfrm>
            <a:off x="1511935" y="1245235"/>
            <a:ext cx="1099820" cy="213995"/>
          </a:xfrm>
          <a:prstGeom prst="rect">
            <a:avLst/>
          </a:prstGeom>
          <a:noFill/>
        </p:spPr>
        <p:txBody>
          <a:bodyPr wrap="square" rtlCol="0" anchor="t">
            <a:spAutoFit/>
          </a:bodyPr>
          <a:lstStyle/>
          <a:p>
            <a:r>
              <a:rPr lang="en-US" altLang="zh-CN" sz="800" b="1">
                <a:solidFill>
                  <a:srgbClr val="4B752E"/>
                </a:solidFill>
                <a:latin typeface="Arial" panose="020B0604020202020204" pitchFamily="34" charset="0"/>
                <a:cs typeface="Arial" panose="020B0604020202020204" pitchFamily="34" charset="0"/>
                <a:sym typeface="+mn-ea"/>
              </a:rPr>
              <a:t>H3K27me3_WT</a:t>
            </a:r>
            <a:endParaRPr lang="en-US" altLang="zh-CN" sz="800" b="1">
              <a:solidFill>
                <a:srgbClr val="4B752E"/>
              </a:solidFill>
              <a:latin typeface="Arial" panose="020B0604020202020204" pitchFamily="34" charset="0"/>
              <a:cs typeface="Arial" panose="020B0604020202020204" pitchFamily="34" charset="0"/>
              <a:sym typeface="+mn-ea"/>
            </a:endParaRPr>
          </a:p>
        </p:txBody>
      </p:sp>
      <p:sp>
        <p:nvSpPr>
          <p:cNvPr id="120" name="文本框 119"/>
          <p:cNvSpPr txBox="1"/>
          <p:nvPr>
            <p:custDataLst>
              <p:tags r:id="rId53"/>
            </p:custDataLst>
          </p:nvPr>
        </p:nvSpPr>
        <p:spPr>
          <a:xfrm>
            <a:off x="1511935" y="1410335"/>
            <a:ext cx="993775" cy="213995"/>
          </a:xfrm>
          <a:prstGeom prst="rect">
            <a:avLst/>
          </a:prstGeom>
          <a:noFill/>
        </p:spPr>
        <p:txBody>
          <a:bodyPr wrap="square" rtlCol="0" anchor="t">
            <a:spAutoFit/>
          </a:bodyPr>
          <a:lstStyle/>
          <a:p>
            <a:r>
              <a:rPr lang="en-US" altLang="zh-CN" sz="800" b="1">
                <a:solidFill>
                  <a:srgbClr val="98A246"/>
                </a:solidFill>
                <a:latin typeface="Arial" panose="020B0604020202020204" pitchFamily="34" charset="0"/>
                <a:cs typeface="Arial" panose="020B0604020202020204" pitchFamily="34" charset="0"/>
                <a:sym typeface="+mn-ea"/>
              </a:rPr>
              <a:t>H3K27me3_HS</a:t>
            </a:r>
            <a:endParaRPr lang="en-US" altLang="zh-CN" sz="800" b="1">
              <a:solidFill>
                <a:srgbClr val="98A246"/>
              </a:solidFill>
              <a:latin typeface="Arial" panose="020B0604020202020204" pitchFamily="34" charset="0"/>
              <a:cs typeface="Arial" panose="020B0604020202020204" pitchFamily="34" charset="0"/>
              <a:sym typeface="+mn-ea"/>
            </a:endParaRPr>
          </a:p>
        </p:txBody>
      </p:sp>
      <p:cxnSp>
        <p:nvCxnSpPr>
          <p:cNvPr id="125" name="直接连接符 124"/>
          <p:cNvCxnSpPr/>
          <p:nvPr>
            <p:custDataLst>
              <p:tags r:id="rId54"/>
            </p:custDataLst>
          </p:nvPr>
        </p:nvCxnSpPr>
        <p:spPr>
          <a:xfrm>
            <a:off x="1453515" y="1352550"/>
            <a:ext cx="107950" cy="0"/>
          </a:xfrm>
          <a:prstGeom prst="line">
            <a:avLst/>
          </a:prstGeom>
          <a:ln>
            <a:solidFill>
              <a:srgbClr val="4B752E"/>
            </a:solidFill>
          </a:ln>
        </p:spPr>
        <p:style>
          <a:lnRef idx="2">
            <a:schemeClr val="accent1"/>
          </a:lnRef>
          <a:fillRef idx="0">
            <a:srgbClr val="FFFFFF"/>
          </a:fillRef>
          <a:effectRef idx="0">
            <a:srgbClr val="FFFFFF"/>
          </a:effectRef>
          <a:fontRef idx="minor">
            <a:schemeClr val="tx1"/>
          </a:fontRef>
        </p:style>
      </p:cxnSp>
      <p:cxnSp>
        <p:nvCxnSpPr>
          <p:cNvPr id="126" name="直接连接符 125"/>
          <p:cNvCxnSpPr/>
          <p:nvPr>
            <p:custDataLst>
              <p:tags r:id="rId55"/>
            </p:custDataLst>
          </p:nvPr>
        </p:nvCxnSpPr>
        <p:spPr>
          <a:xfrm>
            <a:off x="1453515" y="1524635"/>
            <a:ext cx="107950" cy="0"/>
          </a:xfrm>
          <a:prstGeom prst="line">
            <a:avLst/>
          </a:prstGeom>
          <a:ln>
            <a:solidFill>
              <a:srgbClr val="98A246"/>
            </a:solidFill>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56"/>
            </p:custDataLst>
          </p:nvPr>
        </p:nvSpPr>
        <p:spPr>
          <a:xfrm>
            <a:off x="1483360" y="4507865"/>
            <a:ext cx="1099820" cy="213995"/>
          </a:xfrm>
          <a:prstGeom prst="rect">
            <a:avLst/>
          </a:prstGeom>
          <a:noFill/>
        </p:spPr>
        <p:txBody>
          <a:bodyPr wrap="square" rtlCol="0" anchor="t">
            <a:spAutoFit/>
          </a:bodyPr>
          <a:lstStyle/>
          <a:p>
            <a:r>
              <a:rPr lang="en-US" altLang="zh-CN" sz="800" b="1">
                <a:solidFill>
                  <a:srgbClr val="4B752E"/>
                </a:solidFill>
                <a:latin typeface="Arial" panose="020B0604020202020204" pitchFamily="34" charset="0"/>
                <a:cs typeface="Arial" panose="020B0604020202020204" pitchFamily="34" charset="0"/>
                <a:sym typeface="+mn-ea"/>
              </a:rPr>
              <a:t>H3K27me3_WT</a:t>
            </a:r>
            <a:endParaRPr lang="en-US" altLang="zh-CN" sz="800" b="1">
              <a:solidFill>
                <a:srgbClr val="4B752E"/>
              </a:solidFill>
              <a:latin typeface="Arial" panose="020B0604020202020204" pitchFamily="34" charset="0"/>
              <a:cs typeface="Arial" panose="020B0604020202020204" pitchFamily="34" charset="0"/>
              <a:sym typeface="+mn-ea"/>
            </a:endParaRPr>
          </a:p>
        </p:txBody>
      </p:sp>
      <p:sp>
        <p:nvSpPr>
          <p:cNvPr id="53" name="文本框 52"/>
          <p:cNvSpPr txBox="1"/>
          <p:nvPr>
            <p:custDataLst>
              <p:tags r:id="rId57"/>
            </p:custDataLst>
          </p:nvPr>
        </p:nvSpPr>
        <p:spPr>
          <a:xfrm>
            <a:off x="1483360" y="4672965"/>
            <a:ext cx="993775" cy="213995"/>
          </a:xfrm>
          <a:prstGeom prst="rect">
            <a:avLst/>
          </a:prstGeom>
          <a:noFill/>
        </p:spPr>
        <p:txBody>
          <a:bodyPr wrap="square" rtlCol="0" anchor="t">
            <a:spAutoFit/>
          </a:bodyPr>
          <a:lstStyle/>
          <a:p>
            <a:r>
              <a:rPr lang="en-US" altLang="zh-CN" sz="800" b="1">
                <a:solidFill>
                  <a:srgbClr val="98A246"/>
                </a:solidFill>
                <a:latin typeface="Arial" panose="020B0604020202020204" pitchFamily="34" charset="0"/>
                <a:cs typeface="Arial" panose="020B0604020202020204" pitchFamily="34" charset="0"/>
                <a:sym typeface="+mn-ea"/>
              </a:rPr>
              <a:t>H3K27me3_HS</a:t>
            </a:r>
            <a:endParaRPr lang="en-US" altLang="zh-CN" sz="800" b="1">
              <a:solidFill>
                <a:srgbClr val="98A246"/>
              </a:solidFill>
              <a:latin typeface="Arial" panose="020B0604020202020204" pitchFamily="34" charset="0"/>
              <a:cs typeface="Arial" panose="020B0604020202020204" pitchFamily="34" charset="0"/>
              <a:sym typeface="+mn-ea"/>
            </a:endParaRPr>
          </a:p>
        </p:txBody>
      </p:sp>
      <p:cxnSp>
        <p:nvCxnSpPr>
          <p:cNvPr id="54" name="直接连接符 53"/>
          <p:cNvCxnSpPr/>
          <p:nvPr>
            <p:custDataLst>
              <p:tags r:id="rId58"/>
            </p:custDataLst>
          </p:nvPr>
        </p:nvCxnSpPr>
        <p:spPr>
          <a:xfrm>
            <a:off x="1424940" y="4615180"/>
            <a:ext cx="107950" cy="0"/>
          </a:xfrm>
          <a:prstGeom prst="line">
            <a:avLst/>
          </a:prstGeom>
          <a:ln>
            <a:solidFill>
              <a:srgbClr val="4B752E"/>
            </a:solidFill>
          </a:ln>
        </p:spPr>
        <p:style>
          <a:lnRef idx="2">
            <a:schemeClr val="accent1"/>
          </a:lnRef>
          <a:fillRef idx="0">
            <a:srgbClr val="FFFFFF"/>
          </a:fillRef>
          <a:effectRef idx="0">
            <a:srgbClr val="FFFFFF"/>
          </a:effectRef>
          <a:fontRef idx="minor">
            <a:schemeClr val="tx1"/>
          </a:fontRef>
        </p:style>
      </p:cxnSp>
      <p:cxnSp>
        <p:nvCxnSpPr>
          <p:cNvPr id="55" name="直接连接符 54"/>
          <p:cNvCxnSpPr/>
          <p:nvPr>
            <p:custDataLst>
              <p:tags r:id="rId59"/>
            </p:custDataLst>
          </p:nvPr>
        </p:nvCxnSpPr>
        <p:spPr>
          <a:xfrm>
            <a:off x="1424940" y="4787265"/>
            <a:ext cx="107950" cy="0"/>
          </a:xfrm>
          <a:prstGeom prst="line">
            <a:avLst/>
          </a:prstGeom>
          <a:ln>
            <a:solidFill>
              <a:srgbClr val="98A246"/>
            </a:solidFill>
          </a:ln>
        </p:spPr>
        <p:style>
          <a:lnRef idx="2">
            <a:schemeClr val="accent1"/>
          </a:lnRef>
          <a:fillRef idx="0">
            <a:srgbClr val="FFFFFF"/>
          </a:fillRef>
          <a:effectRef idx="0">
            <a:srgbClr val="FFFFFF"/>
          </a:effectRef>
          <a:fontRef idx="minor">
            <a:schemeClr val="tx1"/>
          </a:fontRef>
        </p:style>
      </p:cxnSp>
      <p:grpSp>
        <p:nvGrpSpPr>
          <p:cNvPr id="56" name="组合 55"/>
          <p:cNvGrpSpPr/>
          <p:nvPr/>
        </p:nvGrpSpPr>
        <p:grpSpPr>
          <a:xfrm>
            <a:off x="2611755" y="959683"/>
            <a:ext cx="555625" cy="1849199"/>
            <a:chOff x="281" y="1099"/>
            <a:chExt cx="875" cy="2360"/>
          </a:xfrm>
        </p:grpSpPr>
        <p:sp>
          <p:nvSpPr>
            <p:cNvPr id="57" name="文本框 56"/>
            <p:cNvSpPr txBox="1"/>
            <p:nvPr>
              <p:custDataLst>
                <p:tags r:id="rId60"/>
              </p:custDataLst>
            </p:nvPr>
          </p:nvSpPr>
          <p:spPr>
            <a:xfrm>
              <a:off x="487" y="3110"/>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58" name="文本框 57"/>
            <p:cNvSpPr txBox="1"/>
            <p:nvPr>
              <p:custDataLst>
                <p:tags r:id="rId61"/>
              </p:custDataLst>
            </p:nvPr>
          </p:nvSpPr>
          <p:spPr>
            <a:xfrm>
              <a:off x="487" y="2394"/>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59" name="文本框 58"/>
            <p:cNvSpPr txBox="1"/>
            <p:nvPr>
              <p:custDataLst>
                <p:tags r:id="rId62"/>
              </p:custDataLst>
            </p:nvPr>
          </p:nvSpPr>
          <p:spPr>
            <a:xfrm>
              <a:off x="484" y="1736"/>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60" name="文本框 59"/>
            <p:cNvSpPr txBox="1"/>
            <p:nvPr>
              <p:custDataLst>
                <p:tags r:id="rId63"/>
              </p:custDataLst>
            </p:nvPr>
          </p:nvSpPr>
          <p:spPr>
            <a:xfrm>
              <a:off x="487" y="1099"/>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61" name="文本框 60"/>
            <p:cNvSpPr txBox="1"/>
            <p:nvPr>
              <p:custDataLst>
                <p:tags r:id="rId64"/>
              </p:custDataLst>
            </p:nvPr>
          </p:nvSpPr>
          <p:spPr>
            <a:xfrm rot="16200000">
              <a:off x="-314" y="2043"/>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grpSp>
        <p:nvGrpSpPr>
          <p:cNvPr id="62" name="组合 61"/>
          <p:cNvGrpSpPr/>
          <p:nvPr/>
        </p:nvGrpSpPr>
        <p:grpSpPr>
          <a:xfrm>
            <a:off x="12700" y="959447"/>
            <a:ext cx="557530" cy="1803753"/>
            <a:chOff x="351" y="1200"/>
            <a:chExt cx="878" cy="2302"/>
          </a:xfrm>
        </p:grpSpPr>
        <p:sp>
          <p:nvSpPr>
            <p:cNvPr id="63" name="文本框 62"/>
            <p:cNvSpPr txBox="1"/>
            <p:nvPr>
              <p:custDataLst>
                <p:tags r:id="rId65"/>
              </p:custDataLst>
            </p:nvPr>
          </p:nvSpPr>
          <p:spPr>
            <a:xfrm>
              <a:off x="548" y="3153"/>
              <a:ext cx="60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0.2</a:t>
              </a:r>
              <a:endParaRPr lang="en-US" altLang="zh-CN" sz="1000">
                <a:latin typeface="Arial" panose="020B0604020202020204" pitchFamily="34" charset="0"/>
                <a:cs typeface="Arial" panose="020B0604020202020204" pitchFamily="34" charset="0"/>
                <a:sym typeface="+mn-ea"/>
              </a:endParaRPr>
            </a:p>
          </p:txBody>
        </p:sp>
        <p:sp>
          <p:nvSpPr>
            <p:cNvPr id="64" name="文本框 63"/>
            <p:cNvSpPr txBox="1"/>
            <p:nvPr>
              <p:custDataLst>
                <p:tags r:id="rId66"/>
              </p:custDataLst>
            </p:nvPr>
          </p:nvSpPr>
          <p:spPr>
            <a:xfrm>
              <a:off x="567" y="2495"/>
              <a:ext cx="66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0.4</a:t>
              </a:r>
              <a:endParaRPr lang="en-US" altLang="zh-CN" sz="1000">
                <a:latin typeface="Arial" panose="020B0604020202020204" pitchFamily="34" charset="0"/>
                <a:cs typeface="Arial" panose="020B0604020202020204" pitchFamily="34" charset="0"/>
                <a:sym typeface="+mn-ea"/>
              </a:endParaRPr>
            </a:p>
          </p:txBody>
        </p:sp>
        <p:sp>
          <p:nvSpPr>
            <p:cNvPr id="65" name="文本框 64"/>
            <p:cNvSpPr txBox="1"/>
            <p:nvPr>
              <p:custDataLst>
                <p:tags r:id="rId67"/>
              </p:custDataLst>
            </p:nvPr>
          </p:nvSpPr>
          <p:spPr>
            <a:xfrm>
              <a:off x="557" y="1838"/>
              <a:ext cx="672"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0.6</a:t>
              </a:r>
              <a:endParaRPr lang="en-US" altLang="zh-CN" sz="1000">
                <a:latin typeface="Arial" panose="020B0604020202020204" pitchFamily="34" charset="0"/>
                <a:cs typeface="Arial" panose="020B0604020202020204" pitchFamily="34" charset="0"/>
                <a:sym typeface="+mn-ea"/>
              </a:endParaRPr>
            </a:p>
          </p:txBody>
        </p:sp>
        <p:sp>
          <p:nvSpPr>
            <p:cNvPr id="66" name="文本框 65"/>
            <p:cNvSpPr txBox="1"/>
            <p:nvPr>
              <p:custDataLst>
                <p:tags r:id="rId68"/>
              </p:custDataLst>
            </p:nvPr>
          </p:nvSpPr>
          <p:spPr>
            <a:xfrm>
              <a:off x="579" y="1200"/>
              <a:ext cx="620"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0.8</a:t>
              </a:r>
              <a:endParaRPr lang="en-US" altLang="zh-CN" sz="1000">
                <a:latin typeface="Arial" panose="020B0604020202020204" pitchFamily="34" charset="0"/>
                <a:cs typeface="Arial" panose="020B0604020202020204" pitchFamily="34" charset="0"/>
                <a:sym typeface="+mn-ea"/>
              </a:endParaRPr>
            </a:p>
          </p:txBody>
        </p:sp>
        <p:sp>
          <p:nvSpPr>
            <p:cNvPr id="67" name="文本框 66"/>
            <p:cNvSpPr txBox="1"/>
            <p:nvPr>
              <p:custDataLst>
                <p:tags r:id="rId69"/>
              </p:custDataLst>
            </p:nvPr>
          </p:nvSpPr>
          <p:spPr>
            <a:xfrm rot="16200000">
              <a:off x="-244" y="2011"/>
              <a:ext cx="1539" cy="349"/>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Density </a:t>
              </a:r>
              <a:endParaRPr lang="en-US" altLang="zh-CN" sz="1200">
                <a:latin typeface="Arial" panose="020B0604020202020204" pitchFamily="34" charset="0"/>
                <a:cs typeface="Arial" panose="020B0604020202020204" pitchFamily="34" charset="0"/>
                <a:sym typeface="+mn-ea"/>
              </a:endParaRPr>
            </a:p>
          </p:txBody>
        </p:sp>
      </p:grpSp>
      <p:sp>
        <p:nvSpPr>
          <p:cNvPr id="121" name="文本框 120"/>
          <p:cNvSpPr txBox="1"/>
          <p:nvPr>
            <p:custDataLst>
              <p:tags r:id="rId70"/>
            </p:custDataLst>
          </p:nvPr>
        </p:nvSpPr>
        <p:spPr>
          <a:xfrm>
            <a:off x="4178935" y="1245235"/>
            <a:ext cx="1065530" cy="213995"/>
          </a:xfrm>
          <a:prstGeom prst="rect">
            <a:avLst/>
          </a:prstGeom>
          <a:noFill/>
        </p:spPr>
        <p:txBody>
          <a:bodyPr wrap="square" rtlCol="0" anchor="t">
            <a:spAutoFit/>
          </a:bodyPr>
          <a:lstStyle/>
          <a:p>
            <a:r>
              <a:rPr lang="en-US" altLang="zh-CN" sz="800" b="1">
                <a:solidFill>
                  <a:srgbClr val="F50CB8"/>
                </a:solidFill>
                <a:latin typeface="Arial" panose="020B0604020202020204" pitchFamily="34" charset="0"/>
                <a:cs typeface="Arial" panose="020B0604020202020204" pitchFamily="34" charset="0"/>
                <a:sym typeface="+mn-ea"/>
              </a:rPr>
              <a:t>H3K27ac_WT</a:t>
            </a:r>
            <a:endParaRPr lang="en-US" altLang="zh-CN" sz="800" b="1">
              <a:solidFill>
                <a:srgbClr val="F50CB8"/>
              </a:solidFill>
              <a:latin typeface="Arial" panose="020B0604020202020204" pitchFamily="34" charset="0"/>
              <a:cs typeface="Arial" panose="020B0604020202020204" pitchFamily="34" charset="0"/>
              <a:sym typeface="+mn-ea"/>
            </a:endParaRPr>
          </a:p>
        </p:txBody>
      </p:sp>
      <p:sp>
        <p:nvSpPr>
          <p:cNvPr id="122" name="文本框 121"/>
          <p:cNvSpPr txBox="1"/>
          <p:nvPr>
            <p:custDataLst>
              <p:tags r:id="rId71"/>
            </p:custDataLst>
          </p:nvPr>
        </p:nvSpPr>
        <p:spPr>
          <a:xfrm>
            <a:off x="4178935" y="1426845"/>
            <a:ext cx="1065530" cy="213995"/>
          </a:xfrm>
          <a:prstGeom prst="rect">
            <a:avLst/>
          </a:prstGeom>
          <a:noFill/>
        </p:spPr>
        <p:txBody>
          <a:bodyPr wrap="square" rtlCol="0" anchor="t">
            <a:spAutoFit/>
          </a:bodyPr>
          <a:lstStyle/>
          <a:p>
            <a:r>
              <a:rPr lang="en-US" altLang="zh-CN" sz="800" b="1">
                <a:solidFill>
                  <a:srgbClr val="743CA6"/>
                </a:solidFill>
                <a:latin typeface="Arial" panose="020B0604020202020204" pitchFamily="34" charset="0"/>
                <a:cs typeface="Arial" panose="020B0604020202020204" pitchFamily="34" charset="0"/>
                <a:sym typeface="+mn-ea"/>
              </a:rPr>
              <a:t>H3K27ac_HS</a:t>
            </a:r>
            <a:endParaRPr lang="en-US" altLang="zh-CN" sz="800" b="1">
              <a:solidFill>
                <a:srgbClr val="743CA6"/>
              </a:solidFill>
              <a:latin typeface="Arial" panose="020B0604020202020204" pitchFamily="34" charset="0"/>
              <a:cs typeface="Arial" panose="020B0604020202020204" pitchFamily="34" charset="0"/>
              <a:sym typeface="+mn-ea"/>
            </a:endParaRPr>
          </a:p>
        </p:txBody>
      </p:sp>
      <p:cxnSp>
        <p:nvCxnSpPr>
          <p:cNvPr id="132" name="直接连接符 131"/>
          <p:cNvCxnSpPr/>
          <p:nvPr>
            <p:custDataLst>
              <p:tags r:id="rId72"/>
            </p:custDataLst>
          </p:nvPr>
        </p:nvCxnSpPr>
        <p:spPr>
          <a:xfrm>
            <a:off x="4135120" y="1352550"/>
            <a:ext cx="108000" cy="0"/>
          </a:xfrm>
          <a:prstGeom prst="line">
            <a:avLst/>
          </a:prstGeom>
          <a:ln>
            <a:solidFill>
              <a:srgbClr val="F50CB8"/>
            </a:solidFill>
          </a:ln>
        </p:spPr>
        <p:style>
          <a:lnRef idx="2">
            <a:schemeClr val="accent1"/>
          </a:lnRef>
          <a:fillRef idx="0">
            <a:srgbClr val="FFFFFF"/>
          </a:fillRef>
          <a:effectRef idx="0">
            <a:srgbClr val="FFFFFF"/>
          </a:effectRef>
          <a:fontRef idx="minor">
            <a:schemeClr val="tx1"/>
          </a:fontRef>
        </p:style>
      </p:cxnSp>
      <p:cxnSp>
        <p:nvCxnSpPr>
          <p:cNvPr id="133" name="直接连接符 132"/>
          <p:cNvCxnSpPr/>
          <p:nvPr>
            <p:custDataLst>
              <p:tags r:id="rId73"/>
            </p:custDataLst>
          </p:nvPr>
        </p:nvCxnSpPr>
        <p:spPr>
          <a:xfrm>
            <a:off x="4135120" y="1524635"/>
            <a:ext cx="108000" cy="0"/>
          </a:xfrm>
          <a:prstGeom prst="line">
            <a:avLst/>
          </a:prstGeom>
          <a:ln>
            <a:solidFill>
              <a:srgbClr val="743CA6"/>
            </a:solidFill>
          </a:ln>
        </p:spPr>
        <p:style>
          <a:lnRef idx="2">
            <a:schemeClr val="accent1"/>
          </a:lnRef>
          <a:fillRef idx="0">
            <a:srgbClr val="FFFFFF"/>
          </a:fillRef>
          <a:effectRef idx="0">
            <a:srgbClr val="FFFFFF"/>
          </a:effectRef>
          <a:fontRef idx="minor">
            <a:schemeClr val="tx1"/>
          </a:fontRef>
        </p:style>
      </p:cxnSp>
      <p:sp>
        <p:nvSpPr>
          <p:cNvPr id="68" name="文本框 67"/>
          <p:cNvSpPr txBox="1"/>
          <p:nvPr>
            <p:custDataLst>
              <p:tags r:id="rId74"/>
            </p:custDataLst>
          </p:nvPr>
        </p:nvSpPr>
        <p:spPr>
          <a:xfrm>
            <a:off x="4071620" y="4548505"/>
            <a:ext cx="1065530" cy="213995"/>
          </a:xfrm>
          <a:prstGeom prst="rect">
            <a:avLst/>
          </a:prstGeom>
          <a:noFill/>
        </p:spPr>
        <p:txBody>
          <a:bodyPr wrap="square" rtlCol="0" anchor="t">
            <a:spAutoFit/>
          </a:bodyPr>
          <a:lstStyle/>
          <a:p>
            <a:r>
              <a:rPr lang="en-US" altLang="zh-CN" sz="800" b="1">
                <a:solidFill>
                  <a:srgbClr val="F50CB8"/>
                </a:solidFill>
                <a:latin typeface="Arial" panose="020B0604020202020204" pitchFamily="34" charset="0"/>
                <a:cs typeface="Arial" panose="020B0604020202020204" pitchFamily="34" charset="0"/>
                <a:sym typeface="+mn-ea"/>
              </a:rPr>
              <a:t>H3K27ac_WT</a:t>
            </a:r>
            <a:endParaRPr lang="en-US" altLang="zh-CN" sz="800" b="1">
              <a:solidFill>
                <a:srgbClr val="F50CB8"/>
              </a:solidFill>
              <a:latin typeface="Arial" panose="020B0604020202020204" pitchFamily="34" charset="0"/>
              <a:cs typeface="Arial" panose="020B0604020202020204" pitchFamily="34" charset="0"/>
              <a:sym typeface="+mn-ea"/>
            </a:endParaRPr>
          </a:p>
        </p:txBody>
      </p:sp>
      <p:sp>
        <p:nvSpPr>
          <p:cNvPr id="69" name="文本框 68"/>
          <p:cNvSpPr txBox="1"/>
          <p:nvPr>
            <p:custDataLst>
              <p:tags r:id="rId75"/>
            </p:custDataLst>
          </p:nvPr>
        </p:nvSpPr>
        <p:spPr>
          <a:xfrm>
            <a:off x="4071620" y="4730115"/>
            <a:ext cx="1065530" cy="213995"/>
          </a:xfrm>
          <a:prstGeom prst="rect">
            <a:avLst/>
          </a:prstGeom>
          <a:noFill/>
        </p:spPr>
        <p:txBody>
          <a:bodyPr wrap="square" rtlCol="0" anchor="t">
            <a:spAutoFit/>
          </a:bodyPr>
          <a:lstStyle/>
          <a:p>
            <a:r>
              <a:rPr lang="en-US" altLang="zh-CN" sz="800" b="1">
                <a:solidFill>
                  <a:srgbClr val="743CA6"/>
                </a:solidFill>
                <a:latin typeface="Arial" panose="020B0604020202020204" pitchFamily="34" charset="0"/>
                <a:cs typeface="Arial" panose="020B0604020202020204" pitchFamily="34" charset="0"/>
                <a:sym typeface="+mn-ea"/>
              </a:rPr>
              <a:t>H3K27ac_HS</a:t>
            </a:r>
            <a:endParaRPr lang="en-US" altLang="zh-CN" sz="800" b="1">
              <a:solidFill>
                <a:srgbClr val="743CA6"/>
              </a:solidFill>
              <a:latin typeface="Arial" panose="020B0604020202020204" pitchFamily="34" charset="0"/>
              <a:cs typeface="Arial" panose="020B0604020202020204" pitchFamily="34" charset="0"/>
              <a:sym typeface="+mn-ea"/>
            </a:endParaRPr>
          </a:p>
        </p:txBody>
      </p:sp>
      <p:cxnSp>
        <p:nvCxnSpPr>
          <p:cNvPr id="70" name="直接连接符 69"/>
          <p:cNvCxnSpPr/>
          <p:nvPr>
            <p:custDataLst>
              <p:tags r:id="rId76"/>
            </p:custDataLst>
          </p:nvPr>
        </p:nvCxnSpPr>
        <p:spPr>
          <a:xfrm>
            <a:off x="4027805" y="4655820"/>
            <a:ext cx="108000" cy="0"/>
          </a:xfrm>
          <a:prstGeom prst="line">
            <a:avLst/>
          </a:prstGeom>
          <a:ln>
            <a:solidFill>
              <a:srgbClr val="F50CB8"/>
            </a:solidFill>
          </a:ln>
        </p:spPr>
        <p:style>
          <a:lnRef idx="2">
            <a:schemeClr val="accent1"/>
          </a:lnRef>
          <a:fillRef idx="0">
            <a:srgbClr val="FFFFFF"/>
          </a:fillRef>
          <a:effectRef idx="0">
            <a:srgbClr val="FFFFFF"/>
          </a:effectRef>
          <a:fontRef idx="minor">
            <a:schemeClr val="tx1"/>
          </a:fontRef>
        </p:style>
      </p:cxnSp>
      <p:cxnSp>
        <p:nvCxnSpPr>
          <p:cNvPr id="71" name="直接连接符 70"/>
          <p:cNvCxnSpPr/>
          <p:nvPr>
            <p:custDataLst>
              <p:tags r:id="rId77"/>
            </p:custDataLst>
          </p:nvPr>
        </p:nvCxnSpPr>
        <p:spPr>
          <a:xfrm>
            <a:off x="4027805" y="4827905"/>
            <a:ext cx="108000" cy="0"/>
          </a:xfrm>
          <a:prstGeom prst="line">
            <a:avLst/>
          </a:prstGeom>
          <a:ln>
            <a:solidFill>
              <a:srgbClr val="743CA6"/>
            </a:solidFill>
          </a:ln>
        </p:spPr>
        <p:style>
          <a:lnRef idx="2">
            <a:schemeClr val="accent1"/>
          </a:lnRef>
          <a:fillRef idx="0">
            <a:srgbClr val="FFFFFF"/>
          </a:fillRef>
          <a:effectRef idx="0">
            <a:srgbClr val="FFFFFF"/>
          </a:effectRef>
          <a:fontRef idx="minor">
            <a:schemeClr val="tx1"/>
          </a:fontRef>
        </p:style>
      </p:cxnSp>
      <p:sp>
        <p:nvSpPr>
          <p:cNvPr id="123" name="文本框 122"/>
          <p:cNvSpPr txBox="1"/>
          <p:nvPr>
            <p:custDataLst>
              <p:tags r:id="rId78"/>
            </p:custDataLst>
          </p:nvPr>
        </p:nvSpPr>
        <p:spPr>
          <a:xfrm>
            <a:off x="6817360" y="1272540"/>
            <a:ext cx="969010" cy="221615"/>
          </a:xfrm>
          <a:prstGeom prst="rect">
            <a:avLst/>
          </a:prstGeom>
          <a:noFill/>
        </p:spPr>
        <p:txBody>
          <a:bodyPr wrap="square" rtlCol="0" anchor="t">
            <a:noAutofit/>
          </a:bodyPr>
          <a:lstStyle/>
          <a:p>
            <a:r>
              <a:rPr lang="en-US" altLang="zh-CN" sz="800" b="1">
                <a:solidFill>
                  <a:srgbClr val="1087F4"/>
                </a:solidFill>
                <a:latin typeface="Arial" panose="020B0604020202020204" pitchFamily="34" charset="0"/>
                <a:cs typeface="Arial" panose="020B0604020202020204" pitchFamily="34" charset="0"/>
                <a:sym typeface="+mn-ea"/>
              </a:rPr>
              <a:t>RNAPII_WT</a:t>
            </a:r>
            <a:endParaRPr lang="en-US" altLang="zh-CN" sz="800" b="1">
              <a:solidFill>
                <a:srgbClr val="1087F4"/>
              </a:solidFill>
              <a:latin typeface="Arial" panose="020B0604020202020204" pitchFamily="34" charset="0"/>
              <a:cs typeface="Arial" panose="020B0604020202020204" pitchFamily="34" charset="0"/>
              <a:sym typeface="+mn-ea"/>
            </a:endParaRPr>
          </a:p>
        </p:txBody>
      </p:sp>
      <p:sp>
        <p:nvSpPr>
          <p:cNvPr id="124" name="文本框 123"/>
          <p:cNvSpPr txBox="1"/>
          <p:nvPr>
            <p:custDataLst>
              <p:tags r:id="rId79"/>
            </p:custDataLst>
          </p:nvPr>
        </p:nvSpPr>
        <p:spPr>
          <a:xfrm>
            <a:off x="6807835" y="1442085"/>
            <a:ext cx="1003300" cy="221615"/>
          </a:xfrm>
          <a:prstGeom prst="rect">
            <a:avLst/>
          </a:prstGeom>
          <a:noFill/>
        </p:spPr>
        <p:txBody>
          <a:bodyPr wrap="square" rtlCol="0" anchor="t">
            <a:noAutofit/>
          </a:bodyPr>
          <a:lstStyle/>
          <a:p>
            <a:r>
              <a:rPr lang="en-US" altLang="zh-CN" sz="800" b="1">
                <a:solidFill>
                  <a:srgbClr val="99BDCB"/>
                </a:solidFill>
                <a:latin typeface="Arial" panose="020B0604020202020204" pitchFamily="34" charset="0"/>
                <a:cs typeface="Arial" panose="020B0604020202020204" pitchFamily="34" charset="0"/>
                <a:sym typeface="+mn-ea"/>
              </a:rPr>
              <a:t>RNAPII_HS</a:t>
            </a:r>
            <a:endParaRPr lang="en-US" altLang="zh-CN" sz="800" b="1">
              <a:solidFill>
                <a:srgbClr val="99BDCB"/>
              </a:solidFill>
              <a:latin typeface="Arial" panose="020B0604020202020204" pitchFamily="34" charset="0"/>
              <a:cs typeface="Arial" panose="020B0604020202020204" pitchFamily="34" charset="0"/>
              <a:sym typeface="+mn-ea"/>
            </a:endParaRPr>
          </a:p>
        </p:txBody>
      </p:sp>
      <p:cxnSp>
        <p:nvCxnSpPr>
          <p:cNvPr id="134" name="直接连接符 133"/>
          <p:cNvCxnSpPr/>
          <p:nvPr>
            <p:custDataLst>
              <p:tags r:id="rId80"/>
            </p:custDataLst>
          </p:nvPr>
        </p:nvCxnSpPr>
        <p:spPr>
          <a:xfrm>
            <a:off x="6758940" y="1398905"/>
            <a:ext cx="108000" cy="0"/>
          </a:xfrm>
          <a:prstGeom prst="line">
            <a:avLst/>
          </a:prstGeom>
          <a:ln>
            <a:solidFill>
              <a:srgbClr val="1087F4"/>
            </a:solidFill>
          </a:ln>
        </p:spPr>
        <p:style>
          <a:lnRef idx="2">
            <a:schemeClr val="accent1"/>
          </a:lnRef>
          <a:fillRef idx="0">
            <a:srgbClr val="FFFFFF"/>
          </a:fillRef>
          <a:effectRef idx="0">
            <a:srgbClr val="FFFFFF"/>
          </a:effectRef>
          <a:fontRef idx="minor">
            <a:schemeClr val="tx1"/>
          </a:fontRef>
        </p:style>
      </p:cxnSp>
      <p:cxnSp>
        <p:nvCxnSpPr>
          <p:cNvPr id="135" name="直接连接符 134"/>
          <p:cNvCxnSpPr/>
          <p:nvPr>
            <p:custDataLst>
              <p:tags r:id="rId81"/>
            </p:custDataLst>
          </p:nvPr>
        </p:nvCxnSpPr>
        <p:spPr>
          <a:xfrm>
            <a:off x="6758940" y="1550670"/>
            <a:ext cx="108000" cy="0"/>
          </a:xfrm>
          <a:prstGeom prst="line">
            <a:avLst/>
          </a:prstGeom>
          <a:ln>
            <a:solidFill>
              <a:srgbClr val="99BDCB"/>
            </a:solidFill>
          </a:ln>
        </p:spPr>
        <p:style>
          <a:lnRef idx="2">
            <a:schemeClr val="accent1"/>
          </a:lnRef>
          <a:fillRef idx="0">
            <a:srgbClr val="FFFFFF"/>
          </a:fillRef>
          <a:effectRef idx="0">
            <a:srgbClr val="FFFFFF"/>
          </a:effectRef>
          <a:fontRef idx="minor">
            <a:schemeClr val="tx1"/>
          </a:fontRef>
        </p:style>
      </p:cxnSp>
      <p:sp>
        <p:nvSpPr>
          <p:cNvPr id="72" name="文本框 71"/>
          <p:cNvSpPr txBox="1"/>
          <p:nvPr>
            <p:custDataLst>
              <p:tags r:id="rId82"/>
            </p:custDataLst>
          </p:nvPr>
        </p:nvSpPr>
        <p:spPr>
          <a:xfrm>
            <a:off x="6866890" y="4614545"/>
            <a:ext cx="969010" cy="221615"/>
          </a:xfrm>
          <a:prstGeom prst="rect">
            <a:avLst/>
          </a:prstGeom>
          <a:noFill/>
        </p:spPr>
        <p:txBody>
          <a:bodyPr wrap="square" rtlCol="0" anchor="t">
            <a:noAutofit/>
          </a:bodyPr>
          <a:lstStyle/>
          <a:p>
            <a:r>
              <a:rPr lang="en-US" altLang="zh-CN" sz="800" b="1">
                <a:solidFill>
                  <a:srgbClr val="1087F4"/>
                </a:solidFill>
                <a:latin typeface="Arial" panose="020B0604020202020204" pitchFamily="34" charset="0"/>
                <a:cs typeface="Arial" panose="020B0604020202020204" pitchFamily="34" charset="0"/>
                <a:sym typeface="+mn-ea"/>
              </a:rPr>
              <a:t>RNAPII_WT</a:t>
            </a:r>
            <a:endParaRPr lang="en-US" altLang="zh-CN" sz="800" b="1">
              <a:solidFill>
                <a:srgbClr val="1087F4"/>
              </a:solidFill>
              <a:latin typeface="Arial" panose="020B0604020202020204" pitchFamily="34" charset="0"/>
              <a:cs typeface="Arial" panose="020B0604020202020204" pitchFamily="34" charset="0"/>
              <a:sym typeface="+mn-ea"/>
            </a:endParaRPr>
          </a:p>
        </p:txBody>
      </p:sp>
      <p:sp>
        <p:nvSpPr>
          <p:cNvPr id="73" name="文本框 72"/>
          <p:cNvSpPr txBox="1"/>
          <p:nvPr>
            <p:custDataLst>
              <p:tags r:id="rId83"/>
            </p:custDataLst>
          </p:nvPr>
        </p:nvSpPr>
        <p:spPr>
          <a:xfrm>
            <a:off x="6857365" y="4784090"/>
            <a:ext cx="1003300" cy="221615"/>
          </a:xfrm>
          <a:prstGeom prst="rect">
            <a:avLst/>
          </a:prstGeom>
          <a:noFill/>
        </p:spPr>
        <p:txBody>
          <a:bodyPr wrap="square" rtlCol="0" anchor="t">
            <a:noAutofit/>
          </a:bodyPr>
          <a:lstStyle/>
          <a:p>
            <a:r>
              <a:rPr lang="en-US" altLang="zh-CN" sz="800" b="1">
                <a:solidFill>
                  <a:srgbClr val="99BDCB"/>
                </a:solidFill>
                <a:latin typeface="Arial" panose="020B0604020202020204" pitchFamily="34" charset="0"/>
                <a:cs typeface="Arial" panose="020B0604020202020204" pitchFamily="34" charset="0"/>
                <a:sym typeface="+mn-ea"/>
              </a:rPr>
              <a:t>RNAPII_HS</a:t>
            </a:r>
            <a:endParaRPr lang="en-US" altLang="zh-CN" sz="800" b="1">
              <a:solidFill>
                <a:srgbClr val="99BDCB"/>
              </a:solidFill>
              <a:latin typeface="Arial" panose="020B0604020202020204" pitchFamily="34" charset="0"/>
              <a:cs typeface="Arial" panose="020B0604020202020204" pitchFamily="34" charset="0"/>
              <a:sym typeface="+mn-ea"/>
            </a:endParaRPr>
          </a:p>
        </p:txBody>
      </p:sp>
      <p:cxnSp>
        <p:nvCxnSpPr>
          <p:cNvPr id="74" name="直接连接符 73"/>
          <p:cNvCxnSpPr/>
          <p:nvPr>
            <p:custDataLst>
              <p:tags r:id="rId84"/>
            </p:custDataLst>
          </p:nvPr>
        </p:nvCxnSpPr>
        <p:spPr>
          <a:xfrm>
            <a:off x="6808470" y="4740910"/>
            <a:ext cx="108000" cy="0"/>
          </a:xfrm>
          <a:prstGeom prst="line">
            <a:avLst/>
          </a:prstGeom>
          <a:ln>
            <a:solidFill>
              <a:srgbClr val="1087F4"/>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custDataLst>
              <p:tags r:id="rId85"/>
            </p:custDataLst>
          </p:nvPr>
        </p:nvCxnSpPr>
        <p:spPr>
          <a:xfrm>
            <a:off x="6808470" y="4892675"/>
            <a:ext cx="108000" cy="0"/>
          </a:xfrm>
          <a:prstGeom prst="line">
            <a:avLst/>
          </a:prstGeom>
          <a:ln>
            <a:solidFill>
              <a:srgbClr val="99BDCB"/>
            </a:solidFill>
          </a:ln>
        </p:spPr>
        <p:style>
          <a:lnRef idx="2">
            <a:schemeClr val="accent1"/>
          </a:lnRef>
          <a:fillRef idx="0">
            <a:srgbClr val="FFFFFF"/>
          </a:fillRef>
          <a:effectRef idx="0">
            <a:srgbClr val="FFFFFF"/>
          </a:effectRef>
          <a:fontRef idx="minor">
            <a:schemeClr val="tx1"/>
          </a:fontRef>
        </p:style>
      </p:cxnSp>
      <p:sp>
        <p:nvSpPr>
          <p:cNvPr id="138" name="文本框 137"/>
          <p:cNvSpPr txBox="1"/>
          <p:nvPr>
            <p:custDataLst>
              <p:tags r:id="rId86"/>
            </p:custDataLst>
          </p:nvPr>
        </p:nvSpPr>
        <p:spPr>
          <a:xfrm>
            <a:off x="5681980" y="737870"/>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 &lt; 5</a:t>
            </a:r>
            <a:endParaRPr lang="en-US" altLang="zh-CN" sz="1000">
              <a:latin typeface="Arial" panose="020B0604020202020204" pitchFamily="34" charset="0"/>
              <a:cs typeface="Arial" panose="020B0604020202020204" pitchFamily="34" charset="0"/>
              <a:sym typeface="+mn-ea"/>
            </a:endParaRPr>
          </a:p>
        </p:txBody>
      </p:sp>
      <p:sp>
        <p:nvSpPr>
          <p:cNvPr id="76" name="文本框 75"/>
          <p:cNvSpPr txBox="1"/>
          <p:nvPr>
            <p:custDataLst>
              <p:tags r:id="rId87"/>
            </p:custDataLst>
          </p:nvPr>
        </p:nvSpPr>
        <p:spPr>
          <a:xfrm>
            <a:off x="3101975" y="772795"/>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 &lt; 5</a:t>
            </a:r>
            <a:endParaRPr lang="en-US" altLang="zh-CN" sz="1000">
              <a:latin typeface="Arial" panose="020B0604020202020204" pitchFamily="34" charset="0"/>
              <a:cs typeface="Arial" panose="020B0604020202020204" pitchFamily="34" charset="0"/>
              <a:sym typeface="+mn-ea"/>
            </a:endParaRPr>
          </a:p>
        </p:txBody>
      </p:sp>
      <p:sp>
        <p:nvSpPr>
          <p:cNvPr id="77" name="文本框 76"/>
          <p:cNvSpPr txBox="1"/>
          <p:nvPr>
            <p:custDataLst>
              <p:tags r:id="rId88"/>
            </p:custDataLst>
          </p:nvPr>
        </p:nvSpPr>
        <p:spPr>
          <a:xfrm>
            <a:off x="403860" y="771525"/>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 &lt; 5</a:t>
            </a:r>
            <a:endParaRPr lang="en-US" altLang="zh-CN" sz="1000">
              <a:latin typeface="Arial" panose="020B0604020202020204" pitchFamily="34" charset="0"/>
              <a:cs typeface="Arial" panose="020B0604020202020204" pitchFamily="34" charset="0"/>
              <a:sym typeface="+mn-ea"/>
            </a:endParaRPr>
          </a:p>
        </p:txBody>
      </p:sp>
      <p:sp>
        <p:nvSpPr>
          <p:cNvPr id="78" name="文本框 77"/>
          <p:cNvSpPr txBox="1"/>
          <p:nvPr>
            <p:custDataLst>
              <p:tags r:id="rId89"/>
            </p:custDataLst>
          </p:nvPr>
        </p:nvSpPr>
        <p:spPr>
          <a:xfrm>
            <a:off x="5655945" y="3979545"/>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 &gt;= 5</a:t>
            </a:r>
            <a:endParaRPr lang="en-US" altLang="zh-CN" sz="1000">
              <a:latin typeface="Arial" panose="020B0604020202020204" pitchFamily="34" charset="0"/>
              <a:cs typeface="Arial" panose="020B0604020202020204" pitchFamily="34" charset="0"/>
              <a:sym typeface="+mn-ea"/>
            </a:endParaRPr>
          </a:p>
        </p:txBody>
      </p:sp>
      <p:sp>
        <p:nvSpPr>
          <p:cNvPr id="79" name="文本框 78"/>
          <p:cNvSpPr txBox="1"/>
          <p:nvPr>
            <p:custDataLst>
              <p:tags r:id="rId90"/>
            </p:custDataLst>
          </p:nvPr>
        </p:nvSpPr>
        <p:spPr>
          <a:xfrm>
            <a:off x="3002280" y="3979545"/>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 &gt;= 5</a:t>
            </a:r>
            <a:endParaRPr lang="en-US" altLang="zh-CN" sz="1000">
              <a:latin typeface="Arial" panose="020B0604020202020204" pitchFamily="34" charset="0"/>
              <a:cs typeface="Arial" panose="020B0604020202020204" pitchFamily="34" charset="0"/>
              <a:sym typeface="+mn-ea"/>
            </a:endParaRPr>
          </a:p>
        </p:txBody>
      </p:sp>
      <p:sp>
        <p:nvSpPr>
          <p:cNvPr id="80" name="文本框 79"/>
          <p:cNvSpPr txBox="1"/>
          <p:nvPr>
            <p:custDataLst>
              <p:tags r:id="rId91"/>
            </p:custDataLst>
          </p:nvPr>
        </p:nvSpPr>
        <p:spPr>
          <a:xfrm>
            <a:off x="403860" y="3927475"/>
            <a:ext cx="220789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All loops with PET count &gt;= 5</a:t>
            </a:r>
            <a:endParaRPr lang="en-US" altLang="zh-CN" sz="1000">
              <a:latin typeface="Arial" panose="020B0604020202020204" pitchFamily="34" charset="0"/>
              <a:cs typeface="Arial" panose="020B0604020202020204" pitchFamily="34" charset="0"/>
              <a:sym typeface="+mn-ea"/>
            </a:endParaRPr>
          </a:p>
        </p:txBody>
      </p:sp>
      <p:sp>
        <p:nvSpPr>
          <p:cNvPr id="136" name="文本框 135"/>
          <p:cNvSpPr txBox="1"/>
          <p:nvPr>
            <p:custDataLst>
              <p:tags r:id="rId92"/>
            </p:custDataLst>
          </p:nvPr>
        </p:nvSpPr>
        <p:spPr>
          <a:xfrm>
            <a:off x="8105140" y="2741930"/>
            <a:ext cx="3968750" cy="2306955"/>
          </a:xfrm>
          <a:prstGeom prst="rect">
            <a:avLst/>
          </a:prstGeom>
          <a:noFill/>
        </p:spPr>
        <p:txBody>
          <a:bodyPr wrap="square" rtlCol="0">
            <a:spAutoFit/>
          </a:bodyPr>
          <a:lstStyle/>
          <a:p>
            <a:r>
              <a:rPr lang="en-US" altLang="zh-CN" sz="1600" b="1">
                <a:solidFill>
                  <a:schemeClr val="tx1"/>
                </a:solidFill>
                <a:latin typeface="Calibri" panose="020F0502020204030204" charset="0"/>
                <a:cs typeface="Calibri" panose="020F0502020204030204" charset="0"/>
              </a:rPr>
              <a:t>For loops with PET count &lt;5, </a:t>
            </a:r>
            <a:endParaRPr lang="en-US" altLang="zh-CN" sz="1600" b="1">
              <a:solidFill>
                <a:schemeClr val="tx1"/>
              </a:solidFill>
              <a:latin typeface="Calibri" panose="020F0502020204030204" charset="0"/>
              <a:cs typeface="Calibri" panose="020F0502020204030204" charset="0"/>
            </a:endParaRPr>
          </a:p>
          <a:p>
            <a:r>
              <a:rPr lang="en-US" altLang="zh-CN" sz="1600" b="1">
                <a:solidFill>
                  <a:schemeClr val="tx1"/>
                </a:solidFill>
                <a:latin typeface="Calibri" panose="020F0502020204030204" charset="0"/>
                <a:cs typeface="Calibri" panose="020F0502020204030204" charset="0"/>
              </a:rPr>
              <a:t>The proportion of long loop span increases after heat shock.</a:t>
            </a:r>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a:p>
            <a:r>
              <a:rPr lang="en-US" altLang="zh-CN" sz="1600" b="1">
                <a:latin typeface="Calibri" panose="020F0502020204030204" charset="0"/>
                <a:cs typeface="Calibri" panose="020F0502020204030204" charset="0"/>
                <a:sym typeface="+mn-ea"/>
              </a:rPr>
              <a:t>For loops with </a:t>
            </a:r>
            <a:r>
              <a:rPr lang="en-US" altLang="zh-CN" sz="1600" b="1">
                <a:solidFill>
                  <a:srgbClr val="0070C0"/>
                </a:solidFill>
                <a:latin typeface="Calibri" panose="020F0502020204030204" charset="0"/>
                <a:cs typeface="Calibri" panose="020F0502020204030204" charset="0"/>
                <a:sym typeface="+mn-ea"/>
              </a:rPr>
              <a:t>PET count &gt;=5</a:t>
            </a:r>
            <a:r>
              <a:rPr lang="en-US" altLang="zh-CN" sz="1600" b="1">
                <a:latin typeface="Calibri" panose="020F0502020204030204" charset="0"/>
                <a:cs typeface="Calibri" panose="020F0502020204030204" charset="0"/>
                <a:sym typeface="+mn-ea"/>
              </a:rPr>
              <a:t>, </a:t>
            </a:r>
            <a:endParaRPr lang="en-US" altLang="zh-CN" sz="1600" b="1">
              <a:solidFill>
                <a:schemeClr val="tx1"/>
              </a:solidFill>
              <a:latin typeface="Calibri" panose="020F0502020204030204" charset="0"/>
              <a:cs typeface="Calibri" panose="020F0502020204030204" charset="0"/>
            </a:endParaRPr>
          </a:p>
          <a:p>
            <a:r>
              <a:rPr lang="en-US" altLang="zh-CN" sz="1600" b="1">
                <a:latin typeface="Calibri" panose="020F0502020204030204" charset="0"/>
                <a:cs typeface="Calibri" panose="020F0502020204030204" charset="0"/>
                <a:sym typeface="+mn-ea"/>
              </a:rPr>
              <a:t>The </a:t>
            </a:r>
            <a:r>
              <a:rPr lang="en-US" altLang="zh-CN" sz="1600" b="1">
                <a:solidFill>
                  <a:srgbClr val="0070C0"/>
                </a:solidFill>
                <a:latin typeface="Calibri" panose="020F0502020204030204" charset="0"/>
                <a:cs typeface="Calibri" panose="020F0502020204030204" charset="0"/>
                <a:sym typeface="+mn-ea"/>
              </a:rPr>
              <a:t>proportion</a:t>
            </a:r>
            <a:r>
              <a:rPr lang="en-US" altLang="zh-CN" sz="1600" b="1">
                <a:latin typeface="Calibri" panose="020F0502020204030204" charset="0"/>
                <a:cs typeface="Calibri" panose="020F0502020204030204" charset="0"/>
                <a:sym typeface="+mn-ea"/>
              </a:rPr>
              <a:t> of </a:t>
            </a:r>
            <a:r>
              <a:rPr lang="en-US" altLang="zh-CN" sz="1600" b="1">
                <a:solidFill>
                  <a:srgbClr val="0070C0"/>
                </a:solidFill>
                <a:latin typeface="Calibri" panose="020F0502020204030204" charset="0"/>
                <a:cs typeface="Calibri" panose="020F0502020204030204" charset="0"/>
                <a:sym typeface="+mn-ea"/>
              </a:rPr>
              <a:t>long loop span obviously increases</a:t>
            </a:r>
            <a:r>
              <a:rPr lang="en-US" altLang="zh-CN" sz="1600" b="1">
                <a:latin typeface="Calibri" panose="020F0502020204030204" charset="0"/>
                <a:cs typeface="Calibri" panose="020F0502020204030204" charset="0"/>
                <a:sym typeface="+mn-ea"/>
              </a:rPr>
              <a:t> after heat shock in both </a:t>
            </a:r>
            <a:r>
              <a:rPr lang="en-US" altLang="zh-CN" sz="1600" b="1">
                <a:solidFill>
                  <a:srgbClr val="0070C0"/>
                </a:solidFill>
                <a:latin typeface="Calibri" panose="020F0502020204030204" charset="0"/>
                <a:cs typeface="Calibri" panose="020F0502020204030204" charset="0"/>
                <a:sym typeface="+mn-ea"/>
              </a:rPr>
              <a:t>H3K27ac and RNAPII</a:t>
            </a:r>
            <a:r>
              <a:rPr lang="en-US" altLang="zh-CN" sz="1600" b="1">
                <a:latin typeface="Calibri" panose="020F0502020204030204" charset="0"/>
                <a:cs typeface="Calibri" panose="020F0502020204030204" charset="0"/>
                <a:sym typeface="+mn-ea"/>
              </a:rPr>
              <a:t>, but not in H3K27me3.</a:t>
            </a:r>
            <a:endParaRPr lang="en-US" altLang="zh-CN" sz="1600" b="1">
              <a:solidFill>
                <a:schemeClr val="tx1"/>
              </a:solidFill>
              <a:latin typeface="Calibri" panose="020F0502020204030204" charset="0"/>
              <a:cs typeface="Calibri" panose="020F0502020204030204" charset="0"/>
            </a:endParaRPr>
          </a:p>
          <a:p>
            <a:endParaRPr lang="en-US" altLang="zh-CN" sz="1600" b="1">
              <a:solidFill>
                <a:schemeClr val="tx1"/>
              </a:solidFill>
              <a:latin typeface="Calibri" panose="020F0502020204030204" charset="0"/>
              <a:cs typeface="Calibri" panose="020F0502020204030204" charset="0"/>
            </a:endParaRPr>
          </a:p>
        </p:txBody>
      </p:sp>
      <p:sp>
        <p:nvSpPr>
          <p:cNvPr id="18" name="灯片编号占位符 17"/>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4" name="矩形 13"/>
          <p:cNvSpPr/>
          <p:nvPr/>
        </p:nvSpPr>
        <p:spPr>
          <a:xfrm>
            <a:off x="6506210" y="6128385"/>
            <a:ext cx="1143000" cy="27813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矩形 43"/>
          <p:cNvSpPr/>
          <p:nvPr>
            <p:custDataLst>
              <p:tags r:id="rId93"/>
            </p:custDataLst>
          </p:nvPr>
        </p:nvSpPr>
        <p:spPr>
          <a:xfrm>
            <a:off x="3844925" y="6103620"/>
            <a:ext cx="1210310" cy="27813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矩形 50"/>
          <p:cNvSpPr/>
          <p:nvPr>
            <p:custDataLst>
              <p:tags r:id="rId94"/>
            </p:custDataLst>
          </p:nvPr>
        </p:nvSpPr>
        <p:spPr>
          <a:xfrm>
            <a:off x="1266825" y="6060440"/>
            <a:ext cx="1229360" cy="27813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0" y="0"/>
            <a:ext cx="12192000" cy="443230"/>
            <a:chOff x="0" y="0"/>
            <a:chExt cx="19200" cy="698"/>
          </a:xfrm>
        </p:grpSpPr>
        <p:sp>
          <p:nvSpPr>
            <p:cNvPr id="22" name="矩形 21"/>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3" name="直接连接符 22"/>
            <p:cNvCxnSpPr/>
            <p:nvPr>
              <p:custDataLst>
                <p:tags r:id="rId2"/>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custDataLst>
              <p:tags r:id="rId3"/>
            </p:custDataLst>
          </p:nvPr>
        </p:nvSpPr>
        <p:spPr>
          <a:xfrm>
            <a:off x="1693545" y="26035"/>
            <a:ext cx="9474200" cy="398780"/>
          </a:xfrm>
          <a:prstGeom prst="rect">
            <a:avLst/>
          </a:prstGeom>
          <a:noFill/>
        </p:spPr>
        <p:txBody>
          <a:bodyPr wrap="square" rtlCol="0" anchor="t">
            <a:spAutoFit/>
          </a:bodyPr>
          <a:lstStyle/>
          <a:p>
            <a:r>
              <a:rPr lang="en-US" altLang="zh-CN" sz="2000">
                <a:sym typeface="+mn-ea"/>
              </a:rPr>
              <a:t>Classify the loops into 3 categories in all 3 groups (H3K27me3, H3K27ac, RNAPII)</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25" name="文本框 24"/>
          <p:cNvSpPr txBox="1"/>
          <p:nvPr>
            <p:custDataLst>
              <p:tags r:id="rId4"/>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4" name="文本框 3"/>
          <p:cNvSpPr txBox="1"/>
          <p:nvPr/>
        </p:nvSpPr>
        <p:spPr>
          <a:xfrm>
            <a:off x="331470" y="2585720"/>
            <a:ext cx="589280" cy="337185"/>
          </a:xfrm>
          <a:prstGeom prst="rect">
            <a:avLst/>
          </a:prstGeom>
          <a:noFill/>
        </p:spPr>
        <p:txBody>
          <a:bodyPr wrap="square" rtlCol="0">
            <a:spAutoFit/>
          </a:bodyPr>
          <a:lstStyle/>
          <a:p>
            <a:r>
              <a:rPr lang="en-US" altLang="zh-CN" sz="1600">
                <a:solidFill>
                  <a:srgbClr val="00B050"/>
                </a:solidFill>
                <a:latin typeface="Arial" panose="020B0604020202020204" pitchFamily="34" charset="0"/>
                <a:cs typeface="Arial" panose="020B0604020202020204" pitchFamily="34" charset="0"/>
              </a:rPr>
              <a:t>WT</a:t>
            </a:r>
            <a:endParaRPr lang="en-US" altLang="zh-CN" sz="1600">
              <a:solidFill>
                <a:srgbClr val="00B050"/>
              </a:solidFill>
              <a:latin typeface="Arial" panose="020B0604020202020204" pitchFamily="34" charset="0"/>
              <a:cs typeface="Arial" panose="020B0604020202020204" pitchFamily="34" charset="0"/>
            </a:endParaRPr>
          </a:p>
        </p:txBody>
      </p:sp>
      <p:sp>
        <p:nvSpPr>
          <p:cNvPr id="14" name="文本框 13"/>
          <p:cNvSpPr txBox="1"/>
          <p:nvPr>
            <p:custDataLst>
              <p:tags r:id="rId5"/>
            </p:custDataLst>
          </p:nvPr>
        </p:nvSpPr>
        <p:spPr>
          <a:xfrm>
            <a:off x="331470" y="3888105"/>
            <a:ext cx="482600" cy="337185"/>
          </a:xfrm>
          <a:prstGeom prst="rect">
            <a:avLst/>
          </a:prstGeom>
          <a:noFill/>
        </p:spPr>
        <p:txBody>
          <a:bodyPr wrap="square" rtlCol="0">
            <a:spAutoFit/>
          </a:bodyPr>
          <a:lstStyle/>
          <a:p>
            <a:r>
              <a:rPr lang="en-US" altLang="zh-CN" sz="1600">
                <a:solidFill>
                  <a:srgbClr val="FF0000"/>
                </a:solidFill>
                <a:latin typeface="Arial" panose="020B0604020202020204" pitchFamily="34" charset="0"/>
                <a:cs typeface="Arial" panose="020B0604020202020204" pitchFamily="34" charset="0"/>
              </a:rPr>
              <a:t>HS</a:t>
            </a:r>
            <a:endParaRPr lang="en-US" altLang="zh-CN" sz="1600">
              <a:solidFill>
                <a:srgbClr val="FF0000"/>
              </a:solidFill>
              <a:latin typeface="Arial" panose="020B0604020202020204" pitchFamily="34" charset="0"/>
              <a:cs typeface="Arial" panose="020B0604020202020204" pitchFamily="34" charset="0"/>
            </a:endParaRPr>
          </a:p>
        </p:txBody>
      </p:sp>
      <p:sp>
        <p:nvSpPr>
          <p:cNvPr id="18" name="矩形 17"/>
          <p:cNvSpPr/>
          <p:nvPr/>
        </p:nvSpPr>
        <p:spPr>
          <a:xfrm>
            <a:off x="1650365" y="2733040"/>
            <a:ext cx="173990" cy="75565"/>
          </a:xfrm>
          <a:prstGeom prst="rect">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矩形 43"/>
          <p:cNvSpPr/>
          <p:nvPr>
            <p:custDataLst>
              <p:tags r:id="rId6"/>
            </p:custDataLst>
          </p:nvPr>
        </p:nvSpPr>
        <p:spPr>
          <a:xfrm>
            <a:off x="2452370" y="2733040"/>
            <a:ext cx="173990" cy="75565"/>
          </a:xfrm>
          <a:prstGeom prst="rect">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51" name="曲线连接符 50"/>
          <p:cNvCxnSpPr>
            <a:stCxn id="18" idx="0"/>
            <a:endCxn id="44" idx="0"/>
          </p:cNvCxnSpPr>
          <p:nvPr/>
        </p:nvCxnSpPr>
        <p:spPr>
          <a:xfrm rot="16200000" flipH="1">
            <a:off x="2138045" y="2332355"/>
            <a:ext cx="3175" cy="802005"/>
          </a:xfrm>
          <a:prstGeom prst="curvedConnector3">
            <a:avLst>
              <a:gd name="adj1" fmla="val -23880000"/>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81" name="矩形 80"/>
          <p:cNvSpPr/>
          <p:nvPr>
            <p:custDataLst>
              <p:tags r:id="rId7"/>
            </p:custDataLst>
          </p:nvPr>
        </p:nvSpPr>
        <p:spPr>
          <a:xfrm>
            <a:off x="1650365" y="4072890"/>
            <a:ext cx="173990"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2" name="矩形 81"/>
          <p:cNvSpPr/>
          <p:nvPr>
            <p:custDataLst>
              <p:tags r:id="rId8"/>
            </p:custDataLst>
          </p:nvPr>
        </p:nvSpPr>
        <p:spPr>
          <a:xfrm>
            <a:off x="2452370" y="4072890"/>
            <a:ext cx="173990"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3" name="曲线连接符 82"/>
          <p:cNvCxnSpPr>
            <a:stCxn id="81" idx="0"/>
            <a:endCxn id="82" idx="0"/>
          </p:cNvCxnSpPr>
          <p:nvPr>
            <p:custDataLst>
              <p:tags r:id="rId9"/>
            </p:custDataLst>
          </p:nvPr>
        </p:nvCxnSpPr>
        <p:spPr>
          <a:xfrm rot="16200000" flipH="1">
            <a:off x="2138363" y="3671888"/>
            <a:ext cx="3175" cy="802005"/>
          </a:xfrm>
          <a:prstGeom prst="curvedConnector3">
            <a:avLst>
              <a:gd name="adj1" fmla="val -7460000"/>
            </a:avLst>
          </a:prstGeom>
          <a:solidFill>
            <a:srgbClr val="FF0000"/>
          </a:solidFill>
          <a:ln>
            <a:solidFill>
              <a:schemeClr val="tx1"/>
            </a:solidFill>
          </a:ln>
        </p:spPr>
        <p:style>
          <a:lnRef idx="2">
            <a:schemeClr val="accent1"/>
          </a:lnRef>
          <a:fillRef idx="0">
            <a:srgbClr val="FFFFFF"/>
          </a:fillRef>
          <a:effectRef idx="0">
            <a:srgbClr val="FFFFFF"/>
          </a:effectRef>
          <a:fontRef idx="minor">
            <a:schemeClr val="tx1"/>
          </a:fontRef>
        </p:style>
      </p:cxnSp>
      <p:sp>
        <p:nvSpPr>
          <p:cNvPr id="84" name="矩形 83"/>
          <p:cNvSpPr/>
          <p:nvPr>
            <p:custDataLst>
              <p:tags r:id="rId10"/>
            </p:custDataLst>
          </p:nvPr>
        </p:nvSpPr>
        <p:spPr>
          <a:xfrm>
            <a:off x="4606290" y="2729865"/>
            <a:ext cx="173990" cy="75565"/>
          </a:xfrm>
          <a:prstGeom prst="rect">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5" name="矩形 84"/>
          <p:cNvSpPr/>
          <p:nvPr>
            <p:custDataLst>
              <p:tags r:id="rId11"/>
            </p:custDataLst>
          </p:nvPr>
        </p:nvSpPr>
        <p:spPr>
          <a:xfrm>
            <a:off x="5408295" y="2729865"/>
            <a:ext cx="173990" cy="75565"/>
          </a:xfrm>
          <a:prstGeom prst="rect">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6" name="曲线连接符 85"/>
          <p:cNvCxnSpPr>
            <a:stCxn id="84" idx="0"/>
            <a:endCxn id="85" idx="0"/>
          </p:cNvCxnSpPr>
          <p:nvPr>
            <p:custDataLst>
              <p:tags r:id="rId12"/>
            </p:custDataLst>
          </p:nvPr>
        </p:nvCxnSpPr>
        <p:spPr>
          <a:xfrm rot="16200000" flipH="1">
            <a:off x="5094288" y="2328863"/>
            <a:ext cx="3175" cy="802005"/>
          </a:xfrm>
          <a:prstGeom prst="curvedConnector3">
            <a:avLst>
              <a:gd name="adj1" fmla="val -24110000"/>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87" name="矩形 86"/>
          <p:cNvSpPr/>
          <p:nvPr>
            <p:custDataLst>
              <p:tags r:id="rId13"/>
            </p:custDataLst>
          </p:nvPr>
        </p:nvSpPr>
        <p:spPr>
          <a:xfrm>
            <a:off x="4606290" y="4071620"/>
            <a:ext cx="173990"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8" name="矩形 87"/>
          <p:cNvSpPr/>
          <p:nvPr>
            <p:custDataLst>
              <p:tags r:id="rId14"/>
            </p:custDataLst>
          </p:nvPr>
        </p:nvSpPr>
        <p:spPr>
          <a:xfrm>
            <a:off x="6139180" y="4065270"/>
            <a:ext cx="173990"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89" name="曲线连接符 88"/>
          <p:cNvCxnSpPr>
            <a:stCxn id="87" idx="0"/>
            <a:endCxn id="88" idx="0"/>
          </p:cNvCxnSpPr>
          <p:nvPr>
            <p:custDataLst>
              <p:tags r:id="rId15"/>
            </p:custDataLst>
          </p:nvPr>
        </p:nvCxnSpPr>
        <p:spPr>
          <a:xfrm rot="16200000">
            <a:off x="5456555" y="3302000"/>
            <a:ext cx="6350" cy="1532890"/>
          </a:xfrm>
          <a:prstGeom prst="curvedConnector3">
            <a:avLst>
              <a:gd name="adj1" fmla="val 3850000"/>
            </a:avLst>
          </a:prstGeom>
          <a:solidFill>
            <a:srgbClr val="FF0000"/>
          </a:solidFill>
          <a:ln>
            <a:solidFill>
              <a:schemeClr val="tx1"/>
            </a:solidFill>
          </a:ln>
        </p:spPr>
        <p:style>
          <a:lnRef idx="2">
            <a:schemeClr val="accent1"/>
          </a:lnRef>
          <a:fillRef idx="0">
            <a:srgbClr val="FFFFFF"/>
          </a:fillRef>
          <a:effectRef idx="0">
            <a:srgbClr val="FFFFFF"/>
          </a:effectRef>
          <a:fontRef idx="minor">
            <a:schemeClr val="tx1"/>
          </a:fontRef>
        </p:style>
      </p:cxnSp>
      <p:sp>
        <p:nvSpPr>
          <p:cNvPr id="90" name="矩形 89"/>
          <p:cNvSpPr/>
          <p:nvPr>
            <p:custDataLst>
              <p:tags r:id="rId16"/>
            </p:custDataLst>
          </p:nvPr>
        </p:nvSpPr>
        <p:spPr>
          <a:xfrm>
            <a:off x="7632065" y="2726690"/>
            <a:ext cx="173990" cy="75565"/>
          </a:xfrm>
          <a:prstGeom prst="rect">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矩形 90"/>
          <p:cNvSpPr/>
          <p:nvPr>
            <p:custDataLst>
              <p:tags r:id="rId17"/>
            </p:custDataLst>
          </p:nvPr>
        </p:nvSpPr>
        <p:spPr>
          <a:xfrm>
            <a:off x="8434070" y="2726690"/>
            <a:ext cx="173990" cy="75565"/>
          </a:xfrm>
          <a:prstGeom prst="rect">
            <a:avLst/>
          </a:prstGeom>
          <a:solidFill>
            <a:srgbClr val="00B050"/>
          </a:solidFill>
          <a:ln>
            <a:solidFill>
              <a:srgbClr val="00B05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4" name="曲线连接符 93"/>
          <p:cNvCxnSpPr>
            <a:stCxn id="90" idx="0"/>
            <a:endCxn id="91" idx="0"/>
          </p:cNvCxnSpPr>
          <p:nvPr>
            <p:custDataLst>
              <p:tags r:id="rId18"/>
            </p:custDataLst>
          </p:nvPr>
        </p:nvCxnSpPr>
        <p:spPr>
          <a:xfrm rot="16200000" flipH="1">
            <a:off x="8120063" y="2325688"/>
            <a:ext cx="3175" cy="802005"/>
          </a:xfrm>
          <a:prstGeom prst="curvedConnector3">
            <a:avLst>
              <a:gd name="adj1" fmla="val -7460000"/>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5" name="矩形 94"/>
          <p:cNvSpPr/>
          <p:nvPr>
            <p:custDataLst>
              <p:tags r:id="rId19"/>
            </p:custDataLst>
          </p:nvPr>
        </p:nvSpPr>
        <p:spPr>
          <a:xfrm>
            <a:off x="7272655" y="4074795"/>
            <a:ext cx="173990"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6" name="矩形 95"/>
          <p:cNvSpPr/>
          <p:nvPr>
            <p:custDataLst>
              <p:tags r:id="rId20"/>
            </p:custDataLst>
          </p:nvPr>
        </p:nvSpPr>
        <p:spPr>
          <a:xfrm>
            <a:off x="9010650" y="4065270"/>
            <a:ext cx="173990" cy="75565"/>
          </a:xfrm>
          <a:prstGeom prst="rect">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97" name="曲线连接符 96"/>
          <p:cNvCxnSpPr>
            <a:stCxn id="95" idx="0"/>
            <a:endCxn id="96" idx="0"/>
          </p:cNvCxnSpPr>
          <p:nvPr>
            <p:custDataLst>
              <p:tags r:id="rId21"/>
            </p:custDataLst>
          </p:nvPr>
        </p:nvCxnSpPr>
        <p:spPr>
          <a:xfrm rot="16200000">
            <a:off x="8223885" y="3201035"/>
            <a:ext cx="9525" cy="1737995"/>
          </a:xfrm>
          <a:prstGeom prst="curvedConnector3">
            <a:avLst>
              <a:gd name="adj1" fmla="val 2600000"/>
            </a:avLst>
          </a:prstGeom>
          <a:solidFill>
            <a:srgbClr val="FF0000"/>
          </a:solidFill>
          <a:ln>
            <a:solidFill>
              <a:schemeClr val="tx1"/>
            </a:solidFill>
          </a:ln>
        </p:spPr>
        <p:style>
          <a:lnRef idx="2">
            <a:schemeClr val="accent1"/>
          </a:lnRef>
          <a:fillRef idx="0">
            <a:srgbClr val="FFFFFF"/>
          </a:fillRef>
          <a:effectRef idx="0">
            <a:srgbClr val="FFFFFF"/>
          </a:effectRef>
          <a:fontRef idx="minor">
            <a:schemeClr val="tx1"/>
          </a:fontRef>
        </p:style>
      </p:cxnSp>
      <p:cxnSp>
        <p:nvCxnSpPr>
          <p:cNvPr id="98" name="直接连接符 97"/>
          <p:cNvCxnSpPr/>
          <p:nvPr/>
        </p:nvCxnSpPr>
        <p:spPr>
          <a:xfrm>
            <a:off x="1381760" y="3386455"/>
            <a:ext cx="848741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99" name="文本框 98"/>
          <p:cNvSpPr txBox="1"/>
          <p:nvPr>
            <p:custDataLst>
              <p:tags r:id="rId22"/>
            </p:custDataLst>
          </p:nvPr>
        </p:nvSpPr>
        <p:spPr>
          <a:xfrm>
            <a:off x="127635" y="1283335"/>
            <a:ext cx="1088390"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Category</a:t>
            </a:r>
            <a:endParaRPr lang="en-US" altLang="zh-CN" sz="1600">
              <a:solidFill>
                <a:schemeClr val="tx1"/>
              </a:solidFill>
              <a:latin typeface="Arial" panose="020B0604020202020204" pitchFamily="34" charset="0"/>
              <a:cs typeface="Arial" panose="020B0604020202020204" pitchFamily="34" charset="0"/>
            </a:endParaRPr>
          </a:p>
        </p:txBody>
      </p:sp>
      <p:sp>
        <p:nvSpPr>
          <p:cNvPr id="100" name="文本框 99"/>
          <p:cNvSpPr txBox="1"/>
          <p:nvPr>
            <p:custDataLst>
              <p:tags r:id="rId23"/>
            </p:custDataLst>
          </p:nvPr>
        </p:nvSpPr>
        <p:spPr>
          <a:xfrm>
            <a:off x="1537970" y="1311275"/>
            <a:ext cx="1302385"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WT_shared</a:t>
            </a:r>
            <a:endParaRPr lang="en-US" altLang="zh-CN" sz="1600">
              <a:solidFill>
                <a:schemeClr val="tx1"/>
              </a:solidFill>
              <a:latin typeface="Arial" panose="020B0604020202020204" pitchFamily="34" charset="0"/>
              <a:cs typeface="Arial" panose="020B0604020202020204" pitchFamily="34" charset="0"/>
            </a:endParaRPr>
          </a:p>
        </p:txBody>
      </p:sp>
      <p:sp>
        <p:nvSpPr>
          <p:cNvPr id="107" name="文本框 106"/>
          <p:cNvSpPr txBox="1"/>
          <p:nvPr>
            <p:custDataLst>
              <p:tags r:id="rId24"/>
            </p:custDataLst>
          </p:nvPr>
        </p:nvSpPr>
        <p:spPr>
          <a:xfrm>
            <a:off x="3950335" y="1311275"/>
            <a:ext cx="2560955"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WT_shared_one_anchor</a:t>
            </a:r>
            <a:endParaRPr lang="en-US" altLang="zh-CN" sz="1600">
              <a:solidFill>
                <a:schemeClr val="tx1"/>
              </a:solidFill>
              <a:latin typeface="Arial" panose="020B0604020202020204" pitchFamily="34" charset="0"/>
              <a:cs typeface="Arial" panose="020B0604020202020204" pitchFamily="34" charset="0"/>
            </a:endParaRPr>
          </a:p>
        </p:txBody>
      </p:sp>
      <p:sp>
        <p:nvSpPr>
          <p:cNvPr id="108" name="文本框 107"/>
          <p:cNvSpPr txBox="1"/>
          <p:nvPr>
            <p:custDataLst>
              <p:tags r:id="rId25"/>
            </p:custDataLst>
          </p:nvPr>
        </p:nvSpPr>
        <p:spPr>
          <a:xfrm>
            <a:off x="6865620" y="1311275"/>
            <a:ext cx="2560955"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WT_shared_zero_anchor</a:t>
            </a:r>
            <a:endParaRPr lang="en-US" altLang="zh-CN" sz="1600">
              <a:solidFill>
                <a:schemeClr val="tx1"/>
              </a:solidFill>
              <a:latin typeface="Arial" panose="020B0604020202020204" pitchFamily="34" charset="0"/>
              <a:cs typeface="Arial" panose="020B0604020202020204" pitchFamily="34" charset="0"/>
            </a:endParaRPr>
          </a:p>
        </p:txBody>
      </p:sp>
      <p:sp>
        <p:nvSpPr>
          <p:cNvPr id="109" name="文本框 108"/>
          <p:cNvSpPr txBox="1"/>
          <p:nvPr>
            <p:custDataLst>
              <p:tags r:id="rId26"/>
            </p:custDataLst>
          </p:nvPr>
        </p:nvSpPr>
        <p:spPr>
          <a:xfrm>
            <a:off x="1537970" y="4779645"/>
            <a:ext cx="1302385"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HS_shared</a:t>
            </a:r>
            <a:endParaRPr lang="en-US" altLang="zh-CN" sz="1600">
              <a:solidFill>
                <a:schemeClr val="tx1"/>
              </a:solidFill>
              <a:latin typeface="Arial" panose="020B0604020202020204" pitchFamily="34" charset="0"/>
              <a:cs typeface="Arial" panose="020B0604020202020204" pitchFamily="34" charset="0"/>
            </a:endParaRPr>
          </a:p>
        </p:txBody>
      </p:sp>
      <p:sp>
        <p:nvSpPr>
          <p:cNvPr id="110" name="文本框 109"/>
          <p:cNvSpPr txBox="1"/>
          <p:nvPr>
            <p:custDataLst>
              <p:tags r:id="rId27"/>
            </p:custDataLst>
          </p:nvPr>
        </p:nvSpPr>
        <p:spPr>
          <a:xfrm>
            <a:off x="3950335" y="4779645"/>
            <a:ext cx="2560955"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HS_shared_one_anchor</a:t>
            </a:r>
            <a:endParaRPr lang="en-US" altLang="zh-CN" sz="1600">
              <a:solidFill>
                <a:schemeClr val="tx1"/>
              </a:solidFill>
              <a:latin typeface="Arial" panose="020B0604020202020204" pitchFamily="34" charset="0"/>
              <a:cs typeface="Arial" panose="020B0604020202020204" pitchFamily="34" charset="0"/>
            </a:endParaRPr>
          </a:p>
        </p:txBody>
      </p:sp>
      <p:sp>
        <p:nvSpPr>
          <p:cNvPr id="111" name="文本框 110"/>
          <p:cNvSpPr txBox="1"/>
          <p:nvPr>
            <p:custDataLst>
              <p:tags r:id="rId28"/>
            </p:custDataLst>
          </p:nvPr>
        </p:nvSpPr>
        <p:spPr>
          <a:xfrm>
            <a:off x="6865620" y="4779645"/>
            <a:ext cx="2560955"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HS_shared_zero_anchor</a:t>
            </a:r>
            <a:endParaRPr lang="en-US" altLang="zh-CN" sz="1600">
              <a:solidFill>
                <a:schemeClr val="tx1"/>
              </a:solidFill>
              <a:latin typeface="Arial" panose="020B0604020202020204" pitchFamily="34" charset="0"/>
              <a:cs typeface="Arial" panose="020B0604020202020204" pitchFamily="34" charset="0"/>
            </a:endParaRPr>
          </a:p>
        </p:txBody>
      </p:sp>
      <p:sp>
        <p:nvSpPr>
          <p:cNvPr id="112" name="文本框 111"/>
          <p:cNvSpPr txBox="1"/>
          <p:nvPr>
            <p:custDataLst>
              <p:tags r:id="rId29"/>
            </p:custDataLst>
          </p:nvPr>
        </p:nvSpPr>
        <p:spPr>
          <a:xfrm>
            <a:off x="127635" y="4779645"/>
            <a:ext cx="1088390" cy="337185"/>
          </a:xfrm>
          <a:prstGeom prst="rect">
            <a:avLst/>
          </a:prstGeom>
          <a:noFill/>
        </p:spPr>
        <p:txBody>
          <a:bodyPr wrap="square" rtlCol="0">
            <a:spAutoFit/>
          </a:bodyPr>
          <a:lstStyle/>
          <a:p>
            <a:r>
              <a:rPr lang="en-US" altLang="zh-CN" sz="1600">
                <a:solidFill>
                  <a:schemeClr val="tx1"/>
                </a:solidFill>
                <a:latin typeface="Arial" panose="020B0604020202020204" pitchFamily="34" charset="0"/>
                <a:cs typeface="Arial" panose="020B0604020202020204" pitchFamily="34" charset="0"/>
              </a:rPr>
              <a:t>Category</a:t>
            </a:r>
            <a:endParaRPr lang="en-US" altLang="zh-CN" sz="1600">
              <a:solidFill>
                <a:schemeClr val="tx1"/>
              </a:solidFill>
              <a:latin typeface="Arial" panose="020B0604020202020204" pitchFamily="34" charset="0"/>
              <a:cs typeface="Arial" panose="020B0604020202020204" pitchFamily="34" charset="0"/>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DS007D_Scatter_plot_of_countThresh5_vs_new_loop_span_in_RNAP2_withLabel"/>
          <p:cNvPicPr>
            <a:picLocks noChangeAspect="1"/>
          </p:cNvPicPr>
          <p:nvPr/>
        </p:nvPicPr>
        <p:blipFill>
          <a:blip r:embed="rId1"/>
          <a:stretch>
            <a:fillRect/>
          </a:stretch>
        </p:blipFill>
        <p:spPr>
          <a:xfrm>
            <a:off x="6191885" y="708025"/>
            <a:ext cx="2079625" cy="5897880"/>
          </a:xfrm>
          <a:prstGeom prst="rect">
            <a:avLst/>
          </a:prstGeom>
        </p:spPr>
      </p:pic>
      <p:pic>
        <p:nvPicPr>
          <p:cNvPr id="7" name="图片 6" descr="CDS008D_Scatter_plot_of_countThresh5_vs_new_loop_span_in_RNAP2_withLabel"/>
          <p:cNvPicPr>
            <a:picLocks noChangeAspect="1"/>
          </p:cNvPicPr>
          <p:nvPr/>
        </p:nvPicPr>
        <p:blipFill>
          <a:blip r:embed="rId2"/>
          <a:stretch>
            <a:fillRect/>
          </a:stretch>
        </p:blipFill>
        <p:spPr>
          <a:xfrm>
            <a:off x="8833485" y="706755"/>
            <a:ext cx="2079625" cy="5897880"/>
          </a:xfrm>
          <a:prstGeom prst="rect">
            <a:avLst/>
          </a:prstGeom>
        </p:spPr>
      </p:pic>
      <p:pic>
        <p:nvPicPr>
          <p:cNvPr id="8" name="图片 7" descr="CDS004D_Scatter_plot_of_countThresh5_vs_new_loop_span_in_H3K27ac_withLabel"/>
          <p:cNvPicPr>
            <a:picLocks noChangeAspect="1"/>
          </p:cNvPicPr>
          <p:nvPr>
            <p:custDataLst>
              <p:tags r:id="rId3"/>
            </p:custDataLst>
          </p:nvPr>
        </p:nvPicPr>
        <p:blipFill>
          <a:blip r:embed="rId4"/>
          <a:stretch>
            <a:fillRect/>
          </a:stretch>
        </p:blipFill>
        <p:spPr>
          <a:xfrm>
            <a:off x="561975" y="706755"/>
            <a:ext cx="2078990" cy="5897880"/>
          </a:xfrm>
          <a:prstGeom prst="rect">
            <a:avLst/>
          </a:prstGeom>
        </p:spPr>
      </p:pic>
      <p:pic>
        <p:nvPicPr>
          <p:cNvPr id="9" name="图片 8" descr="CDS005D_Scatter_plot_of_countThresh5_vs_new_loop_span_in_H3K27ac_withLabel"/>
          <p:cNvPicPr>
            <a:picLocks noChangeAspect="1"/>
          </p:cNvPicPr>
          <p:nvPr/>
        </p:nvPicPr>
        <p:blipFill>
          <a:blip r:embed="rId5"/>
          <a:stretch>
            <a:fillRect/>
          </a:stretch>
        </p:blipFill>
        <p:spPr>
          <a:xfrm>
            <a:off x="3053715" y="708025"/>
            <a:ext cx="2079625" cy="5896610"/>
          </a:xfrm>
          <a:prstGeom prst="rect">
            <a:avLst/>
          </a:prstGeom>
        </p:spPr>
      </p:pic>
      <p:grpSp>
        <p:nvGrpSpPr>
          <p:cNvPr id="2" name="组合 1"/>
          <p:cNvGrpSpPr/>
          <p:nvPr/>
        </p:nvGrpSpPr>
        <p:grpSpPr>
          <a:xfrm>
            <a:off x="0" y="0"/>
            <a:ext cx="12192000" cy="443230"/>
            <a:chOff x="0" y="0"/>
            <a:chExt cx="19200" cy="698"/>
          </a:xfrm>
        </p:grpSpPr>
        <p:sp>
          <p:nvSpPr>
            <p:cNvPr id="3" name="矩形 2"/>
            <p:cNvSpPr/>
            <p:nvPr>
              <p:custDataLst>
                <p:tags r:id="rId6"/>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4" name="直接连接符 3"/>
            <p:cNvCxnSpPr/>
            <p:nvPr>
              <p:custDataLst>
                <p:tags r:id="rId7"/>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8"/>
            </p:custDataLst>
          </p:nvPr>
        </p:nvSpPr>
        <p:spPr>
          <a:xfrm>
            <a:off x="1693545" y="26035"/>
            <a:ext cx="8862060" cy="398780"/>
          </a:xfrm>
          <a:prstGeom prst="rect">
            <a:avLst/>
          </a:prstGeom>
          <a:noFill/>
        </p:spPr>
        <p:txBody>
          <a:bodyPr wrap="square" rtlCol="0" anchor="t">
            <a:spAutoFit/>
          </a:bodyPr>
          <a:lstStyle/>
          <a:p>
            <a:r>
              <a:rPr lang="en-US" altLang="zh-CN" sz="2000">
                <a:sym typeface="+mn-ea"/>
              </a:rPr>
              <a:t>Scatterplot of loops with PET count &gt;=5 in 3 categories in </a:t>
            </a:r>
            <a:r>
              <a:rPr lang="en-US" altLang="zh-CN" sz="2000">
                <a:solidFill>
                  <a:srgbClr val="F50CB8"/>
                </a:solidFill>
                <a:sym typeface="+mn-ea"/>
              </a:rPr>
              <a:t>H3K27ac</a:t>
            </a:r>
            <a:r>
              <a:rPr lang="en-US" altLang="zh-CN" sz="2000">
                <a:sym typeface="+mn-ea"/>
              </a:rPr>
              <a:t> and </a:t>
            </a:r>
            <a:r>
              <a:rPr lang="en-US" altLang="zh-CN" sz="2000">
                <a:solidFill>
                  <a:srgbClr val="1087F4"/>
                </a:solidFill>
                <a:sym typeface="+mn-ea"/>
              </a:rPr>
              <a:t>RNAPII</a:t>
            </a:r>
            <a:r>
              <a:rPr lang="en-US" altLang="zh-CN" sz="2000">
                <a:sym typeface="+mn-ea"/>
              </a:rPr>
              <a:t> </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11" name="文本框 10"/>
          <p:cNvSpPr txBox="1"/>
          <p:nvPr>
            <p:custDataLst>
              <p:tags r:id="rId9"/>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grpSp>
        <p:nvGrpSpPr>
          <p:cNvPr id="16" name="组合 15"/>
          <p:cNvGrpSpPr/>
          <p:nvPr/>
        </p:nvGrpSpPr>
        <p:grpSpPr>
          <a:xfrm>
            <a:off x="308610" y="1141730"/>
            <a:ext cx="427990" cy="1415415"/>
            <a:chOff x="3366" y="1478"/>
            <a:chExt cx="674" cy="2229"/>
          </a:xfrm>
        </p:grpSpPr>
        <p:sp>
          <p:nvSpPr>
            <p:cNvPr id="17" name="文本框 16"/>
            <p:cNvSpPr txBox="1"/>
            <p:nvPr>
              <p:custDataLst>
                <p:tags r:id="rId10"/>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8" name="文本框 17"/>
            <p:cNvSpPr txBox="1"/>
            <p:nvPr>
              <p:custDataLst>
                <p:tags r:id="rId11"/>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9" name="文本框 18"/>
            <p:cNvSpPr txBox="1"/>
            <p:nvPr>
              <p:custDataLst>
                <p:tags r:id="rId12"/>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20" name="文本框 19"/>
            <p:cNvSpPr txBox="1"/>
            <p:nvPr>
              <p:custDataLst>
                <p:tags r:id="rId13"/>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36" name="组合 35"/>
          <p:cNvGrpSpPr/>
          <p:nvPr/>
        </p:nvGrpSpPr>
        <p:grpSpPr>
          <a:xfrm>
            <a:off x="280670" y="3189605"/>
            <a:ext cx="427990" cy="1415415"/>
            <a:chOff x="3366" y="1478"/>
            <a:chExt cx="674" cy="2229"/>
          </a:xfrm>
        </p:grpSpPr>
        <p:sp>
          <p:nvSpPr>
            <p:cNvPr id="37" name="文本框 36"/>
            <p:cNvSpPr txBox="1"/>
            <p:nvPr>
              <p:custDataLst>
                <p:tags r:id="rId14"/>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38" name="文本框 37"/>
            <p:cNvSpPr txBox="1"/>
            <p:nvPr>
              <p:custDataLst>
                <p:tags r:id="rId15"/>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39" name="文本框 38"/>
            <p:cNvSpPr txBox="1"/>
            <p:nvPr>
              <p:custDataLst>
                <p:tags r:id="rId16"/>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40" name="文本框 39"/>
            <p:cNvSpPr txBox="1"/>
            <p:nvPr>
              <p:custDataLst>
                <p:tags r:id="rId17"/>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41" name="组合 40"/>
          <p:cNvGrpSpPr/>
          <p:nvPr/>
        </p:nvGrpSpPr>
        <p:grpSpPr>
          <a:xfrm>
            <a:off x="237490" y="5236845"/>
            <a:ext cx="427990" cy="1415415"/>
            <a:chOff x="3366" y="1478"/>
            <a:chExt cx="674" cy="2229"/>
          </a:xfrm>
        </p:grpSpPr>
        <p:sp>
          <p:nvSpPr>
            <p:cNvPr id="42" name="文本框 41"/>
            <p:cNvSpPr txBox="1"/>
            <p:nvPr>
              <p:custDataLst>
                <p:tags r:id="rId18"/>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43" name="文本框 42"/>
            <p:cNvSpPr txBox="1"/>
            <p:nvPr>
              <p:custDataLst>
                <p:tags r:id="rId19"/>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44" name="文本框 43"/>
            <p:cNvSpPr txBox="1"/>
            <p:nvPr>
              <p:custDataLst>
                <p:tags r:id="rId20"/>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45" name="文本框 44"/>
            <p:cNvSpPr txBox="1"/>
            <p:nvPr>
              <p:custDataLst>
                <p:tags r:id="rId21"/>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72" name="文本框 71"/>
          <p:cNvSpPr txBox="1"/>
          <p:nvPr>
            <p:custDataLst>
              <p:tags r:id="rId22"/>
            </p:custDataLst>
          </p:nvPr>
        </p:nvSpPr>
        <p:spPr>
          <a:xfrm rot="16200000">
            <a:off x="-247650" y="571754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3" name="文本框 72"/>
          <p:cNvSpPr txBox="1"/>
          <p:nvPr>
            <p:custDataLst>
              <p:tags r:id="rId23"/>
            </p:custDataLst>
          </p:nvPr>
        </p:nvSpPr>
        <p:spPr>
          <a:xfrm rot="16200000">
            <a:off x="-247650" y="167386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4" name="文本框 73"/>
          <p:cNvSpPr txBox="1"/>
          <p:nvPr>
            <p:custDataLst>
              <p:tags r:id="rId24"/>
            </p:custDataLst>
          </p:nvPr>
        </p:nvSpPr>
        <p:spPr>
          <a:xfrm rot="16200000">
            <a:off x="-290830" y="369379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46" name="文本框 45"/>
          <p:cNvSpPr txBox="1"/>
          <p:nvPr>
            <p:custDataLst>
              <p:tags r:id="rId25"/>
            </p:custDataLst>
          </p:nvPr>
        </p:nvSpPr>
        <p:spPr>
          <a:xfrm>
            <a:off x="509270" y="244157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47" name="文本框 46"/>
          <p:cNvSpPr txBox="1"/>
          <p:nvPr>
            <p:custDataLst>
              <p:tags r:id="rId26"/>
            </p:custDataLst>
          </p:nvPr>
        </p:nvSpPr>
        <p:spPr>
          <a:xfrm>
            <a:off x="1198245" y="251714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48" name="文本框 47"/>
          <p:cNvSpPr txBox="1"/>
          <p:nvPr>
            <p:custDataLst>
              <p:tags r:id="rId27"/>
            </p:custDataLst>
          </p:nvPr>
        </p:nvSpPr>
        <p:spPr>
          <a:xfrm>
            <a:off x="2953385" y="244157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49" name="文本框 48"/>
          <p:cNvSpPr txBox="1"/>
          <p:nvPr>
            <p:custDataLst>
              <p:tags r:id="rId28"/>
            </p:custDataLst>
          </p:nvPr>
        </p:nvSpPr>
        <p:spPr>
          <a:xfrm>
            <a:off x="3642360" y="251714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50" name="文本框 49"/>
          <p:cNvSpPr txBox="1"/>
          <p:nvPr>
            <p:custDataLst>
              <p:tags r:id="rId29"/>
            </p:custDataLst>
          </p:nvPr>
        </p:nvSpPr>
        <p:spPr>
          <a:xfrm>
            <a:off x="6133465" y="244157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51" name="文本框 50"/>
          <p:cNvSpPr txBox="1"/>
          <p:nvPr>
            <p:custDataLst>
              <p:tags r:id="rId30"/>
            </p:custDataLst>
          </p:nvPr>
        </p:nvSpPr>
        <p:spPr>
          <a:xfrm>
            <a:off x="6822440" y="251714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52" name="文本框 51"/>
          <p:cNvSpPr txBox="1"/>
          <p:nvPr>
            <p:custDataLst>
              <p:tags r:id="rId31"/>
            </p:custDataLst>
          </p:nvPr>
        </p:nvSpPr>
        <p:spPr>
          <a:xfrm>
            <a:off x="8747125" y="244157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53" name="文本框 52"/>
          <p:cNvSpPr txBox="1"/>
          <p:nvPr>
            <p:custDataLst>
              <p:tags r:id="rId32"/>
            </p:custDataLst>
          </p:nvPr>
        </p:nvSpPr>
        <p:spPr>
          <a:xfrm>
            <a:off x="9436100" y="251714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54" name="文本框 53"/>
          <p:cNvSpPr txBox="1"/>
          <p:nvPr>
            <p:custDataLst>
              <p:tags r:id="rId33"/>
            </p:custDataLst>
          </p:nvPr>
        </p:nvSpPr>
        <p:spPr>
          <a:xfrm>
            <a:off x="513715" y="446024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55" name="文本框 54"/>
          <p:cNvSpPr txBox="1"/>
          <p:nvPr>
            <p:custDataLst>
              <p:tags r:id="rId34"/>
            </p:custDataLst>
          </p:nvPr>
        </p:nvSpPr>
        <p:spPr>
          <a:xfrm>
            <a:off x="1202690" y="453580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56" name="文本框 55"/>
          <p:cNvSpPr txBox="1"/>
          <p:nvPr>
            <p:custDataLst>
              <p:tags r:id="rId35"/>
            </p:custDataLst>
          </p:nvPr>
        </p:nvSpPr>
        <p:spPr>
          <a:xfrm>
            <a:off x="2957830" y="446024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57" name="文本框 56"/>
          <p:cNvSpPr txBox="1"/>
          <p:nvPr>
            <p:custDataLst>
              <p:tags r:id="rId36"/>
            </p:custDataLst>
          </p:nvPr>
        </p:nvSpPr>
        <p:spPr>
          <a:xfrm>
            <a:off x="3646805" y="453580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58" name="文本框 57"/>
          <p:cNvSpPr txBox="1"/>
          <p:nvPr>
            <p:custDataLst>
              <p:tags r:id="rId37"/>
            </p:custDataLst>
          </p:nvPr>
        </p:nvSpPr>
        <p:spPr>
          <a:xfrm>
            <a:off x="6137910" y="446024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59" name="文本框 58"/>
          <p:cNvSpPr txBox="1"/>
          <p:nvPr>
            <p:custDataLst>
              <p:tags r:id="rId38"/>
            </p:custDataLst>
          </p:nvPr>
        </p:nvSpPr>
        <p:spPr>
          <a:xfrm>
            <a:off x="6826885" y="453580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60" name="文本框 59"/>
          <p:cNvSpPr txBox="1"/>
          <p:nvPr>
            <p:custDataLst>
              <p:tags r:id="rId39"/>
            </p:custDataLst>
          </p:nvPr>
        </p:nvSpPr>
        <p:spPr>
          <a:xfrm>
            <a:off x="8751570" y="446024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61" name="文本框 60"/>
          <p:cNvSpPr txBox="1"/>
          <p:nvPr>
            <p:custDataLst>
              <p:tags r:id="rId40"/>
            </p:custDataLst>
          </p:nvPr>
        </p:nvSpPr>
        <p:spPr>
          <a:xfrm>
            <a:off x="9440545" y="453580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0" name="文本框 69"/>
          <p:cNvSpPr txBox="1"/>
          <p:nvPr>
            <p:custDataLst>
              <p:tags r:id="rId41"/>
            </p:custDataLst>
          </p:nvPr>
        </p:nvSpPr>
        <p:spPr>
          <a:xfrm>
            <a:off x="483870" y="650303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71" name="文本框 70"/>
          <p:cNvSpPr txBox="1"/>
          <p:nvPr>
            <p:custDataLst>
              <p:tags r:id="rId42"/>
            </p:custDataLst>
          </p:nvPr>
        </p:nvSpPr>
        <p:spPr>
          <a:xfrm>
            <a:off x="1172845" y="65786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5" name="文本框 74"/>
          <p:cNvSpPr txBox="1"/>
          <p:nvPr>
            <p:custDataLst>
              <p:tags r:id="rId43"/>
            </p:custDataLst>
          </p:nvPr>
        </p:nvSpPr>
        <p:spPr>
          <a:xfrm>
            <a:off x="2927985" y="650303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76" name="文本框 75"/>
          <p:cNvSpPr txBox="1"/>
          <p:nvPr>
            <p:custDataLst>
              <p:tags r:id="rId44"/>
            </p:custDataLst>
          </p:nvPr>
        </p:nvSpPr>
        <p:spPr>
          <a:xfrm>
            <a:off x="3616960" y="65786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7" name="文本框 76"/>
          <p:cNvSpPr txBox="1"/>
          <p:nvPr>
            <p:custDataLst>
              <p:tags r:id="rId45"/>
            </p:custDataLst>
          </p:nvPr>
        </p:nvSpPr>
        <p:spPr>
          <a:xfrm>
            <a:off x="6108065" y="650303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78" name="文本框 77"/>
          <p:cNvSpPr txBox="1"/>
          <p:nvPr>
            <p:custDataLst>
              <p:tags r:id="rId46"/>
            </p:custDataLst>
          </p:nvPr>
        </p:nvSpPr>
        <p:spPr>
          <a:xfrm>
            <a:off x="6797040" y="65786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9" name="文本框 78"/>
          <p:cNvSpPr txBox="1"/>
          <p:nvPr>
            <p:custDataLst>
              <p:tags r:id="rId47"/>
            </p:custDataLst>
          </p:nvPr>
        </p:nvSpPr>
        <p:spPr>
          <a:xfrm>
            <a:off x="8721725" y="650303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80" name="文本框 79"/>
          <p:cNvSpPr txBox="1"/>
          <p:nvPr>
            <p:custDataLst>
              <p:tags r:id="rId48"/>
            </p:custDataLst>
          </p:nvPr>
        </p:nvSpPr>
        <p:spPr>
          <a:xfrm>
            <a:off x="9410700" y="65786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89" name="组合 88"/>
          <p:cNvGrpSpPr/>
          <p:nvPr/>
        </p:nvGrpSpPr>
        <p:grpSpPr>
          <a:xfrm>
            <a:off x="2828925" y="1141730"/>
            <a:ext cx="427990" cy="1415415"/>
            <a:chOff x="3366" y="1478"/>
            <a:chExt cx="674" cy="2229"/>
          </a:xfrm>
        </p:grpSpPr>
        <p:sp>
          <p:nvSpPr>
            <p:cNvPr id="90" name="文本框 89"/>
            <p:cNvSpPr txBox="1"/>
            <p:nvPr>
              <p:custDataLst>
                <p:tags r:id="rId49"/>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91" name="文本框 90"/>
            <p:cNvSpPr txBox="1"/>
            <p:nvPr>
              <p:custDataLst>
                <p:tags r:id="rId50"/>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92" name="文本框 91"/>
            <p:cNvSpPr txBox="1"/>
            <p:nvPr>
              <p:custDataLst>
                <p:tags r:id="rId51"/>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93" name="文本框 92"/>
            <p:cNvSpPr txBox="1"/>
            <p:nvPr>
              <p:custDataLst>
                <p:tags r:id="rId52"/>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94" name="组合 93"/>
          <p:cNvGrpSpPr/>
          <p:nvPr/>
        </p:nvGrpSpPr>
        <p:grpSpPr>
          <a:xfrm>
            <a:off x="2800985" y="3189605"/>
            <a:ext cx="427990" cy="1415415"/>
            <a:chOff x="3366" y="1478"/>
            <a:chExt cx="674" cy="2229"/>
          </a:xfrm>
        </p:grpSpPr>
        <p:sp>
          <p:nvSpPr>
            <p:cNvPr id="95" name="文本框 94"/>
            <p:cNvSpPr txBox="1"/>
            <p:nvPr>
              <p:custDataLst>
                <p:tags r:id="rId53"/>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96" name="文本框 95"/>
            <p:cNvSpPr txBox="1"/>
            <p:nvPr>
              <p:custDataLst>
                <p:tags r:id="rId54"/>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97" name="文本框 96"/>
            <p:cNvSpPr txBox="1"/>
            <p:nvPr>
              <p:custDataLst>
                <p:tags r:id="rId55"/>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98" name="文本框 97"/>
            <p:cNvSpPr txBox="1"/>
            <p:nvPr>
              <p:custDataLst>
                <p:tags r:id="rId56"/>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99" name="组合 98"/>
          <p:cNvGrpSpPr/>
          <p:nvPr/>
        </p:nvGrpSpPr>
        <p:grpSpPr>
          <a:xfrm>
            <a:off x="2757805" y="5236845"/>
            <a:ext cx="427990" cy="1415415"/>
            <a:chOff x="3366" y="1478"/>
            <a:chExt cx="674" cy="2229"/>
          </a:xfrm>
        </p:grpSpPr>
        <p:sp>
          <p:nvSpPr>
            <p:cNvPr id="100" name="文本框 99"/>
            <p:cNvSpPr txBox="1"/>
            <p:nvPr>
              <p:custDataLst>
                <p:tags r:id="rId57"/>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01" name="文本框 100"/>
            <p:cNvSpPr txBox="1"/>
            <p:nvPr>
              <p:custDataLst>
                <p:tags r:id="rId58"/>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02" name="文本框 101"/>
            <p:cNvSpPr txBox="1"/>
            <p:nvPr>
              <p:custDataLst>
                <p:tags r:id="rId59"/>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03" name="文本框 102"/>
            <p:cNvSpPr txBox="1"/>
            <p:nvPr>
              <p:custDataLst>
                <p:tags r:id="rId60"/>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104" name="文本框 103"/>
          <p:cNvSpPr txBox="1"/>
          <p:nvPr>
            <p:custDataLst>
              <p:tags r:id="rId61"/>
            </p:custDataLst>
          </p:nvPr>
        </p:nvSpPr>
        <p:spPr>
          <a:xfrm rot="16200000">
            <a:off x="2272665" y="571754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5" name="文本框 104"/>
          <p:cNvSpPr txBox="1"/>
          <p:nvPr>
            <p:custDataLst>
              <p:tags r:id="rId62"/>
            </p:custDataLst>
          </p:nvPr>
        </p:nvSpPr>
        <p:spPr>
          <a:xfrm rot="16200000">
            <a:off x="2272665" y="167386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6" name="文本框 105"/>
          <p:cNvSpPr txBox="1"/>
          <p:nvPr>
            <p:custDataLst>
              <p:tags r:id="rId63"/>
            </p:custDataLst>
          </p:nvPr>
        </p:nvSpPr>
        <p:spPr>
          <a:xfrm rot="16200000">
            <a:off x="2229485" y="369379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107" name="组合 106"/>
          <p:cNvGrpSpPr/>
          <p:nvPr/>
        </p:nvGrpSpPr>
        <p:grpSpPr>
          <a:xfrm>
            <a:off x="5941060" y="1113790"/>
            <a:ext cx="427990" cy="1415415"/>
            <a:chOff x="3366" y="1478"/>
            <a:chExt cx="674" cy="2229"/>
          </a:xfrm>
        </p:grpSpPr>
        <p:sp>
          <p:nvSpPr>
            <p:cNvPr id="108" name="文本框 107"/>
            <p:cNvSpPr txBox="1"/>
            <p:nvPr>
              <p:custDataLst>
                <p:tags r:id="rId64"/>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09" name="文本框 108"/>
            <p:cNvSpPr txBox="1"/>
            <p:nvPr>
              <p:custDataLst>
                <p:tags r:id="rId65"/>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10" name="文本框 109"/>
            <p:cNvSpPr txBox="1"/>
            <p:nvPr>
              <p:custDataLst>
                <p:tags r:id="rId66"/>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11" name="文本框 110"/>
            <p:cNvSpPr txBox="1"/>
            <p:nvPr>
              <p:custDataLst>
                <p:tags r:id="rId67"/>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112" name="组合 111"/>
          <p:cNvGrpSpPr/>
          <p:nvPr/>
        </p:nvGrpSpPr>
        <p:grpSpPr>
          <a:xfrm>
            <a:off x="5913120" y="3161665"/>
            <a:ext cx="427990" cy="1415415"/>
            <a:chOff x="3366" y="1478"/>
            <a:chExt cx="674" cy="2229"/>
          </a:xfrm>
        </p:grpSpPr>
        <p:sp>
          <p:nvSpPr>
            <p:cNvPr id="113" name="文本框 112"/>
            <p:cNvSpPr txBox="1"/>
            <p:nvPr>
              <p:custDataLst>
                <p:tags r:id="rId68"/>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14" name="文本框 113"/>
            <p:cNvSpPr txBox="1"/>
            <p:nvPr>
              <p:custDataLst>
                <p:tags r:id="rId69"/>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15" name="文本框 114"/>
            <p:cNvSpPr txBox="1"/>
            <p:nvPr>
              <p:custDataLst>
                <p:tags r:id="rId70"/>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16" name="文本框 115"/>
            <p:cNvSpPr txBox="1"/>
            <p:nvPr>
              <p:custDataLst>
                <p:tags r:id="rId71"/>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117" name="组合 116"/>
          <p:cNvGrpSpPr/>
          <p:nvPr/>
        </p:nvGrpSpPr>
        <p:grpSpPr>
          <a:xfrm>
            <a:off x="5869940" y="5208905"/>
            <a:ext cx="427990" cy="1415415"/>
            <a:chOff x="3366" y="1478"/>
            <a:chExt cx="674" cy="2229"/>
          </a:xfrm>
        </p:grpSpPr>
        <p:sp>
          <p:nvSpPr>
            <p:cNvPr id="118" name="文本框 117"/>
            <p:cNvSpPr txBox="1"/>
            <p:nvPr>
              <p:custDataLst>
                <p:tags r:id="rId72"/>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19" name="文本框 118"/>
            <p:cNvSpPr txBox="1"/>
            <p:nvPr>
              <p:custDataLst>
                <p:tags r:id="rId73"/>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20" name="文本框 119"/>
            <p:cNvSpPr txBox="1"/>
            <p:nvPr>
              <p:custDataLst>
                <p:tags r:id="rId74"/>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21" name="文本框 120"/>
            <p:cNvSpPr txBox="1"/>
            <p:nvPr>
              <p:custDataLst>
                <p:tags r:id="rId75"/>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122" name="文本框 121"/>
          <p:cNvSpPr txBox="1"/>
          <p:nvPr>
            <p:custDataLst>
              <p:tags r:id="rId76"/>
            </p:custDataLst>
          </p:nvPr>
        </p:nvSpPr>
        <p:spPr>
          <a:xfrm rot="16200000">
            <a:off x="5384800" y="56896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23" name="文本框 122"/>
          <p:cNvSpPr txBox="1"/>
          <p:nvPr>
            <p:custDataLst>
              <p:tags r:id="rId77"/>
            </p:custDataLst>
          </p:nvPr>
        </p:nvSpPr>
        <p:spPr>
          <a:xfrm rot="16200000">
            <a:off x="5384800" y="164592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24" name="文本框 123"/>
          <p:cNvSpPr txBox="1"/>
          <p:nvPr>
            <p:custDataLst>
              <p:tags r:id="rId78"/>
            </p:custDataLst>
          </p:nvPr>
        </p:nvSpPr>
        <p:spPr>
          <a:xfrm rot="16200000">
            <a:off x="5341620" y="366585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125" name="组合 124"/>
          <p:cNvGrpSpPr/>
          <p:nvPr/>
        </p:nvGrpSpPr>
        <p:grpSpPr>
          <a:xfrm>
            <a:off x="8622665" y="1078865"/>
            <a:ext cx="427990" cy="1415415"/>
            <a:chOff x="3366" y="1478"/>
            <a:chExt cx="674" cy="2229"/>
          </a:xfrm>
        </p:grpSpPr>
        <p:sp>
          <p:nvSpPr>
            <p:cNvPr id="126" name="文本框 125"/>
            <p:cNvSpPr txBox="1"/>
            <p:nvPr>
              <p:custDataLst>
                <p:tags r:id="rId79"/>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27" name="文本框 126"/>
            <p:cNvSpPr txBox="1"/>
            <p:nvPr>
              <p:custDataLst>
                <p:tags r:id="rId80"/>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28" name="文本框 127"/>
            <p:cNvSpPr txBox="1"/>
            <p:nvPr>
              <p:custDataLst>
                <p:tags r:id="rId81"/>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29" name="文本框 128"/>
            <p:cNvSpPr txBox="1"/>
            <p:nvPr>
              <p:custDataLst>
                <p:tags r:id="rId82"/>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130" name="组合 129"/>
          <p:cNvGrpSpPr/>
          <p:nvPr/>
        </p:nvGrpSpPr>
        <p:grpSpPr>
          <a:xfrm>
            <a:off x="8594725" y="3126740"/>
            <a:ext cx="427990" cy="1415415"/>
            <a:chOff x="3366" y="1478"/>
            <a:chExt cx="674" cy="2229"/>
          </a:xfrm>
        </p:grpSpPr>
        <p:sp>
          <p:nvSpPr>
            <p:cNvPr id="131" name="文本框 130"/>
            <p:cNvSpPr txBox="1"/>
            <p:nvPr>
              <p:custDataLst>
                <p:tags r:id="rId83"/>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32" name="文本框 131"/>
            <p:cNvSpPr txBox="1"/>
            <p:nvPr>
              <p:custDataLst>
                <p:tags r:id="rId84"/>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33" name="文本框 132"/>
            <p:cNvSpPr txBox="1"/>
            <p:nvPr>
              <p:custDataLst>
                <p:tags r:id="rId85"/>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34" name="文本框 133"/>
            <p:cNvSpPr txBox="1"/>
            <p:nvPr>
              <p:custDataLst>
                <p:tags r:id="rId86"/>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135" name="组合 134"/>
          <p:cNvGrpSpPr/>
          <p:nvPr/>
        </p:nvGrpSpPr>
        <p:grpSpPr>
          <a:xfrm>
            <a:off x="8551545" y="5173980"/>
            <a:ext cx="427990" cy="1415415"/>
            <a:chOff x="3366" y="1478"/>
            <a:chExt cx="674" cy="2229"/>
          </a:xfrm>
        </p:grpSpPr>
        <p:sp>
          <p:nvSpPr>
            <p:cNvPr id="136" name="文本框 135"/>
            <p:cNvSpPr txBox="1"/>
            <p:nvPr>
              <p:custDataLst>
                <p:tags r:id="rId87"/>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37" name="文本框 136"/>
            <p:cNvSpPr txBox="1"/>
            <p:nvPr>
              <p:custDataLst>
                <p:tags r:id="rId88"/>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38" name="文本框 137"/>
            <p:cNvSpPr txBox="1"/>
            <p:nvPr>
              <p:custDataLst>
                <p:tags r:id="rId89"/>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39" name="文本框 138"/>
            <p:cNvSpPr txBox="1"/>
            <p:nvPr>
              <p:custDataLst>
                <p:tags r:id="rId90"/>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140" name="文本框 139"/>
          <p:cNvSpPr txBox="1"/>
          <p:nvPr>
            <p:custDataLst>
              <p:tags r:id="rId91"/>
            </p:custDataLst>
          </p:nvPr>
        </p:nvSpPr>
        <p:spPr>
          <a:xfrm rot="16200000">
            <a:off x="8066405" y="565467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41" name="文本框 140"/>
          <p:cNvSpPr txBox="1"/>
          <p:nvPr>
            <p:custDataLst>
              <p:tags r:id="rId92"/>
            </p:custDataLst>
          </p:nvPr>
        </p:nvSpPr>
        <p:spPr>
          <a:xfrm rot="16200000">
            <a:off x="8066405" y="161099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42" name="文本框 141"/>
          <p:cNvSpPr txBox="1"/>
          <p:nvPr>
            <p:custDataLst>
              <p:tags r:id="rId93"/>
            </p:custDataLst>
          </p:nvPr>
        </p:nvSpPr>
        <p:spPr>
          <a:xfrm rot="16200000">
            <a:off x="8023225" y="363093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43" name="文本框 142"/>
          <p:cNvSpPr txBox="1"/>
          <p:nvPr>
            <p:custDataLst>
              <p:tags r:id="rId94"/>
            </p:custDataLst>
          </p:nvPr>
        </p:nvSpPr>
        <p:spPr>
          <a:xfrm>
            <a:off x="904240" y="785495"/>
            <a:ext cx="165798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n=26004</a:t>
            </a:r>
            <a:endParaRPr lang="en-US" altLang="zh-CN" sz="1000" b="1">
              <a:latin typeface="Arial" panose="020B0604020202020204" pitchFamily="34" charset="0"/>
              <a:cs typeface="Arial" panose="020B0604020202020204" pitchFamily="34" charset="0"/>
            </a:endParaRPr>
          </a:p>
        </p:txBody>
      </p:sp>
      <p:sp>
        <p:nvSpPr>
          <p:cNvPr id="144" name="文本框 143"/>
          <p:cNvSpPr txBox="1"/>
          <p:nvPr>
            <p:custDataLst>
              <p:tags r:id="rId95"/>
            </p:custDataLst>
          </p:nvPr>
        </p:nvSpPr>
        <p:spPr>
          <a:xfrm>
            <a:off x="904240" y="2875915"/>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n=13284</a:t>
            </a:r>
            <a:endParaRPr lang="en-US" altLang="zh-CN" sz="1000" b="1">
              <a:latin typeface="Arial" panose="020B0604020202020204" pitchFamily="34" charset="0"/>
              <a:cs typeface="Arial" panose="020B0604020202020204" pitchFamily="34" charset="0"/>
            </a:endParaRPr>
          </a:p>
        </p:txBody>
      </p:sp>
      <p:sp>
        <p:nvSpPr>
          <p:cNvPr id="145" name="文本框 144"/>
          <p:cNvSpPr txBox="1"/>
          <p:nvPr>
            <p:custDataLst>
              <p:tags r:id="rId96"/>
            </p:custDataLst>
          </p:nvPr>
        </p:nvSpPr>
        <p:spPr>
          <a:xfrm>
            <a:off x="1605915" y="4968240"/>
            <a:ext cx="95694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n=13982</a:t>
            </a:r>
            <a:endParaRPr lang="en-US" altLang="zh-CN" sz="1000" b="1">
              <a:latin typeface="Arial" panose="020B0604020202020204" pitchFamily="34" charset="0"/>
              <a:cs typeface="Arial" panose="020B0604020202020204" pitchFamily="34" charset="0"/>
            </a:endParaRPr>
          </a:p>
        </p:txBody>
      </p:sp>
      <p:sp>
        <p:nvSpPr>
          <p:cNvPr id="146" name="文本框 145"/>
          <p:cNvSpPr txBox="1"/>
          <p:nvPr>
            <p:custDataLst>
              <p:tags r:id="rId97"/>
            </p:custDataLst>
          </p:nvPr>
        </p:nvSpPr>
        <p:spPr>
          <a:xfrm>
            <a:off x="3500120" y="785495"/>
            <a:ext cx="165798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n=24194</a:t>
            </a:r>
            <a:endParaRPr lang="en-US" altLang="zh-CN" sz="1000" b="1">
              <a:latin typeface="Arial" panose="020B0604020202020204" pitchFamily="34" charset="0"/>
              <a:cs typeface="Arial" panose="020B0604020202020204" pitchFamily="34" charset="0"/>
            </a:endParaRPr>
          </a:p>
        </p:txBody>
      </p:sp>
      <p:sp>
        <p:nvSpPr>
          <p:cNvPr id="147" name="文本框 146"/>
          <p:cNvSpPr txBox="1"/>
          <p:nvPr>
            <p:custDataLst>
              <p:tags r:id="rId98"/>
            </p:custDataLst>
          </p:nvPr>
        </p:nvSpPr>
        <p:spPr>
          <a:xfrm>
            <a:off x="3499485" y="2852420"/>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n=1565</a:t>
            </a:r>
            <a:endParaRPr lang="en-US" altLang="zh-CN" sz="1000" b="1">
              <a:latin typeface="Arial" panose="020B0604020202020204" pitchFamily="34" charset="0"/>
              <a:cs typeface="Arial" panose="020B0604020202020204" pitchFamily="34" charset="0"/>
            </a:endParaRPr>
          </a:p>
        </p:txBody>
      </p:sp>
      <p:sp>
        <p:nvSpPr>
          <p:cNvPr id="148" name="文本框 147"/>
          <p:cNvSpPr txBox="1"/>
          <p:nvPr>
            <p:custDataLst>
              <p:tags r:id="rId99"/>
            </p:custDataLst>
          </p:nvPr>
        </p:nvSpPr>
        <p:spPr>
          <a:xfrm>
            <a:off x="4225290" y="4944745"/>
            <a:ext cx="932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n=13982</a:t>
            </a:r>
            <a:endParaRPr lang="en-US" altLang="zh-CN" sz="1000" b="1">
              <a:latin typeface="Arial" panose="020B0604020202020204" pitchFamily="34" charset="0"/>
              <a:cs typeface="Arial" panose="020B0604020202020204" pitchFamily="34" charset="0"/>
            </a:endParaRPr>
          </a:p>
        </p:txBody>
      </p:sp>
      <p:sp>
        <p:nvSpPr>
          <p:cNvPr id="149" name="文本框 148"/>
          <p:cNvSpPr txBox="1"/>
          <p:nvPr>
            <p:custDataLst>
              <p:tags r:id="rId100"/>
            </p:custDataLst>
          </p:nvPr>
        </p:nvSpPr>
        <p:spPr>
          <a:xfrm>
            <a:off x="6550660" y="766445"/>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n=29405</a:t>
            </a:r>
            <a:endParaRPr lang="en-US" altLang="zh-CN" sz="1000" b="1">
              <a:latin typeface="Arial" panose="020B0604020202020204" pitchFamily="34" charset="0"/>
              <a:cs typeface="Arial" panose="020B0604020202020204" pitchFamily="34" charset="0"/>
            </a:endParaRPr>
          </a:p>
        </p:txBody>
      </p:sp>
      <p:sp>
        <p:nvSpPr>
          <p:cNvPr id="150" name="文本框 149"/>
          <p:cNvSpPr txBox="1"/>
          <p:nvPr>
            <p:custDataLst>
              <p:tags r:id="rId101"/>
            </p:custDataLst>
          </p:nvPr>
        </p:nvSpPr>
        <p:spPr>
          <a:xfrm>
            <a:off x="6586855" y="2833370"/>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n=13718</a:t>
            </a:r>
            <a:endParaRPr lang="en-US" altLang="zh-CN" sz="1000" b="1">
              <a:latin typeface="Arial" panose="020B0604020202020204" pitchFamily="34" charset="0"/>
              <a:cs typeface="Arial" panose="020B0604020202020204" pitchFamily="34" charset="0"/>
            </a:endParaRPr>
          </a:p>
        </p:txBody>
      </p:sp>
      <p:sp>
        <p:nvSpPr>
          <p:cNvPr id="151" name="文本框 150"/>
          <p:cNvSpPr txBox="1"/>
          <p:nvPr>
            <p:custDataLst>
              <p:tags r:id="rId102"/>
            </p:custDataLst>
          </p:nvPr>
        </p:nvSpPr>
        <p:spPr>
          <a:xfrm>
            <a:off x="7288530" y="4925695"/>
            <a:ext cx="95694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n=9412</a:t>
            </a:r>
            <a:endParaRPr lang="en-US" altLang="zh-CN" sz="1000" b="1">
              <a:latin typeface="Arial" panose="020B0604020202020204" pitchFamily="34" charset="0"/>
              <a:cs typeface="Arial" panose="020B0604020202020204" pitchFamily="34" charset="0"/>
            </a:endParaRPr>
          </a:p>
        </p:txBody>
      </p:sp>
      <p:sp>
        <p:nvSpPr>
          <p:cNvPr id="152" name="文本框 151"/>
          <p:cNvSpPr txBox="1"/>
          <p:nvPr>
            <p:custDataLst>
              <p:tags r:id="rId103"/>
            </p:custDataLst>
          </p:nvPr>
        </p:nvSpPr>
        <p:spPr>
          <a:xfrm>
            <a:off x="9145905" y="742950"/>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n=16358</a:t>
            </a:r>
            <a:endParaRPr lang="en-US" altLang="zh-CN" sz="1000" b="1">
              <a:latin typeface="Arial" panose="020B0604020202020204" pitchFamily="34" charset="0"/>
              <a:cs typeface="Arial" panose="020B0604020202020204" pitchFamily="34" charset="0"/>
            </a:endParaRPr>
          </a:p>
        </p:txBody>
      </p:sp>
      <p:sp>
        <p:nvSpPr>
          <p:cNvPr id="153" name="文本框 152"/>
          <p:cNvSpPr txBox="1"/>
          <p:nvPr>
            <p:custDataLst>
              <p:tags r:id="rId104"/>
            </p:custDataLst>
          </p:nvPr>
        </p:nvSpPr>
        <p:spPr>
          <a:xfrm>
            <a:off x="9182100" y="2809875"/>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n=2110</a:t>
            </a:r>
            <a:endParaRPr lang="en-US" altLang="zh-CN" sz="1000" b="1">
              <a:latin typeface="Arial" panose="020B0604020202020204" pitchFamily="34" charset="0"/>
              <a:cs typeface="Arial" panose="020B0604020202020204" pitchFamily="34" charset="0"/>
            </a:endParaRPr>
          </a:p>
        </p:txBody>
      </p:sp>
      <p:sp>
        <p:nvSpPr>
          <p:cNvPr id="154" name="文本框 153"/>
          <p:cNvSpPr txBox="1"/>
          <p:nvPr>
            <p:custDataLst>
              <p:tags r:id="rId105"/>
            </p:custDataLst>
          </p:nvPr>
        </p:nvSpPr>
        <p:spPr>
          <a:xfrm>
            <a:off x="9907905" y="4902200"/>
            <a:ext cx="932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n=9412</a:t>
            </a:r>
            <a:endParaRPr lang="en-US" altLang="zh-CN" sz="1000" b="1">
              <a:latin typeface="Arial" panose="020B0604020202020204" pitchFamily="34" charset="0"/>
              <a:cs typeface="Arial" panose="020B0604020202020204" pitchFamily="34" charset="0"/>
            </a:endParaRPr>
          </a:p>
        </p:txBody>
      </p:sp>
      <p:sp>
        <p:nvSpPr>
          <p:cNvPr id="155" name="文本框 154"/>
          <p:cNvSpPr txBox="1"/>
          <p:nvPr>
            <p:custDataLst>
              <p:tags r:id="rId106"/>
            </p:custDataLst>
          </p:nvPr>
        </p:nvSpPr>
        <p:spPr>
          <a:xfrm>
            <a:off x="898525" y="467360"/>
            <a:ext cx="1326515" cy="275590"/>
          </a:xfrm>
          <a:prstGeom prst="rect">
            <a:avLst/>
          </a:prstGeom>
          <a:noFill/>
        </p:spPr>
        <p:txBody>
          <a:bodyPr wrap="square" rtlCol="0" anchor="t">
            <a:spAutoFit/>
          </a:bodyPr>
          <a:lstStyle/>
          <a:p>
            <a:r>
              <a:rPr lang="en-US" altLang="zh-CN" sz="1200" b="1">
                <a:solidFill>
                  <a:srgbClr val="F50CB8"/>
                </a:solidFill>
                <a:latin typeface="Arial" panose="020B0604020202020204" pitchFamily="34" charset="0"/>
                <a:cs typeface="Arial" panose="020B0604020202020204" pitchFamily="34" charset="0"/>
                <a:sym typeface="+mn-ea"/>
              </a:rPr>
              <a:t>H3K27ac_WT</a:t>
            </a:r>
            <a:endParaRPr lang="en-US" altLang="zh-CN" sz="1200" b="1">
              <a:solidFill>
                <a:srgbClr val="F50CB8"/>
              </a:solidFill>
              <a:latin typeface="Arial" panose="020B0604020202020204" pitchFamily="34" charset="0"/>
              <a:cs typeface="Arial" panose="020B0604020202020204" pitchFamily="34" charset="0"/>
              <a:sym typeface="+mn-ea"/>
            </a:endParaRPr>
          </a:p>
        </p:txBody>
      </p:sp>
      <p:sp>
        <p:nvSpPr>
          <p:cNvPr id="156" name="文本框 155"/>
          <p:cNvSpPr txBox="1"/>
          <p:nvPr>
            <p:custDataLst>
              <p:tags r:id="rId107"/>
            </p:custDataLst>
          </p:nvPr>
        </p:nvSpPr>
        <p:spPr>
          <a:xfrm>
            <a:off x="3442335" y="467360"/>
            <a:ext cx="1326515" cy="275590"/>
          </a:xfrm>
          <a:prstGeom prst="rect">
            <a:avLst/>
          </a:prstGeom>
          <a:noFill/>
        </p:spPr>
        <p:txBody>
          <a:bodyPr wrap="square" rtlCol="0" anchor="t">
            <a:spAutoFit/>
          </a:bodyPr>
          <a:lstStyle/>
          <a:p>
            <a:r>
              <a:rPr lang="en-US" altLang="zh-CN" sz="1200" b="1">
                <a:solidFill>
                  <a:srgbClr val="F50CB8"/>
                </a:solidFill>
                <a:latin typeface="Arial" panose="020B0604020202020204" pitchFamily="34" charset="0"/>
                <a:cs typeface="Arial" panose="020B0604020202020204" pitchFamily="34" charset="0"/>
                <a:sym typeface="+mn-ea"/>
              </a:rPr>
              <a:t>H3K27ac_HS</a:t>
            </a:r>
            <a:endParaRPr lang="en-US" altLang="zh-CN" sz="1200" b="1">
              <a:solidFill>
                <a:srgbClr val="F50CB8"/>
              </a:solidFill>
              <a:latin typeface="Arial" panose="020B0604020202020204" pitchFamily="34" charset="0"/>
              <a:cs typeface="Arial" panose="020B0604020202020204" pitchFamily="34" charset="0"/>
              <a:sym typeface="+mn-ea"/>
            </a:endParaRPr>
          </a:p>
        </p:txBody>
      </p:sp>
      <p:sp>
        <p:nvSpPr>
          <p:cNvPr id="157" name="文本框 156"/>
          <p:cNvSpPr txBox="1"/>
          <p:nvPr>
            <p:custDataLst>
              <p:tags r:id="rId108"/>
            </p:custDataLst>
          </p:nvPr>
        </p:nvSpPr>
        <p:spPr>
          <a:xfrm>
            <a:off x="6767830" y="443865"/>
            <a:ext cx="1160780" cy="275590"/>
          </a:xfrm>
          <a:prstGeom prst="rect">
            <a:avLst/>
          </a:prstGeom>
          <a:noFill/>
        </p:spPr>
        <p:txBody>
          <a:bodyPr wrap="square" rtlCol="0" anchor="t">
            <a:spAutoFit/>
          </a:bodyPr>
          <a:lstStyle/>
          <a:p>
            <a:r>
              <a:rPr lang="en-US" altLang="zh-CN" sz="1200" b="1">
                <a:solidFill>
                  <a:srgbClr val="1087F4"/>
                </a:solidFill>
                <a:latin typeface="Arial" panose="020B0604020202020204" pitchFamily="34" charset="0"/>
                <a:cs typeface="Arial" panose="020B0604020202020204" pitchFamily="34" charset="0"/>
                <a:sym typeface="+mn-ea"/>
              </a:rPr>
              <a:t>RNAPII_WT</a:t>
            </a:r>
            <a:endParaRPr lang="en-US" altLang="zh-CN" sz="1200" b="1">
              <a:solidFill>
                <a:srgbClr val="00B050"/>
              </a:solidFill>
              <a:latin typeface="Arial" panose="020B0604020202020204" pitchFamily="34" charset="0"/>
              <a:cs typeface="Arial" panose="020B0604020202020204" pitchFamily="34" charset="0"/>
              <a:sym typeface="+mn-ea"/>
            </a:endParaRPr>
          </a:p>
        </p:txBody>
      </p:sp>
      <p:sp>
        <p:nvSpPr>
          <p:cNvPr id="158" name="文本框 157"/>
          <p:cNvSpPr txBox="1"/>
          <p:nvPr>
            <p:custDataLst>
              <p:tags r:id="rId109"/>
            </p:custDataLst>
          </p:nvPr>
        </p:nvSpPr>
        <p:spPr>
          <a:xfrm>
            <a:off x="9473565" y="443865"/>
            <a:ext cx="998855" cy="275590"/>
          </a:xfrm>
          <a:prstGeom prst="rect">
            <a:avLst/>
          </a:prstGeom>
          <a:noFill/>
        </p:spPr>
        <p:txBody>
          <a:bodyPr wrap="square" rtlCol="0" anchor="t">
            <a:spAutoFit/>
          </a:bodyPr>
          <a:lstStyle/>
          <a:p>
            <a:r>
              <a:rPr lang="en-US" altLang="zh-CN" sz="1200" b="1">
                <a:solidFill>
                  <a:srgbClr val="1087F4"/>
                </a:solidFill>
                <a:latin typeface="Arial" panose="020B0604020202020204" pitchFamily="34" charset="0"/>
                <a:cs typeface="Arial" panose="020B0604020202020204" pitchFamily="34" charset="0"/>
                <a:sym typeface="+mn-ea"/>
              </a:rPr>
              <a:t>RNAPII_HS</a:t>
            </a:r>
            <a:endParaRPr lang="en-US" altLang="zh-CN" sz="1200" b="1">
              <a:solidFill>
                <a:srgbClr val="00B050"/>
              </a:solidFill>
              <a:latin typeface="Arial" panose="020B0604020202020204" pitchFamily="34" charset="0"/>
              <a:cs typeface="Arial" panose="020B0604020202020204" pitchFamily="34" charset="0"/>
              <a:sym typeface="+mn-ea"/>
            </a:endParaRPr>
          </a:p>
        </p:txBody>
      </p:sp>
      <p:sp>
        <p:nvSpPr>
          <p:cNvPr id="159" name="矩形 158"/>
          <p:cNvSpPr/>
          <p:nvPr/>
        </p:nvSpPr>
        <p:spPr>
          <a:xfrm>
            <a:off x="7288530" y="1941195"/>
            <a:ext cx="797560" cy="2664460"/>
          </a:xfrm>
          <a:prstGeom prst="rect">
            <a:avLst/>
          </a:prstGeom>
          <a:noFill/>
          <a:ln>
            <a:solidFill>
              <a:srgbClr val="1087F4"/>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0" name="矩形 159"/>
          <p:cNvSpPr/>
          <p:nvPr>
            <p:custDataLst>
              <p:tags r:id="rId110"/>
            </p:custDataLst>
          </p:nvPr>
        </p:nvSpPr>
        <p:spPr>
          <a:xfrm>
            <a:off x="9907905" y="1941195"/>
            <a:ext cx="797560" cy="2664460"/>
          </a:xfrm>
          <a:prstGeom prst="rect">
            <a:avLst/>
          </a:prstGeom>
          <a:noFill/>
          <a:ln>
            <a:solidFill>
              <a:srgbClr val="1087F4"/>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1" name="矩形 160"/>
          <p:cNvSpPr/>
          <p:nvPr>
            <p:custDataLst>
              <p:tags r:id="rId111"/>
            </p:custDataLst>
          </p:nvPr>
        </p:nvSpPr>
        <p:spPr>
          <a:xfrm>
            <a:off x="1633220" y="1967865"/>
            <a:ext cx="797560" cy="2664460"/>
          </a:xfrm>
          <a:prstGeom prst="rect">
            <a:avLst/>
          </a:prstGeom>
          <a:noFill/>
          <a:ln>
            <a:solidFill>
              <a:srgbClr val="F50C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2" name="矩形 161"/>
          <p:cNvSpPr/>
          <p:nvPr>
            <p:custDataLst>
              <p:tags r:id="rId112"/>
            </p:custDataLst>
          </p:nvPr>
        </p:nvSpPr>
        <p:spPr>
          <a:xfrm>
            <a:off x="4098925" y="1967865"/>
            <a:ext cx="797560" cy="2664460"/>
          </a:xfrm>
          <a:prstGeom prst="rect">
            <a:avLst/>
          </a:prstGeom>
          <a:noFill/>
          <a:ln>
            <a:solidFill>
              <a:srgbClr val="F50C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灯片编号占位符 12"/>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DS001D_Scatter_plot_of_countThresh5_vs_new_loop_span_in_H3K27me3_withLabel"/>
          <p:cNvPicPr>
            <a:picLocks noChangeAspect="1"/>
          </p:cNvPicPr>
          <p:nvPr/>
        </p:nvPicPr>
        <p:blipFill>
          <a:blip r:embed="rId1"/>
          <a:stretch>
            <a:fillRect/>
          </a:stretch>
        </p:blipFill>
        <p:spPr>
          <a:xfrm>
            <a:off x="556260" y="636905"/>
            <a:ext cx="2115820" cy="6000115"/>
          </a:xfrm>
          <a:prstGeom prst="rect">
            <a:avLst/>
          </a:prstGeom>
        </p:spPr>
      </p:pic>
      <p:pic>
        <p:nvPicPr>
          <p:cNvPr id="3" name="图片 2" descr="CDS002D_Scatter_plot_of_countThresh5_vs_new_loop_span_in_H3K27me3_withLabel"/>
          <p:cNvPicPr>
            <a:picLocks noChangeAspect="1"/>
          </p:cNvPicPr>
          <p:nvPr/>
        </p:nvPicPr>
        <p:blipFill>
          <a:blip r:embed="rId2"/>
          <a:stretch>
            <a:fillRect/>
          </a:stretch>
        </p:blipFill>
        <p:spPr>
          <a:xfrm>
            <a:off x="3213100" y="597535"/>
            <a:ext cx="2115820" cy="6000750"/>
          </a:xfrm>
          <a:prstGeom prst="rect">
            <a:avLst/>
          </a:prstGeom>
        </p:spPr>
      </p:pic>
      <p:grpSp>
        <p:nvGrpSpPr>
          <p:cNvPr id="7" name="组合 6"/>
          <p:cNvGrpSpPr/>
          <p:nvPr/>
        </p:nvGrpSpPr>
        <p:grpSpPr>
          <a:xfrm>
            <a:off x="0" y="0"/>
            <a:ext cx="12192000" cy="443230"/>
            <a:chOff x="0" y="0"/>
            <a:chExt cx="19200" cy="698"/>
          </a:xfrm>
        </p:grpSpPr>
        <p:sp>
          <p:nvSpPr>
            <p:cNvPr id="8" name="矩形 7"/>
            <p:cNvSpPr/>
            <p:nvPr>
              <p:custDataLst>
                <p:tags r:id="rId3"/>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9" name="直接连接符 8"/>
            <p:cNvCxnSpPr/>
            <p:nvPr>
              <p:custDataLst>
                <p:tags r:id="rId4"/>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5"/>
            </p:custDataLst>
          </p:nvPr>
        </p:nvSpPr>
        <p:spPr>
          <a:xfrm>
            <a:off x="1693545" y="26035"/>
            <a:ext cx="9220835" cy="398780"/>
          </a:xfrm>
          <a:prstGeom prst="rect">
            <a:avLst/>
          </a:prstGeom>
          <a:noFill/>
        </p:spPr>
        <p:txBody>
          <a:bodyPr wrap="square" rtlCol="0" anchor="t">
            <a:spAutoFit/>
          </a:bodyPr>
          <a:lstStyle/>
          <a:p>
            <a:r>
              <a:rPr lang="en-US" altLang="zh-CN" sz="2000">
                <a:sym typeface="+mn-ea"/>
              </a:rPr>
              <a:t>Scatterplot of loops with PET count &gt;=5 in 3 categories in </a:t>
            </a:r>
            <a:r>
              <a:rPr lang="en-US" altLang="zh-CN" sz="2000">
                <a:solidFill>
                  <a:srgbClr val="00B050"/>
                </a:solidFill>
                <a:sym typeface="+mn-ea"/>
              </a:rPr>
              <a:t>H3K27me3 </a:t>
            </a:r>
            <a:r>
              <a:rPr lang="en-US" altLang="zh-CN" sz="2000">
                <a:solidFill>
                  <a:schemeClr val="tx1"/>
                </a:solidFill>
                <a:sym typeface="+mn-ea"/>
              </a:rPr>
              <a:t>and</a:t>
            </a:r>
            <a:r>
              <a:rPr lang="en-US" altLang="zh-CN" sz="2000">
                <a:solidFill>
                  <a:srgbClr val="00B050"/>
                </a:solidFill>
                <a:sym typeface="+mn-ea"/>
              </a:rPr>
              <a:t> </a:t>
            </a:r>
            <a:r>
              <a:rPr lang="en-US" altLang="zh-CN" sz="2000">
                <a:solidFill>
                  <a:srgbClr val="F50CB8"/>
                </a:solidFill>
                <a:sym typeface="+mn-ea"/>
              </a:rPr>
              <a:t>H3K27ac</a:t>
            </a:r>
            <a:r>
              <a:rPr lang="en-US" altLang="zh-CN" sz="2000">
                <a:solidFill>
                  <a:srgbClr val="00B050"/>
                </a:solidFill>
                <a:sym typeface="+mn-ea"/>
              </a:rPr>
              <a:t> </a:t>
            </a:r>
            <a:r>
              <a:rPr lang="en-US" altLang="zh-CN" sz="2000">
                <a:sym typeface="+mn-ea"/>
              </a:rPr>
              <a:t> </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11" name="文本框 10"/>
          <p:cNvSpPr txBox="1"/>
          <p:nvPr>
            <p:custDataLst>
              <p:tags r:id="rId6"/>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4" name="文本框 3"/>
          <p:cNvSpPr txBox="1"/>
          <p:nvPr>
            <p:custDataLst>
              <p:tags r:id="rId7"/>
            </p:custDataLst>
          </p:nvPr>
        </p:nvSpPr>
        <p:spPr>
          <a:xfrm>
            <a:off x="457200" y="235458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5" name="文本框 4"/>
          <p:cNvSpPr txBox="1"/>
          <p:nvPr>
            <p:custDataLst>
              <p:tags r:id="rId8"/>
            </p:custDataLst>
          </p:nvPr>
        </p:nvSpPr>
        <p:spPr>
          <a:xfrm>
            <a:off x="1146175" y="246951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6" name="文本框 5"/>
          <p:cNvSpPr txBox="1"/>
          <p:nvPr>
            <p:custDataLst>
              <p:tags r:id="rId9"/>
            </p:custDataLst>
          </p:nvPr>
        </p:nvSpPr>
        <p:spPr>
          <a:xfrm>
            <a:off x="457200" y="443611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2" name="文本框 11"/>
          <p:cNvSpPr txBox="1"/>
          <p:nvPr>
            <p:custDataLst>
              <p:tags r:id="rId10"/>
            </p:custDataLst>
          </p:nvPr>
        </p:nvSpPr>
        <p:spPr>
          <a:xfrm>
            <a:off x="1146175" y="455104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3" name="文本框 12"/>
          <p:cNvSpPr txBox="1"/>
          <p:nvPr>
            <p:custDataLst>
              <p:tags r:id="rId11"/>
            </p:custDataLst>
          </p:nvPr>
        </p:nvSpPr>
        <p:spPr>
          <a:xfrm>
            <a:off x="478790" y="651764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4" name="文本框 13"/>
          <p:cNvSpPr txBox="1"/>
          <p:nvPr>
            <p:custDataLst>
              <p:tags r:id="rId12"/>
            </p:custDataLst>
          </p:nvPr>
        </p:nvSpPr>
        <p:spPr>
          <a:xfrm>
            <a:off x="1167765" y="663257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5" name="文本框 14"/>
          <p:cNvSpPr txBox="1"/>
          <p:nvPr>
            <p:custDataLst>
              <p:tags r:id="rId13"/>
            </p:custDataLst>
          </p:nvPr>
        </p:nvSpPr>
        <p:spPr>
          <a:xfrm>
            <a:off x="3122295" y="232664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6" name="文本框 15"/>
          <p:cNvSpPr txBox="1"/>
          <p:nvPr>
            <p:custDataLst>
              <p:tags r:id="rId14"/>
            </p:custDataLst>
          </p:nvPr>
        </p:nvSpPr>
        <p:spPr>
          <a:xfrm>
            <a:off x="3811270" y="241427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7" name="文本框 16"/>
          <p:cNvSpPr txBox="1"/>
          <p:nvPr>
            <p:custDataLst>
              <p:tags r:id="rId15"/>
            </p:custDataLst>
          </p:nvPr>
        </p:nvSpPr>
        <p:spPr>
          <a:xfrm>
            <a:off x="3122295" y="440817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8" name="文本框 17"/>
          <p:cNvSpPr txBox="1"/>
          <p:nvPr>
            <p:custDataLst>
              <p:tags r:id="rId16"/>
            </p:custDataLst>
          </p:nvPr>
        </p:nvSpPr>
        <p:spPr>
          <a:xfrm>
            <a:off x="3811270" y="449961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9" name="文本框 18"/>
          <p:cNvSpPr txBox="1"/>
          <p:nvPr>
            <p:custDataLst>
              <p:tags r:id="rId17"/>
            </p:custDataLst>
          </p:nvPr>
        </p:nvSpPr>
        <p:spPr>
          <a:xfrm>
            <a:off x="3122295" y="648144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20" name="文本框 19"/>
          <p:cNvSpPr txBox="1"/>
          <p:nvPr>
            <p:custDataLst>
              <p:tags r:id="rId18"/>
            </p:custDataLst>
          </p:nvPr>
        </p:nvSpPr>
        <p:spPr>
          <a:xfrm>
            <a:off x="3811270" y="659638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25" name="组合 24"/>
          <p:cNvGrpSpPr/>
          <p:nvPr/>
        </p:nvGrpSpPr>
        <p:grpSpPr>
          <a:xfrm>
            <a:off x="304165" y="1045210"/>
            <a:ext cx="427990" cy="1415415"/>
            <a:chOff x="3366" y="1478"/>
            <a:chExt cx="674" cy="2229"/>
          </a:xfrm>
        </p:grpSpPr>
        <p:sp>
          <p:nvSpPr>
            <p:cNvPr id="21" name="文本框 20"/>
            <p:cNvSpPr txBox="1"/>
            <p:nvPr>
              <p:custDataLst>
                <p:tags r:id="rId19"/>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22" name="文本框 21"/>
            <p:cNvSpPr txBox="1"/>
            <p:nvPr>
              <p:custDataLst>
                <p:tags r:id="rId20"/>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23" name="文本框 22"/>
            <p:cNvSpPr txBox="1"/>
            <p:nvPr>
              <p:custDataLst>
                <p:tags r:id="rId21"/>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24" name="文本框 23"/>
            <p:cNvSpPr txBox="1"/>
            <p:nvPr>
              <p:custDataLst>
                <p:tags r:id="rId22"/>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26" name="组合 25"/>
          <p:cNvGrpSpPr/>
          <p:nvPr/>
        </p:nvGrpSpPr>
        <p:grpSpPr>
          <a:xfrm>
            <a:off x="260985" y="3135630"/>
            <a:ext cx="427990" cy="1415415"/>
            <a:chOff x="3366" y="1478"/>
            <a:chExt cx="674" cy="2229"/>
          </a:xfrm>
        </p:grpSpPr>
        <p:sp>
          <p:nvSpPr>
            <p:cNvPr id="27" name="文本框 26"/>
            <p:cNvSpPr txBox="1"/>
            <p:nvPr>
              <p:custDataLst>
                <p:tags r:id="rId23"/>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28" name="文本框 27"/>
            <p:cNvSpPr txBox="1"/>
            <p:nvPr>
              <p:custDataLst>
                <p:tags r:id="rId24"/>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29" name="文本框 28"/>
            <p:cNvSpPr txBox="1"/>
            <p:nvPr>
              <p:custDataLst>
                <p:tags r:id="rId25"/>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30" name="文本框 29"/>
            <p:cNvSpPr txBox="1"/>
            <p:nvPr>
              <p:custDataLst>
                <p:tags r:id="rId26"/>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31" name="组合 30"/>
          <p:cNvGrpSpPr/>
          <p:nvPr/>
        </p:nvGrpSpPr>
        <p:grpSpPr>
          <a:xfrm>
            <a:off x="260985" y="5183505"/>
            <a:ext cx="427990" cy="1415415"/>
            <a:chOff x="3366" y="1478"/>
            <a:chExt cx="674" cy="2229"/>
          </a:xfrm>
        </p:grpSpPr>
        <p:sp>
          <p:nvSpPr>
            <p:cNvPr id="32" name="文本框 31"/>
            <p:cNvSpPr txBox="1"/>
            <p:nvPr>
              <p:custDataLst>
                <p:tags r:id="rId27"/>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33" name="文本框 32"/>
            <p:cNvSpPr txBox="1"/>
            <p:nvPr>
              <p:custDataLst>
                <p:tags r:id="rId28"/>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34" name="文本框 33"/>
            <p:cNvSpPr txBox="1"/>
            <p:nvPr>
              <p:custDataLst>
                <p:tags r:id="rId29"/>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35" name="文本框 34"/>
            <p:cNvSpPr txBox="1"/>
            <p:nvPr>
              <p:custDataLst>
                <p:tags r:id="rId30"/>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51" name="组合 50"/>
          <p:cNvGrpSpPr/>
          <p:nvPr/>
        </p:nvGrpSpPr>
        <p:grpSpPr>
          <a:xfrm>
            <a:off x="2895600" y="998855"/>
            <a:ext cx="427990" cy="1415415"/>
            <a:chOff x="3366" y="1478"/>
            <a:chExt cx="674" cy="2229"/>
          </a:xfrm>
        </p:grpSpPr>
        <p:sp>
          <p:nvSpPr>
            <p:cNvPr id="52" name="文本框 51"/>
            <p:cNvSpPr txBox="1"/>
            <p:nvPr>
              <p:custDataLst>
                <p:tags r:id="rId31"/>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53" name="文本框 52"/>
            <p:cNvSpPr txBox="1"/>
            <p:nvPr>
              <p:custDataLst>
                <p:tags r:id="rId32"/>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54" name="文本框 53"/>
            <p:cNvSpPr txBox="1"/>
            <p:nvPr>
              <p:custDataLst>
                <p:tags r:id="rId33"/>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55" name="文本框 54"/>
            <p:cNvSpPr txBox="1"/>
            <p:nvPr>
              <p:custDataLst>
                <p:tags r:id="rId34"/>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56" name="组合 55"/>
          <p:cNvGrpSpPr/>
          <p:nvPr/>
        </p:nvGrpSpPr>
        <p:grpSpPr>
          <a:xfrm>
            <a:off x="2867660" y="3094355"/>
            <a:ext cx="427990" cy="1415415"/>
            <a:chOff x="3366" y="1478"/>
            <a:chExt cx="674" cy="2229"/>
          </a:xfrm>
        </p:grpSpPr>
        <p:sp>
          <p:nvSpPr>
            <p:cNvPr id="57" name="文本框 56"/>
            <p:cNvSpPr txBox="1"/>
            <p:nvPr>
              <p:custDataLst>
                <p:tags r:id="rId35"/>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58" name="文本框 57"/>
            <p:cNvSpPr txBox="1"/>
            <p:nvPr>
              <p:custDataLst>
                <p:tags r:id="rId36"/>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59" name="文本框 58"/>
            <p:cNvSpPr txBox="1"/>
            <p:nvPr>
              <p:custDataLst>
                <p:tags r:id="rId37"/>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60" name="文本框 59"/>
            <p:cNvSpPr txBox="1"/>
            <p:nvPr>
              <p:custDataLst>
                <p:tags r:id="rId38"/>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61" name="组合 60"/>
          <p:cNvGrpSpPr/>
          <p:nvPr/>
        </p:nvGrpSpPr>
        <p:grpSpPr>
          <a:xfrm>
            <a:off x="2895600" y="5180330"/>
            <a:ext cx="427990" cy="1415415"/>
            <a:chOff x="3366" y="1478"/>
            <a:chExt cx="674" cy="2229"/>
          </a:xfrm>
        </p:grpSpPr>
        <p:sp>
          <p:nvSpPr>
            <p:cNvPr id="62" name="文本框 61"/>
            <p:cNvSpPr txBox="1"/>
            <p:nvPr>
              <p:custDataLst>
                <p:tags r:id="rId39"/>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63" name="文本框 62"/>
            <p:cNvSpPr txBox="1"/>
            <p:nvPr>
              <p:custDataLst>
                <p:tags r:id="rId40"/>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64" name="文本框 63"/>
            <p:cNvSpPr txBox="1"/>
            <p:nvPr>
              <p:custDataLst>
                <p:tags r:id="rId41"/>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65" name="文本框 64"/>
            <p:cNvSpPr txBox="1"/>
            <p:nvPr>
              <p:custDataLst>
                <p:tags r:id="rId42"/>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66" name="文本框 65"/>
          <p:cNvSpPr txBox="1"/>
          <p:nvPr/>
        </p:nvSpPr>
        <p:spPr>
          <a:xfrm>
            <a:off x="977900" y="669925"/>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n=59321</a:t>
            </a:r>
            <a:endParaRPr lang="en-US" altLang="zh-CN" sz="1000" b="1">
              <a:latin typeface="Arial" panose="020B0604020202020204" pitchFamily="34" charset="0"/>
              <a:cs typeface="Arial" panose="020B0604020202020204" pitchFamily="34" charset="0"/>
            </a:endParaRPr>
          </a:p>
        </p:txBody>
      </p:sp>
      <p:sp>
        <p:nvSpPr>
          <p:cNvPr id="67" name="文本框 66"/>
          <p:cNvSpPr txBox="1"/>
          <p:nvPr>
            <p:custDataLst>
              <p:tags r:id="rId43"/>
            </p:custDataLst>
          </p:nvPr>
        </p:nvSpPr>
        <p:spPr>
          <a:xfrm>
            <a:off x="1014095" y="2736850"/>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n=2758</a:t>
            </a:r>
            <a:endParaRPr lang="en-US" altLang="zh-CN" sz="1000" b="1">
              <a:latin typeface="Arial" panose="020B0604020202020204" pitchFamily="34" charset="0"/>
              <a:cs typeface="Arial" panose="020B0604020202020204" pitchFamily="34" charset="0"/>
            </a:endParaRPr>
          </a:p>
        </p:txBody>
      </p:sp>
      <p:sp>
        <p:nvSpPr>
          <p:cNvPr id="68" name="文本框 67"/>
          <p:cNvSpPr txBox="1"/>
          <p:nvPr>
            <p:custDataLst>
              <p:tags r:id="rId44"/>
            </p:custDataLst>
          </p:nvPr>
        </p:nvSpPr>
        <p:spPr>
          <a:xfrm>
            <a:off x="1715770" y="4829175"/>
            <a:ext cx="95694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n=28021</a:t>
            </a:r>
            <a:endParaRPr lang="en-US" altLang="zh-CN" sz="1000" b="1">
              <a:latin typeface="Arial" panose="020B0604020202020204" pitchFamily="34" charset="0"/>
              <a:cs typeface="Arial" panose="020B0604020202020204" pitchFamily="34" charset="0"/>
            </a:endParaRPr>
          </a:p>
        </p:txBody>
      </p:sp>
      <p:sp>
        <p:nvSpPr>
          <p:cNvPr id="69" name="文本框 68"/>
          <p:cNvSpPr txBox="1"/>
          <p:nvPr>
            <p:custDataLst>
              <p:tags r:id="rId45"/>
            </p:custDataLst>
          </p:nvPr>
        </p:nvSpPr>
        <p:spPr>
          <a:xfrm>
            <a:off x="3573145" y="646430"/>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n=50804</a:t>
            </a:r>
            <a:endParaRPr lang="en-US" altLang="zh-CN" sz="1000" b="1">
              <a:latin typeface="Arial" panose="020B0604020202020204" pitchFamily="34" charset="0"/>
              <a:cs typeface="Arial" panose="020B0604020202020204" pitchFamily="34" charset="0"/>
            </a:endParaRPr>
          </a:p>
        </p:txBody>
      </p:sp>
      <p:sp>
        <p:nvSpPr>
          <p:cNvPr id="70" name="文本框 69"/>
          <p:cNvSpPr txBox="1"/>
          <p:nvPr>
            <p:custDataLst>
              <p:tags r:id="rId46"/>
            </p:custDataLst>
          </p:nvPr>
        </p:nvSpPr>
        <p:spPr>
          <a:xfrm>
            <a:off x="3609340" y="2713355"/>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n=2728</a:t>
            </a:r>
            <a:endParaRPr lang="en-US" altLang="zh-CN" sz="1000" b="1">
              <a:latin typeface="Arial" panose="020B0604020202020204" pitchFamily="34" charset="0"/>
              <a:cs typeface="Arial" panose="020B0604020202020204" pitchFamily="34" charset="0"/>
            </a:endParaRPr>
          </a:p>
        </p:txBody>
      </p:sp>
      <p:sp>
        <p:nvSpPr>
          <p:cNvPr id="71" name="文本框 70"/>
          <p:cNvSpPr txBox="1"/>
          <p:nvPr>
            <p:custDataLst>
              <p:tags r:id="rId47"/>
            </p:custDataLst>
          </p:nvPr>
        </p:nvSpPr>
        <p:spPr>
          <a:xfrm>
            <a:off x="4335145" y="4805680"/>
            <a:ext cx="932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n=28021</a:t>
            </a:r>
            <a:endParaRPr lang="en-US" altLang="zh-CN" sz="1000" b="1">
              <a:latin typeface="Arial" panose="020B0604020202020204" pitchFamily="34" charset="0"/>
              <a:cs typeface="Arial" panose="020B0604020202020204" pitchFamily="34" charset="0"/>
            </a:endParaRPr>
          </a:p>
        </p:txBody>
      </p:sp>
      <p:sp>
        <p:nvSpPr>
          <p:cNvPr id="72" name="文本框 71"/>
          <p:cNvSpPr txBox="1"/>
          <p:nvPr>
            <p:custDataLst>
              <p:tags r:id="rId48"/>
            </p:custDataLst>
          </p:nvPr>
        </p:nvSpPr>
        <p:spPr>
          <a:xfrm rot="16200000">
            <a:off x="-224155" y="568833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3" name="文本框 72"/>
          <p:cNvSpPr txBox="1"/>
          <p:nvPr>
            <p:custDataLst>
              <p:tags r:id="rId49"/>
            </p:custDataLst>
          </p:nvPr>
        </p:nvSpPr>
        <p:spPr>
          <a:xfrm rot="16200000">
            <a:off x="-224155" y="164465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4" name="文本框 73"/>
          <p:cNvSpPr txBox="1"/>
          <p:nvPr>
            <p:custDataLst>
              <p:tags r:id="rId50"/>
            </p:custDataLst>
          </p:nvPr>
        </p:nvSpPr>
        <p:spPr>
          <a:xfrm rot="16200000">
            <a:off x="-267335" y="366458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5" name="文本框 74"/>
          <p:cNvSpPr txBox="1"/>
          <p:nvPr>
            <p:custDataLst>
              <p:tags r:id="rId51"/>
            </p:custDataLst>
          </p:nvPr>
        </p:nvSpPr>
        <p:spPr>
          <a:xfrm rot="16200000">
            <a:off x="2367280" y="164465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6" name="文本框 75"/>
          <p:cNvSpPr txBox="1"/>
          <p:nvPr>
            <p:custDataLst>
              <p:tags r:id="rId52"/>
            </p:custDataLst>
          </p:nvPr>
        </p:nvSpPr>
        <p:spPr>
          <a:xfrm rot="16200000">
            <a:off x="2367280" y="363982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7" name="文本框 76"/>
          <p:cNvSpPr txBox="1"/>
          <p:nvPr>
            <p:custDataLst>
              <p:tags r:id="rId53"/>
            </p:custDataLst>
          </p:nvPr>
        </p:nvSpPr>
        <p:spPr>
          <a:xfrm rot="16200000">
            <a:off x="2367280" y="573595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78" name="文本框 77"/>
          <p:cNvSpPr txBox="1"/>
          <p:nvPr/>
        </p:nvSpPr>
        <p:spPr>
          <a:xfrm>
            <a:off x="1065530" y="419100"/>
            <a:ext cx="1326515" cy="275590"/>
          </a:xfrm>
          <a:prstGeom prst="rect">
            <a:avLst/>
          </a:prstGeom>
          <a:noFill/>
        </p:spPr>
        <p:txBody>
          <a:bodyPr wrap="square" rtlCol="0" anchor="t">
            <a:spAutoFit/>
          </a:bodyPr>
          <a:lstStyle/>
          <a:p>
            <a:r>
              <a:rPr lang="en-US" altLang="zh-CN" sz="1200" b="1">
                <a:solidFill>
                  <a:srgbClr val="00B050"/>
                </a:solidFill>
                <a:latin typeface="Arial" panose="020B0604020202020204" pitchFamily="34" charset="0"/>
                <a:cs typeface="Arial" panose="020B0604020202020204" pitchFamily="34" charset="0"/>
                <a:sym typeface="+mn-ea"/>
              </a:rPr>
              <a:t>H3K27me3_WT</a:t>
            </a:r>
            <a:endParaRPr lang="en-US" altLang="zh-CN" sz="1200" b="1">
              <a:solidFill>
                <a:srgbClr val="00B050"/>
              </a:solidFill>
              <a:latin typeface="Arial" panose="020B0604020202020204" pitchFamily="34" charset="0"/>
              <a:cs typeface="Arial" panose="020B0604020202020204" pitchFamily="34" charset="0"/>
              <a:sym typeface="+mn-ea"/>
            </a:endParaRPr>
          </a:p>
        </p:txBody>
      </p:sp>
      <p:sp>
        <p:nvSpPr>
          <p:cNvPr id="79" name="文本框 78"/>
          <p:cNvSpPr txBox="1"/>
          <p:nvPr>
            <p:custDataLst>
              <p:tags r:id="rId54"/>
            </p:custDataLst>
          </p:nvPr>
        </p:nvSpPr>
        <p:spPr>
          <a:xfrm>
            <a:off x="3609340" y="419100"/>
            <a:ext cx="1326515" cy="275590"/>
          </a:xfrm>
          <a:prstGeom prst="rect">
            <a:avLst/>
          </a:prstGeom>
          <a:noFill/>
        </p:spPr>
        <p:txBody>
          <a:bodyPr wrap="square" rtlCol="0" anchor="t">
            <a:spAutoFit/>
          </a:bodyPr>
          <a:lstStyle/>
          <a:p>
            <a:r>
              <a:rPr lang="en-US" altLang="zh-CN" sz="1200" b="1">
                <a:solidFill>
                  <a:srgbClr val="00B050"/>
                </a:solidFill>
                <a:latin typeface="Arial" panose="020B0604020202020204" pitchFamily="34" charset="0"/>
                <a:cs typeface="Arial" panose="020B0604020202020204" pitchFamily="34" charset="0"/>
                <a:sym typeface="+mn-ea"/>
              </a:rPr>
              <a:t>H3K27me3_HS</a:t>
            </a:r>
            <a:endParaRPr lang="en-US" altLang="zh-CN" sz="1200" b="1">
              <a:solidFill>
                <a:srgbClr val="00B050"/>
              </a:solidFill>
              <a:latin typeface="Arial" panose="020B0604020202020204" pitchFamily="34" charset="0"/>
              <a:cs typeface="Arial" panose="020B0604020202020204" pitchFamily="34" charset="0"/>
              <a:sym typeface="+mn-ea"/>
            </a:endParaRPr>
          </a:p>
        </p:txBody>
      </p:sp>
      <p:sp>
        <p:nvSpPr>
          <p:cNvPr id="161" name="矩形 160"/>
          <p:cNvSpPr/>
          <p:nvPr>
            <p:custDataLst>
              <p:tags r:id="rId55"/>
            </p:custDataLst>
          </p:nvPr>
        </p:nvSpPr>
        <p:spPr>
          <a:xfrm>
            <a:off x="1592580" y="1965325"/>
            <a:ext cx="797560" cy="2664460"/>
          </a:xfrm>
          <a:prstGeom prst="rect">
            <a:avLst/>
          </a:prstGeom>
          <a:noFill/>
          <a:ln>
            <a:solidFill>
              <a:srgbClr val="4D773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2" name="矩形 161"/>
          <p:cNvSpPr/>
          <p:nvPr>
            <p:custDataLst>
              <p:tags r:id="rId56"/>
            </p:custDataLst>
          </p:nvPr>
        </p:nvSpPr>
        <p:spPr>
          <a:xfrm>
            <a:off x="4255770" y="1965325"/>
            <a:ext cx="797560" cy="2664460"/>
          </a:xfrm>
          <a:prstGeom prst="rect">
            <a:avLst/>
          </a:prstGeom>
          <a:noFill/>
          <a:ln>
            <a:solidFill>
              <a:srgbClr val="4D773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0" name="图片 79" descr="CDS004D_Scatter_plot_of_countThresh5_vs_new_loop_span_in_H3K27ac_withLabel"/>
          <p:cNvPicPr>
            <a:picLocks noChangeAspect="1"/>
          </p:cNvPicPr>
          <p:nvPr>
            <p:custDataLst>
              <p:tags r:id="rId57"/>
            </p:custDataLst>
          </p:nvPr>
        </p:nvPicPr>
        <p:blipFill>
          <a:blip r:embed="rId58"/>
          <a:stretch>
            <a:fillRect/>
          </a:stretch>
        </p:blipFill>
        <p:spPr>
          <a:xfrm>
            <a:off x="6695440" y="755015"/>
            <a:ext cx="2078990" cy="5897880"/>
          </a:xfrm>
          <a:prstGeom prst="rect">
            <a:avLst/>
          </a:prstGeom>
        </p:spPr>
      </p:pic>
      <p:pic>
        <p:nvPicPr>
          <p:cNvPr id="81" name="图片 80" descr="CDS005D_Scatter_plot_of_countThresh5_vs_new_loop_span_in_H3K27ac_withLabel"/>
          <p:cNvPicPr>
            <a:picLocks noChangeAspect="1"/>
          </p:cNvPicPr>
          <p:nvPr>
            <p:custDataLst>
              <p:tags r:id="rId59"/>
            </p:custDataLst>
          </p:nvPr>
        </p:nvPicPr>
        <p:blipFill>
          <a:blip r:embed="rId60"/>
          <a:stretch>
            <a:fillRect/>
          </a:stretch>
        </p:blipFill>
        <p:spPr>
          <a:xfrm>
            <a:off x="9187180" y="756285"/>
            <a:ext cx="2079625" cy="5896610"/>
          </a:xfrm>
          <a:prstGeom prst="rect">
            <a:avLst/>
          </a:prstGeom>
        </p:spPr>
      </p:pic>
      <p:grpSp>
        <p:nvGrpSpPr>
          <p:cNvPr id="82" name="组合 81"/>
          <p:cNvGrpSpPr/>
          <p:nvPr/>
        </p:nvGrpSpPr>
        <p:grpSpPr>
          <a:xfrm>
            <a:off x="6442075" y="1189990"/>
            <a:ext cx="427990" cy="1415415"/>
            <a:chOff x="3366" y="1478"/>
            <a:chExt cx="674" cy="2229"/>
          </a:xfrm>
        </p:grpSpPr>
        <p:sp>
          <p:nvSpPr>
            <p:cNvPr id="83" name="文本框 82"/>
            <p:cNvSpPr txBox="1"/>
            <p:nvPr>
              <p:custDataLst>
                <p:tags r:id="rId61"/>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84" name="文本框 83"/>
            <p:cNvSpPr txBox="1"/>
            <p:nvPr>
              <p:custDataLst>
                <p:tags r:id="rId62"/>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85" name="文本框 84"/>
            <p:cNvSpPr txBox="1"/>
            <p:nvPr>
              <p:custDataLst>
                <p:tags r:id="rId63"/>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86" name="文本框 85"/>
            <p:cNvSpPr txBox="1"/>
            <p:nvPr>
              <p:custDataLst>
                <p:tags r:id="rId64"/>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87" name="组合 86"/>
          <p:cNvGrpSpPr/>
          <p:nvPr/>
        </p:nvGrpSpPr>
        <p:grpSpPr>
          <a:xfrm>
            <a:off x="6414135" y="3237865"/>
            <a:ext cx="427990" cy="1415415"/>
            <a:chOff x="3366" y="1478"/>
            <a:chExt cx="674" cy="2229"/>
          </a:xfrm>
        </p:grpSpPr>
        <p:sp>
          <p:nvSpPr>
            <p:cNvPr id="88" name="文本框 87"/>
            <p:cNvSpPr txBox="1"/>
            <p:nvPr>
              <p:custDataLst>
                <p:tags r:id="rId65"/>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89" name="文本框 88"/>
            <p:cNvSpPr txBox="1"/>
            <p:nvPr>
              <p:custDataLst>
                <p:tags r:id="rId66"/>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90" name="文本框 89"/>
            <p:cNvSpPr txBox="1"/>
            <p:nvPr>
              <p:custDataLst>
                <p:tags r:id="rId67"/>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91" name="文本框 90"/>
            <p:cNvSpPr txBox="1"/>
            <p:nvPr>
              <p:custDataLst>
                <p:tags r:id="rId68"/>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92" name="组合 91"/>
          <p:cNvGrpSpPr/>
          <p:nvPr/>
        </p:nvGrpSpPr>
        <p:grpSpPr>
          <a:xfrm>
            <a:off x="6370955" y="5285105"/>
            <a:ext cx="427990" cy="1415415"/>
            <a:chOff x="3366" y="1478"/>
            <a:chExt cx="674" cy="2229"/>
          </a:xfrm>
        </p:grpSpPr>
        <p:sp>
          <p:nvSpPr>
            <p:cNvPr id="93" name="文本框 92"/>
            <p:cNvSpPr txBox="1"/>
            <p:nvPr>
              <p:custDataLst>
                <p:tags r:id="rId69"/>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94" name="文本框 93"/>
            <p:cNvSpPr txBox="1"/>
            <p:nvPr>
              <p:custDataLst>
                <p:tags r:id="rId70"/>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95" name="文本框 94"/>
            <p:cNvSpPr txBox="1"/>
            <p:nvPr>
              <p:custDataLst>
                <p:tags r:id="rId71"/>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96" name="文本框 95"/>
            <p:cNvSpPr txBox="1"/>
            <p:nvPr>
              <p:custDataLst>
                <p:tags r:id="rId72"/>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97" name="文本框 96"/>
          <p:cNvSpPr txBox="1"/>
          <p:nvPr>
            <p:custDataLst>
              <p:tags r:id="rId73"/>
            </p:custDataLst>
          </p:nvPr>
        </p:nvSpPr>
        <p:spPr>
          <a:xfrm rot="16200000">
            <a:off x="5885815" y="57658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98" name="文本框 97"/>
          <p:cNvSpPr txBox="1"/>
          <p:nvPr>
            <p:custDataLst>
              <p:tags r:id="rId74"/>
            </p:custDataLst>
          </p:nvPr>
        </p:nvSpPr>
        <p:spPr>
          <a:xfrm rot="16200000">
            <a:off x="5885815" y="172212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99" name="文本框 98"/>
          <p:cNvSpPr txBox="1"/>
          <p:nvPr>
            <p:custDataLst>
              <p:tags r:id="rId75"/>
            </p:custDataLst>
          </p:nvPr>
        </p:nvSpPr>
        <p:spPr>
          <a:xfrm rot="16200000">
            <a:off x="5842635" y="374205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0" name="文本框 99"/>
          <p:cNvSpPr txBox="1"/>
          <p:nvPr>
            <p:custDataLst>
              <p:tags r:id="rId76"/>
            </p:custDataLst>
          </p:nvPr>
        </p:nvSpPr>
        <p:spPr>
          <a:xfrm>
            <a:off x="6642735" y="248983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01" name="文本框 100"/>
          <p:cNvSpPr txBox="1"/>
          <p:nvPr>
            <p:custDataLst>
              <p:tags r:id="rId77"/>
            </p:custDataLst>
          </p:nvPr>
        </p:nvSpPr>
        <p:spPr>
          <a:xfrm>
            <a:off x="7331710" y="25654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2" name="文本框 101"/>
          <p:cNvSpPr txBox="1"/>
          <p:nvPr>
            <p:custDataLst>
              <p:tags r:id="rId78"/>
            </p:custDataLst>
          </p:nvPr>
        </p:nvSpPr>
        <p:spPr>
          <a:xfrm>
            <a:off x="9086850" y="248983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03" name="文本框 102"/>
          <p:cNvSpPr txBox="1"/>
          <p:nvPr>
            <p:custDataLst>
              <p:tags r:id="rId79"/>
            </p:custDataLst>
          </p:nvPr>
        </p:nvSpPr>
        <p:spPr>
          <a:xfrm>
            <a:off x="9775825" y="25654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4" name="文本框 103"/>
          <p:cNvSpPr txBox="1"/>
          <p:nvPr>
            <p:custDataLst>
              <p:tags r:id="rId80"/>
            </p:custDataLst>
          </p:nvPr>
        </p:nvSpPr>
        <p:spPr>
          <a:xfrm>
            <a:off x="6647180" y="450850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05" name="文本框 104"/>
          <p:cNvSpPr txBox="1"/>
          <p:nvPr>
            <p:custDataLst>
              <p:tags r:id="rId81"/>
            </p:custDataLst>
          </p:nvPr>
        </p:nvSpPr>
        <p:spPr>
          <a:xfrm>
            <a:off x="7336155" y="458406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6" name="文本框 105"/>
          <p:cNvSpPr txBox="1"/>
          <p:nvPr>
            <p:custDataLst>
              <p:tags r:id="rId82"/>
            </p:custDataLst>
          </p:nvPr>
        </p:nvSpPr>
        <p:spPr>
          <a:xfrm>
            <a:off x="9091295" y="4508500"/>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07" name="文本框 106"/>
          <p:cNvSpPr txBox="1"/>
          <p:nvPr>
            <p:custDataLst>
              <p:tags r:id="rId83"/>
            </p:custDataLst>
          </p:nvPr>
        </p:nvSpPr>
        <p:spPr>
          <a:xfrm>
            <a:off x="9780270" y="458406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08" name="文本框 107"/>
          <p:cNvSpPr txBox="1"/>
          <p:nvPr>
            <p:custDataLst>
              <p:tags r:id="rId84"/>
            </p:custDataLst>
          </p:nvPr>
        </p:nvSpPr>
        <p:spPr>
          <a:xfrm>
            <a:off x="6617335" y="655129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09" name="文本框 108"/>
          <p:cNvSpPr txBox="1"/>
          <p:nvPr>
            <p:custDataLst>
              <p:tags r:id="rId85"/>
            </p:custDataLst>
          </p:nvPr>
        </p:nvSpPr>
        <p:spPr>
          <a:xfrm>
            <a:off x="7306310" y="662686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10" name="文本框 109"/>
          <p:cNvSpPr txBox="1"/>
          <p:nvPr>
            <p:custDataLst>
              <p:tags r:id="rId86"/>
            </p:custDataLst>
          </p:nvPr>
        </p:nvSpPr>
        <p:spPr>
          <a:xfrm>
            <a:off x="9061450" y="6551295"/>
            <a:ext cx="1613535" cy="221615"/>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      10K     100K   1M     </a:t>
            </a:r>
            <a:endParaRPr lang="en-US" altLang="zh-CN" sz="1000">
              <a:latin typeface="Arial" panose="020B0604020202020204" pitchFamily="34" charset="0"/>
              <a:cs typeface="Arial" panose="020B0604020202020204" pitchFamily="34" charset="0"/>
              <a:sym typeface="+mn-ea"/>
            </a:endParaRPr>
          </a:p>
        </p:txBody>
      </p:sp>
      <p:sp>
        <p:nvSpPr>
          <p:cNvPr id="111" name="文本框 110"/>
          <p:cNvSpPr txBox="1"/>
          <p:nvPr>
            <p:custDataLst>
              <p:tags r:id="rId87"/>
            </p:custDataLst>
          </p:nvPr>
        </p:nvSpPr>
        <p:spPr>
          <a:xfrm>
            <a:off x="9750425" y="662686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Loop span</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grpSp>
        <p:nvGrpSpPr>
          <p:cNvPr id="112" name="组合 111"/>
          <p:cNvGrpSpPr/>
          <p:nvPr/>
        </p:nvGrpSpPr>
        <p:grpSpPr>
          <a:xfrm>
            <a:off x="8962390" y="1189990"/>
            <a:ext cx="427990" cy="1415415"/>
            <a:chOff x="3366" y="1478"/>
            <a:chExt cx="674" cy="2229"/>
          </a:xfrm>
        </p:grpSpPr>
        <p:sp>
          <p:nvSpPr>
            <p:cNvPr id="113" name="文本框 112"/>
            <p:cNvSpPr txBox="1"/>
            <p:nvPr>
              <p:custDataLst>
                <p:tags r:id="rId88"/>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14" name="文本框 113"/>
            <p:cNvSpPr txBox="1"/>
            <p:nvPr>
              <p:custDataLst>
                <p:tags r:id="rId89"/>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15" name="文本框 114"/>
            <p:cNvSpPr txBox="1"/>
            <p:nvPr>
              <p:custDataLst>
                <p:tags r:id="rId90"/>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16" name="文本框 115"/>
            <p:cNvSpPr txBox="1"/>
            <p:nvPr>
              <p:custDataLst>
                <p:tags r:id="rId91"/>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117" name="组合 116"/>
          <p:cNvGrpSpPr/>
          <p:nvPr/>
        </p:nvGrpSpPr>
        <p:grpSpPr>
          <a:xfrm>
            <a:off x="8934450" y="3237865"/>
            <a:ext cx="427990" cy="1415415"/>
            <a:chOff x="3366" y="1478"/>
            <a:chExt cx="674" cy="2229"/>
          </a:xfrm>
        </p:grpSpPr>
        <p:sp>
          <p:nvSpPr>
            <p:cNvPr id="118" name="文本框 117"/>
            <p:cNvSpPr txBox="1"/>
            <p:nvPr>
              <p:custDataLst>
                <p:tags r:id="rId92"/>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19" name="文本框 118"/>
            <p:cNvSpPr txBox="1"/>
            <p:nvPr>
              <p:custDataLst>
                <p:tags r:id="rId93"/>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20" name="文本框 119"/>
            <p:cNvSpPr txBox="1"/>
            <p:nvPr>
              <p:custDataLst>
                <p:tags r:id="rId94"/>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21" name="文本框 120"/>
            <p:cNvSpPr txBox="1"/>
            <p:nvPr>
              <p:custDataLst>
                <p:tags r:id="rId95"/>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grpSp>
        <p:nvGrpSpPr>
          <p:cNvPr id="122" name="组合 121"/>
          <p:cNvGrpSpPr/>
          <p:nvPr/>
        </p:nvGrpSpPr>
        <p:grpSpPr>
          <a:xfrm>
            <a:off x="8891270" y="5285105"/>
            <a:ext cx="427990" cy="1415415"/>
            <a:chOff x="3366" y="1478"/>
            <a:chExt cx="674" cy="2229"/>
          </a:xfrm>
        </p:grpSpPr>
        <p:sp>
          <p:nvSpPr>
            <p:cNvPr id="123" name="文本框 122"/>
            <p:cNvSpPr txBox="1"/>
            <p:nvPr>
              <p:custDataLst>
                <p:tags r:id="rId96"/>
              </p:custDataLst>
            </p:nvPr>
          </p:nvSpPr>
          <p:spPr>
            <a:xfrm>
              <a:off x="3478" y="3359"/>
              <a:ext cx="353"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5 </a:t>
              </a:r>
              <a:endParaRPr lang="en-US" altLang="zh-CN" sz="1000">
                <a:latin typeface="Arial" panose="020B0604020202020204" pitchFamily="34" charset="0"/>
                <a:cs typeface="Arial" panose="020B0604020202020204" pitchFamily="34" charset="0"/>
                <a:sym typeface="+mn-ea"/>
              </a:endParaRPr>
            </a:p>
          </p:txBody>
        </p:sp>
        <p:sp>
          <p:nvSpPr>
            <p:cNvPr id="124" name="文本框 123"/>
            <p:cNvSpPr txBox="1"/>
            <p:nvPr>
              <p:custDataLst>
                <p:tags r:id="rId97"/>
              </p:custDataLst>
            </p:nvPr>
          </p:nvSpPr>
          <p:spPr>
            <a:xfrm>
              <a:off x="3434" y="3066"/>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 </a:t>
              </a:r>
              <a:endParaRPr lang="en-US" altLang="zh-CN" sz="1000">
                <a:latin typeface="Arial" panose="020B0604020202020204" pitchFamily="34" charset="0"/>
                <a:cs typeface="Arial" panose="020B0604020202020204" pitchFamily="34" charset="0"/>
                <a:sym typeface="+mn-ea"/>
              </a:endParaRPr>
            </a:p>
          </p:txBody>
        </p:sp>
        <p:sp>
          <p:nvSpPr>
            <p:cNvPr id="125" name="文本框 124"/>
            <p:cNvSpPr txBox="1"/>
            <p:nvPr>
              <p:custDataLst>
                <p:tags r:id="rId98"/>
              </p:custDataLst>
            </p:nvPr>
          </p:nvSpPr>
          <p:spPr>
            <a:xfrm>
              <a:off x="3366" y="2272"/>
              <a:ext cx="674"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100</a:t>
              </a:r>
              <a:endParaRPr lang="en-US" altLang="zh-CN" sz="1000">
                <a:latin typeface="Arial" panose="020B0604020202020204" pitchFamily="34" charset="0"/>
                <a:cs typeface="Arial" panose="020B0604020202020204" pitchFamily="34" charset="0"/>
                <a:sym typeface="+mn-ea"/>
              </a:endParaRPr>
            </a:p>
          </p:txBody>
        </p:sp>
        <p:sp>
          <p:nvSpPr>
            <p:cNvPr id="126" name="文本框 125"/>
            <p:cNvSpPr txBox="1"/>
            <p:nvPr>
              <p:custDataLst>
                <p:tags r:id="rId99"/>
              </p:custDataLst>
            </p:nvPr>
          </p:nvSpPr>
          <p:spPr>
            <a:xfrm>
              <a:off x="3434" y="1478"/>
              <a:ext cx="538" cy="349"/>
            </a:xfrm>
            <a:prstGeom prst="rect">
              <a:avLst/>
            </a:prstGeom>
            <a:noFill/>
          </p:spPr>
          <p:txBody>
            <a:bodyPr wrap="square" rtlCol="0" anchor="t">
              <a:noAutofit/>
            </a:bodyPr>
            <a:lstStyle/>
            <a:p>
              <a:r>
                <a:rPr lang="en-US" altLang="zh-CN" sz="1000">
                  <a:latin typeface="Arial" panose="020B0604020202020204" pitchFamily="34" charset="0"/>
                  <a:cs typeface="Arial" panose="020B0604020202020204" pitchFamily="34" charset="0"/>
                  <a:sym typeface="+mn-ea"/>
                </a:rPr>
                <a:t>1K</a:t>
              </a:r>
              <a:endParaRPr lang="en-US" altLang="zh-CN" sz="1000">
                <a:latin typeface="Arial" panose="020B0604020202020204" pitchFamily="34" charset="0"/>
                <a:cs typeface="Arial" panose="020B0604020202020204" pitchFamily="34" charset="0"/>
                <a:sym typeface="+mn-ea"/>
              </a:endParaRPr>
            </a:p>
          </p:txBody>
        </p:sp>
      </p:grpSp>
      <p:sp>
        <p:nvSpPr>
          <p:cNvPr id="127" name="文本框 126"/>
          <p:cNvSpPr txBox="1"/>
          <p:nvPr>
            <p:custDataLst>
              <p:tags r:id="rId100"/>
            </p:custDataLst>
          </p:nvPr>
        </p:nvSpPr>
        <p:spPr>
          <a:xfrm rot="16200000">
            <a:off x="8406130" y="576580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28" name="文本框 127"/>
          <p:cNvSpPr txBox="1"/>
          <p:nvPr>
            <p:custDataLst>
              <p:tags r:id="rId101"/>
            </p:custDataLst>
          </p:nvPr>
        </p:nvSpPr>
        <p:spPr>
          <a:xfrm rot="16200000">
            <a:off x="8406130" y="1722120"/>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29" name="文本框 128"/>
          <p:cNvSpPr txBox="1"/>
          <p:nvPr>
            <p:custDataLst>
              <p:tags r:id="rId102"/>
            </p:custDataLst>
          </p:nvPr>
        </p:nvSpPr>
        <p:spPr>
          <a:xfrm rot="16200000">
            <a:off x="8362950" y="3742055"/>
            <a:ext cx="977265" cy="221615"/>
          </a:xfrm>
          <a:prstGeom prst="rect">
            <a:avLst/>
          </a:prstGeom>
          <a:noFill/>
        </p:spPr>
        <p:txBody>
          <a:bodyPr wrap="square" rtlCol="0" anchor="t">
            <a:noAutofit/>
          </a:bodyPr>
          <a:lstStyle/>
          <a:p>
            <a:r>
              <a:rPr lang="en-US" altLang="zh-CN" sz="1200">
                <a:latin typeface="Arial" panose="020B0604020202020204" pitchFamily="34" charset="0"/>
                <a:cs typeface="Arial" panose="020B0604020202020204" pitchFamily="34" charset="0"/>
                <a:sym typeface="+mn-ea"/>
              </a:rPr>
              <a:t>PET count</a:t>
            </a:r>
            <a:r>
              <a:rPr lang="en-US" altLang="zh-CN" sz="1000">
                <a:latin typeface="Arial" panose="020B0604020202020204" pitchFamily="34" charset="0"/>
                <a:cs typeface="Arial" panose="020B0604020202020204" pitchFamily="34" charset="0"/>
                <a:sym typeface="+mn-ea"/>
              </a:rPr>
              <a:t> </a:t>
            </a:r>
            <a:endParaRPr lang="en-US" altLang="zh-CN" sz="1000">
              <a:latin typeface="Arial" panose="020B0604020202020204" pitchFamily="34" charset="0"/>
              <a:cs typeface="Arial" panose="020B0604020202020204" pitchFamily="34" charset="0"/>
              <a:sym typeface="+mn-ea"/>
            </a:endParaRPr>
          </a:p>
        </p:txBody>
      </p:sp>
      <p:sp>
        <p:nvSpPr>
          <p:cNvPr id="143" name="文本框 142"/>
          <p:cNvSpPr txBox="1"/>
          <p:nvPr>
            <p:custDataLst>
              <p:tags r:id="rId103"/>
            </p:custDataLst>
          </p:nvPr>
        </p:nvSpPr>
        <p:spPr>
          <a:xfrm>
            <a:off x="7037705" y="833755"/>
            <a:ext cx="165798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n=26004</a:t>
            </a:r>
            <a:endParaRPr lang="en-US" altLang="zh-CN" sz="1000" b="1">
              <a:latin typeface="Arial" panose="020B0604020202020204" pitchFamily="34" charset="0"/>
              <a:cs typeface="Arial" panose="020B0604020202020204" pitchFamily="34" charset="0"/>
            </a:endParaRPr>
          </a:p>
        </p:txBody>
      </p:sp>
      <p:sp>
        <p:nvSpPr>
          <p:cNvPr id="144" name="文本框 143"/>
          <p:cNvSpPr txBox="1"/>
          <p:nvPr>
            <p:custDataLst>
              <p:tags r:id="rId104"/>
            </p:custDataLst>
          </p:nvPr>
        </p:nvSpPr>
        <p:spPr>
          <a:xfrm>
            <a:off x="7037705" y="2924175"/>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n=13284</a:t>
            </a:r>
            <a:endParaRPr lang="en-US" altLang="zh-CN" sz="1000" b="1">
              <a:latin typeface="Arial" panose="020B0604020202020204" pitchFamily="34" charset="0"/>
              <a:cs typeface="Arial" panose="020B0604020202020204" pitchFamily="34" charset="0"/>
            </a:endParaRPr>
          </a:p>
        </p:txBody>
      </p:sp>
      <p:sp>
        <p:nvSpPr>
          <p:cNvPr id="145" name="文本框 144"/>
          <p:cNvSpPr txBox="1"/>
          <p:nvPr>
            <p:custDataLst>
              <p:tags r:id="rId105"/>
            </p:custDataLst>
          </p:nvPr>
        </p:nvSpPr>
        <p:spPr>
          <a:xfrm>
            <a:off x="7739380" y="5016500"/>
            <a:ext cx="95694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WT_shared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n=13982</a:t>
            </a:r>
            <a:endParaRPr lang="en-US" altLang="zh-CN" sz="1000" b="1">
              <a:latin typeface="Arial" panose="020B0604020202020204" pitchFamily="34" charset="0"/>
              <a:cs typeface="Arial" panose="020B0604020202020204" pitchFamily="34" charset="0"/>
            </a:endParaRPr>
          </a:p>
        </p:txBody>
      </p:sp>
      <p:sp>
        <p:nvSpPr>
          <p:cNvPr id="146" name="文本框 145"/>
          <p:cNvSpPr txBox="1"/>
          <p:nvPr>
            <p:custDataLst>
              <p:tags r:id="rId106"/>
            </p:custDataLst>
          </p:nvPr>
        </p:nvSpPr>
        <p:spPr>
          <a:xfrm>
            <a:off x="9633585" y="833755"/>
            <a:ext cx="165798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HS_shared_one_anchor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n=24194</a:t>
            </a:r>
            <a:endParaRPr lang="en-US" altLang="zh-CN" sz="1000" b="1">
              <a:latin typeface="Arial" panose="020B0604020202020204" pitchFamily="34" charset="0"/>
              <a:cs typeface="Arial" panose="020B0604020202020204" pitchFamily="34" charset="0"/>
            </a:endParaRPr>
          </a:p>
        </p:txBody>
      </p:sp>
      <p:sp>
        <p:nvSpPr>
          <p:cNvPr id="147" name="文本框 146"/>
          <p:cNvSpPr txBox="1"/>
          <p:nvPr>
            <p:custDataLst>
              <p:tags r:id="rId107"/>
            </p:custDataLst>
          </p:nvPr>
        </p:nvSpPr>
        <p:spPr>
          <a:xfrm>
            <a:off x="9632950" y="2900680"/>
            <a:ext cx="1694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HS_shared_zero_anchor</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n=1565</a:t>
            </a:r>
            <a:endParaRPr lang="en-US" altLang="zh-CN" sz="1000" b="1">
              <a:latin typeface="Arial" panose="020B0604020202020204" pitchFamily="34" charset="0"/>
              <a:cs typeface="Arial" panose="020B0604020202020204" pitchFamily="34" charset="0"/>
            </a:endParaRPr>
          </a:p>
        </p:txBody>
      </p:sp>
      <p:sp>
        <p:nvSpPr>
          <p:cNvPr id="148" name="文本框 147"/>
          <p:cNvSpPr txBox="1"/>
          <p:nvPr>
            <p:custDataLst>
              <p:tags r:id="rId108"/>
            </p:custDataLst>
          </p:nvPr>
        </p:nvSpPr>
        <p:spPr>
          <a:xfrm>
            <a:off x="10358755" y="4993005"/>
            <a:ext cx="932815" cy="398780"/>
          </a:xfrm>
          <a:prstGeom prst="rect">
            <a:avLst/>
          </a:prstGeom>
          <a:noFill/>
        </p:spPr>
        <p:txBody>
          <a:bodyPr wrap="square" rtlCol="0">
            <a:spAutoFit/>
          </a:bodyPr>
          <a:lstStyle/>
          <a:p>
            <a:r>
              <a:rPr lang="en-US" altLang="zh-CN" sz="1000" b="1">
                <a:latin typeface="Arial" panose="020B0604020202020204" pitchFamily="34" charset="0"/>
                <a:cs typeface="Arial" panose="020B0604020202020204" pitchFamily="34" charset="0"/>
              </a:rPr>
              <a:t>HS_shared</a:t>
            </a:r>
            <a:endParaRPr lang="en-US" altLang="zh-CN" sz="1000" b="1">
              <a:latin typeface="Arial" panose="020B0604020202020204" pitchFamily="34" charset="0"/>
              <a:cs typeface="Arial" panose="020B0604020202020204" pitchFamily="34" charset="0"/>
            </a:endParaRPr>
          </a:p>
          <a:p>
            <a:r>
              <a:rPr lang="en-US" altLang="zh-CN" sz="1000" b="1">
                <a:latin typeface="Arial" panose="020B0604020202020204" pitchFamily="34" charset="0"/>
                <a:cs typeface="Arial" panose="020B0604020202020204" pitchFamily="34" charset="0"/>
              </a:rPr>
              <a:t>n=13982</a:t>
            </a:r>
            <a:endParaRPr lang="en-US" altLang="zh-CN" sz="1000" b="1">
              <a:latin typeface="Arial" panose="020B0604020202020204" pitchFamily="34" charset="0"/>
              <a:cs typeface="Arial" panose="020B0604020202020204" pitchFamily="34" charset="0"/>
            </a:endParaRPr>
          </a:p>
        </p:txBody>
      </p:sp>
      <p:sp>
        <p:nvSpPr>
          <p:cNvPr id="155" name="文本框 154"/>
          <p:cNvSpPr txBox="1"/>
          <p:nvPr>
            <p:custDataLst>
              <p:tags r:id="rId109"/>
            </p:custDataLst>
          </p:nvPr>
        </p:nvSpPr>
        <p:spPr>
          <a:xfrm>
            <a:off x="7031990" y="515620"/>
            <a:ext cx="1326515" cy="275590"/>
          </a:xfrm>
          <a:prstGeom prst="rect">
            <a:avLst/>
          </a:prstGeom>
          <a:noFill/>
        </p:spPr>
        <p:txBody>
          <a:bodyPr wrap="square" rtlCol="0" anchor="t">
            <a:spAutoFit/>
          </a:bodyPr>
          <a:lstStyle/>
          <a:p>
            <a:r>
              <a:rPr lang="en-US" altLang="zh-CN" sz="1200" b="1">
                <a:solidFill>
                  <a:srgbClr val="F50CB8"/>
                </a:solidFill>
                <a:latin typeface="Arial" panose="020B0604020202020204" pitchFamily="34" charset="0"/>
                <a:cs typeface="Arial" panose="020B0604020202020204" pitchFamily="34" charset="0"/>
                <a:sym typeface="+mn-ea"/>
              </a:rPr>
              <a:t>H3K27ac_WT</a:t>
            </a:r>
            <a:endParaRPr lang="en-US" altLang="zh-CN" sz="1200" b="1">
              <a:solidFill>
                <a:srgbClr val="F50CB8"/>
              </a:solidFill>
              <a:latin typeface="Arial" panose="020B0604020202020204" pitchFamily="34" charset="0"/>
              <a:cs typeface="Arial" panose="020B0604020202020204" pitchFamily="34" charset="0"/>
              <a:sym typeface="+mn-ea"/>
            </a:endParaRPr>
          </a:p>
        </p:txBody>
      </p:sp>
      <p:sp>
        <p:nvSpPr>
          <p:cNvPr id="156" name="文本框 155"/>
          <p:cNvSpPr txBox="1"/>
          <p:nvPr>
            <p:custDataLst>
              <p:tags r:id="rId110"/>
            </p:custDataLst>
          </p:nvPr>
        </p:nvSpPr>
        <p:spPr>
          <a:xfrm>
            <a:off x="9575800" y="515620"/>
            <a:ext cx="1326515" cy="275590"/>
          </a:xfrm>
          <a:prstGeom prst="rect">
            <a:avLst/>
          </a:prstGeom>
          <a:noFill/>
        </p:spPr>
        <p:txBody>
          <a:bodyPr wrap="square" rtlCol="0" anchor="t">
            <a:spAutoFit/>
          </a:bodyPr>
          <a:lstStyle/>
          <a:p>
            <a:r>
              <a:rPr lang="en-US" altLang="zh-CN" sz="1200" b="1">
                <a:solidFill>
                  <a:srgbClr val="F50CB8"/>
                </a:solidFill>
                <a:latin typeface="Arial" panose="020B0604020202020204" pitchFamily="34" charset="0"/>
                <a:cs typeface="Arial" panose="020B0604020202020204" pitchFamily="34" charset="0"/>
                <a:sym typeface="+mn-ea"/>
              </a:rPr>
              <a:t>H3K27ac_HS</a:t>
            </a:r>
            <a:endParaRPr lang="en-US" altLang="zh-CN" sz="1200" b="1">
              <a:solidFill>
                <a:srgbClr val="F50CB8"/>
              </a:solidFill>
              <a:latin typeface="Arial" panose="020B0604020202020204" pitchFamily="34" charset="0"/>
              <a:cs typeface="Arial" panose="020B0604020202020204" pitchFamily="34" charset="0"/>
              <a:sym typeface="+mn-ea"/>
            </a:endParaRPr>
          </a:p>
        </p:txBody>
      </p:sp>
      <p:sp>
        <p:nvSpPr>
          <p:cNvPr id="130" name="矩形 129"/>
          <p:cNvSpPr/>
          <p:nvPr>
            <p:custDataLst>
              <p:tags r:id="rId111"/>
            </p:custDataLst>
          </p:nvPr>
        </p:nvSpPr>
        <p:spPr>
          <a:xfrm>
            <a:off x="7766685" y="2016125"/>
            <a:ext cx="797560" cy="2664460"/>
          </a:xfrm>
          <a:prstGeom prst="rect">
            <a:avLst/>
          </a:prstGeom>
          <a:noFill/>
          <a:ln>
            <a:solidFill>
              <a:srgbClr val="F50C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1" name="矩形 130"/>
          <p:cNvSpPr/>
          <p:nvPr>
            <p:custDataLst>
              <p:tags r:id="rId112"/>
            </p:custDataLst>
          </p:nvPr>
        </p:nvSpPr>
        <p:spPr>
          <a:xfrm>
            <a:off x="10232390" y="2016125"/>
            <a:ext cx="797560" cy="2664460"/>
          </a:xfrm>
          <a:prstGeom prst="rect">
            <a:avLst/>
          </a:prstGeom>
          <a:noFill/>
          <a:ln>
            <a:solidFill>
              <a:srgbClr val="F50CB8"/>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灯片编号占位符 37"/>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
            <a:chOff x="0" y="0"/>
            <a:chExt cx="19200" cy="698"/>
          </a:xfrm>
        </p:grpSpPr>
        <p:sp>
          <p:nvSpPr>
            <p:cNvPr id="8" name="矩形 7"/>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9" name="直接连接符 8"/>
            <p:cNvCxnSpPr/>
            <p:nvPr>
              <p:custDataLst>
                <p:tags r:id="rId2"/>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3"/>
            </p:custDataLst>
          </p:nvPr>
        </p:nvSpPr>
        <p:spPr>
          <a:xfrm>
            <a:off x="1693545" y="26035"/>
            <a:ext cx="10273030" cy="659765"/>
          </a:xfrm>
          <a:prstGeom prst="rect">
            <a:avLst/>
          </a:prstGeom>
          <a:noFill/>
        </p:spPr>
        <p:txBody>
          <a:bodyPr wrap="square" rtlCol="0" anchor="t">
            <a:noAutofit/>
          </a:bodyPr>
          <a:lstStyle/>
          <a:p>
            <a:r>
              <a:rPr lang="en-US" altLang="zh-CN" sz="2000">
                <a:latin typeface="Calibri" panose="020F0502020204030204" charset="0"/>
                <a:ea typeface="+mj-ea"/>
                <a:cs typeface="Calibri" panose="020F0502020204030204" charset="0"/>
                <a:sym typeface="+mn-ea"/>
              </a:rPr>
              <a:t>Newly formed loops with large loop span and low PET counts induced by heat shock in H3K27ac and </a:t>
            </a:r>
            <a:r>
              <a:rPr lang="en-US" altLang="zh-CN" sz="2000">
                <a:solidFill>
                  <a:schemeClr val="tx1"/>
                </a:solidFill>
                <a:sym typeface="+mn-ea"/>
              </a:rPr>
              <a:t>RNAPII usually connect interaction domains</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11" name="文本框 10"/>
          <p:cNvSpPr txBox="1"/>
          <p:nvPr>
            <p:custDataLst>
              <p:tags r:id="rId4"/>
            </p:custDataLst>
          </p:nvPr>
        </p:nvSpPr>
        <p:spPr>
          <a:xfrm>
            <a:off x="160020" y="14795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46" name="文本框 45"/>
          <p:cNvSpPr txBox="1"/>
          <p:nvPr>
            <p:custDataLst>
              <p:tags r:id="rId5"/>
            </p:custDataLst>
          </p:nvPr>
        </p:nvSpPr>
        <p:spPr>
          <a:xfrm>
            <a:off x="172720" y="852170"/>
            <a:ext cx="2497455" cy="337185"/>
          </a:xfrm>
          <a:prstGeom prst="rect">
            <a:avLst/>
          </a:prstGeom>
          <a:noFill/>
        </p:spPr>
        <p:txBody>
          <a:bodyPr wrap="square" rtlCol="0" anchor="t">
            <a:spAutoFit/>
          </a:bodyPr>
          <a:lstStyle/>
          <a:p>
            <a:r>
              <a:rPr lang="en-US" altLang="zh-CN" sz="1600">
                <a:cs typeface="+mn-lt"/>
              </a:rPr>
              <a:t>chr2L:14899489-16346700</a:t>
            </a:r>
            <a:endParaRPr lang="en-US" altLang="zh-CN" sz="1600">
              <a:cs typeface="+mn-lt"/>
            </a:endParaRPr>
          </a:p>
        </p:txBody>
      </p:sp>
      <p:pic>
        <p:nvPicPr>
          <p:cNvPr id="12" name="图片 11"/>
          <p:cNvPicPr>
            <a:picLocks noChangeAspect="1"/>
          </p:cNvPicPr>
          <p:nvPr>
            <p:custDataLst>
              <p:tags r:id="rId6"/>
            </p:custDataLst>
          </p:nvPr>
        </p:nvPicPr>
        <p:blipFill>
          <a:blip r:embed="rId7"/>
          <a:stretch>
            <a:fillRect/>
          </a:stretch>
        </p:blipFill>
        <p:spPr>
          <a:xfrm>
            <a:off x="0" y="1189355"/>
            <a:ext cx="10476230" cy="5474335"/>
          </a:xfrm>
          <a:prstGeom prst="rect">
            <a:avLst/>
          </a:prstGeom>
        </p:spPr>
      </p:pic>
      <p:sp>
        <p:nvSpPr>
          <p:cNvPr id="13" name="文本框 12"/>
          <p:cNvSpPr txBox="1"/>
          <p:nvPr>
            <p:custDataLst>
              <p:tags r:id="rId8"/>
            </p:custDataLst>
          </p:nvPr>
        </p:nvSpPr>
        <p:spPr>
          <a:xfrm>
            <a:off x="10500995" y="1372235"/>
            <a:ext cx="1308735" cy="306705"/>
          </a:xfrm>
          <a:prstGeom prst="rect">
            <a:avLst/>
          </a:prstGeom>
          <a:noFill/>
        </p:spPr>
        <p:txBody>
          <a:bodyPr wrap="square" rtlCol="0" anchor="t">
            <a:spAutoFit/>
          </a:bodyPr>
          <a:lstStyle/>
          <a:p>
            <a:r>
              <a:rPr lang="en-US" altLang="zh-CN" sz="1400" b="1">
                <a:solidFill>
                  <a:schemeClr val="tx1"/>
                </a:solidFill>
                <a:cs typeface="+mn-lt"/>
              </a:rPr>
              <a:t>Ref genes</a:t>
            </a:r>
            <a:endParaRPr lang="en-US" altLang="zh-CN" sz="1400" b="1">
              <a:solidFill>
                <a:schemeClr val="tx1"/>
              </a:solidFill>
              <a:cs typeface="+mn-lt"/>
            </a:endParaRPr>
          </a:p>
        </p:txBody>
      </p:sp>
      <p:sp>
        <p:nvSpPr>
          <p:cNvPr id="14" name="文本框 13"/>
          <p:cNvSpPr txBox="1"/>
          <p:nvPr>
            <p:custDataLst>
              <p:tags r:id="rId9"/>
            </p:custDataLst>
          </p:nvPr>
        </p:nvSpPr>
        <p:spPr>
          <a:xfrm>
            <a:off x="10500995" y="1785620"/>
            <a:ext cx="1379220" cy="306705"/>
          </a:xfrm>
          <a:prstGeom prst="rect">
            <a:avLst/>
          </a:prstGeom>
          <a:noFill/>
        </p:spPr>
        <p:txBody>
          <a:bodyPr wrap="square" rtlCol="0" anchor="t">
            <a:spAutoFit/>
          </a:bodyPr>
          <a:lstStyle/>
          <a:p>
            <a:r>
              <a:rPr lang="en-US" altLang="zh-CN" sz="1400" b="1">
                <a:solidFill>
                  <a:schemeClr val="tx1"/>
                </a:solidFill>
                <a:latin typeface="Calibri" panose="020F0502020204030204" charset="0"/>
                <a:cs typeface="Calibri" panose="020F0502020204030204" charset="0"/>
              </a:rPr>
              <a:t>RNA-seq_WT</a:t>
            </a:r>
            <a:endParaRPr lang="en-US" altLang="zh-CN" sz="1400" b="1">
              <a:solidFill>
                <a:schemeClr val="tx1"/>
              </a:solidFill>
              <a:latin typeface="Calibri" panose="020F0502020204030204" charset="0"/>
              <a:cs typeface="Calibri" panose="020F0502020204030204" charset="0"/>
            </a:endParaRPr>
          </a:p>
        </p:txBody>
      </p:sp>
      <p:sp>
        <p:nvSpPr>
          <p:cNvPr id="15" name="文本框 14"/>
          <p:cNvSpPr txBox="1"/>
          <p:nvPr>
            <p:custDataLst>
              <p:tags r:id="rId10"/>
            </p:custDataLst>
          </p:nvPr>
        </p:nvSpPr>
        <p:spPr>
          <a:xfrm>
            <a:off x="10500995" y="2073910"/>
            <a:ext cx="1550035" cy="306705"/>
          </a:xfrm>
          <a:prstGeom prst="rect">
            <a:avLst/>
          </a:prstGeom>
          <a:noFill/>
        </p:spPr>
        <p:txBody>
          <a:bodyPr wrap="square" rtlCol="0" anchor="t">
            <a:spAutoFit/>
          </a:bodyPr>
          <a:lstStyle/>
          <a:p>
            <a:r>
              <a:rPr lang="en-US" altLang="zh-CN" sz="1400" b="1">
                <a:solidFill>
                  <a:schemeClr val="tx1"/>
                </a:solidFill>
                <a:cs typeface="+mn-lt"/>
              </a:rPr>
              <a:t>RNA-seq_HS</a:t>
            </a:r>
            <a:endParaRPr lang="en-US" altLang="zh-CN" sz="1400" b="1">
              <a:solidFill>
                <a:schemeClr val="tx1"/>
              </a:solidFill>
              <a:cs typeface="+mn-lt"/>
            </a:endParaRPr>
          </a:p>
        </p:txBody>
      </p:sp>
      <p:sp>
        <p:nvSpPr>
          <p:cNvPr id="16" name="文本框 15"/>
          <p:cNvSpPr txBox="1"/>
          <p:nvPr>
            <p:custDataLst>
              <p:tags r:id="rId11"/>
            </p:custDataLst>
          </p:nvPr>
        </p:nvSpPr>
        <p:spPr>
          <a:xfrm>
            <a:off x="10532110" y="2540000"/>
            <a:ext cx="1052830" cy="306705"/>
          </a:xfrm>
          <a:prstGeom prst="rect">
            <a:avLst/>
          </a:prstGeom>
          <a:noFill/>
        </p:spPr>
        <p:txBody>
          <a:bodyPr wrap="square" rtlCol="0" anchor="t">
            <a:spAutoFit/>
          </a:bodyPr>
          <a:lstStyle/>
          <a:p>
            <a:r>
              <a:rPr lang="en-US" altLang="zh-CN" sz="1400" b="1">
                <a:solidFill>
                  <a:schemeClr val="tx1"/>
                </a:solidFill>
                <a:cs typeface="+mn-lt"/>
              </a:rPr>
              <a:t>DEGs</a:t>
            </a:r>
            <a:endParaRPr lang="en-US" altLang="zh-CN" sz="1400" b="1">
              <a:solidFill>
                <a:schemeClr val="tx1"/>
              </a:solidFill>
              <a:cs typeface="+mn-lt"/>
            </a:endParaRPr>
          </a:p>
        </p:txBody>
      </p:sp>
      <p:sp>
        <p:nvSpPr>
          <p:cNvPr id="19" name="文本框 18"/>
          <p:cNvSpPr txBox="1"/>
          <p:nvPr>
            <p:custDataLst>
              <p:tags r:id="rId12"/>
            </p:custDataLst>
          </p:nvPr>
        </p:nvSpPr>
        <p:spPr>
          <a:xfrm>
            <a:off x="10500995" y="2960370"/>
            <a:ext cx="1635760" cy="521970"/>
          </a:xfrm>
          <a:prstGeom prst="rect">
            <a:avLst/>
          </a:prstGeom>
          <a:noFill/>
        </p:spPr>
        <p:txBody>
          <a:bodyPr wrap="square" rtlCol="0" anchor="t">
            <a:spAutoFit/>
          </a:bodyPr>
          <a:lstStyle/>
          <a:p>
            <a:r>
              <a:rPr lang="en-US" altLang="zh-CN" sz="1400" b="1">
                <a:solidFill>
                  <a:srgbClr val="4D7731"/>
                </a:solidFill>
                <a:cs typeface="+mn-lt"/>
              </a:rPr>
              <a:t>Loops</a:t>
            </a:r>
            <a:endParaRPr lang="en-US" altLang="zh-CN" sz="1400" b="1">
              <a:solidFill>
                <a:srgbClr val="4D7731"/>
              </a:solidFill>
              <a:cs typeface="+mn-lt"/>
            </a:endParaRPr>
          </a:p>
          <a:p>
            <a:r>
              <a:rPr lang="en-US" altLang="zh-CN" sz="1400" b="1">
                <a:solidFill>
                  <a:srgbClr val="4D7731"/>
                </a:solidFill>
                <a:cs typeface="+mn-lt"/>
              </a:rPr>
              <a:t>H3K27me3_WT</a:t>
            </a:r>
            <a:endParaRPr lang="en-US" altLang="zh-CN" sz="1400" b="1">
              <a:solidFill>
                <a:srgbClr val="4D7731"/>
              </a:solidFill>
              <a:cs typeface="+mn-lt"/>
            </a:endParaRPr>
          </a:p>
        </p:txBody>
      </p:sp>
      <p:sp>
        <p:nvSpPr>
          <p:cNvPr id="20" name="文本框 19"/>
          <p:cNvSpPr txBox="1"/>
          <p:nvPr>
            <p:custDataLst>
              <p:tags r:id="rId13"/>
            </p:custDataLst>
          </p:nvPr>
        </p:nvSpPr>
        <p:spPr>
          <a:xfrm>
            <a:off x="10532110" y="3512185"/>
            <a:ext cx="1635760" cy="521970"/>
          </a:xfrm>
          <a:prstGeom prst="rect">
            <a:avLst/>
          </a:prstGeom>
          <a:noFill/>
        </p:spPr>
        <p:txBody>
          <a:bodyPr wrap="square" rtlCol="0" anchor="t">
            <a:spAutoFit/>
          </a:bodyPr>
          <a:lstStyle/>
          <a:p>
            <a:r>
              <a:rPr lang="en-US" altLang="zh-CN" sz="1400" b="1">
                <a:solidFill>
                  <a:srgbClr val="98A246"/>
                </a:solidFill>
                <a:cs typeface="+mn-lt"/>
              </a:rPr>
              <a:t>Loops</a:t>
            </a:r>
            <a:endParaRPr lang="en-US" altLang="zh-CN" sz="1400" b="1">
              <a:solidFill>
                <a:srgbClr val="98A246"/>
              </a:solidFill>
              <a:cs typeface="+mn-lt"/>
            </a:endParaRPr>
          </a:p>
          <a:p>
            <a:r>
              <a:rPr lang="en-US" altLang="zh-CN" sz="1400" b="1">
                <a:solidFill>
                  <a:srgbClr val="98A246"/>
                </a:solidFill>
                <a:cs typeface="+mn-lt"/>
              </a:rPr>
              <a:t>H3K27me3_HS</a:t>
            </a:r>
            <a:endParaRPr lang="en-US" altLang="zh-CN" sz="1400" b="1">
              <a:solidFill>
                <a:srgbClr val="98A246"/>
              </a:solidFill>
              <a:cs typeface="+mn-lt"/>
            </a:endParaRPr>
          </a:p>
        </p:txBody>
      </p:sp>
      <p:sp>
        <p:nvSpPr>
          <p:cNvPr id="25" name="文本框 24"/>
          <p:cNvSpPr txBox="1"/>
          <p:nvPr>
            <p:custDataLst>
              <p:tags r:id="rId14"/>
            </p:custDataLst>
          </p:nvPr>
        </p:nvSpPr>
        <p:spPr>
          <a:xfrm>
            <a:off x="10532110" y="4064000"/>
            <a:ext cx="1635760" cy="521970"/>
          </a:xfrm>
          <a:prstGeom prst="rect">
            <a:avLst/>
          </a:prstGeom>
          <a:noFill/>
        </p:spPr>
        <p:txBody>
          <a:bodyPr wrap="square" rtlCol="0" anchor="t">
            <a:spAutoFit/>
          </a:bodyPr>
          <a:lstStyle/>
          <a:p>
            <a:r>
              <a:rPr lang="en-US" altLang="zh-CN" sz="1400" b="1">
                <a:solidFill>
                  <a:srgbClr val="F50CB8"/>
                </a:solidFill>
                <a:cs typeface="+mn-lt"/>
              </a:rPr>
              <a:t>Loops</a:t>
            </a:r>
            <a:endParaRPr lang="en-US" altLang="zh-CN" sz="1400" b="1">
              <a:solidFill>
                <a:srgbClr val="F50CB8"/>
              </a:solidFill>
              <a:cs typeface="+mn-lt"/>
            </a:endParaRPr>
          </a:p>
          <a:p>
            <a:r>
              <a:rPr lang="en-US" altLang="zh-CN" sz="1400" b="1">
                <a:solidFill>
                  <a:srgbClr val="F50CB8"/>
                </a:solidFill>
                <a:cs typeface="+mn-lt"/>
              </a:rPr>
              <a:t>H3K27ac_WT</a:t>
            </a:r>
            <a:endParaRPr lang="en-US" altLang="zh-CN" sz="1400" b="1">
              <a:solidFill>
                <a:srgbClr val="F50CB8"/>
              </a:solidFill>
              <a:cs typeface="+mn-lt"/>
            </a:endParaRPr>
          </a:p>
        </p:txBody>
      </p:sp>
      <p:sp>
        <p:nvSpPr>
          <p:cNvPr id="26" name="文本框 25"/>
          <p:cNvSpPr txBox="1"/>
          <p:nvPr>
            <p:custDataLst>
              <p:tags r:id="rId15"/>
            </p:custDataLst>
          </p:nvPr>
        </p:nvSpPr>
        <p:spPr>
          <a:xfrm>
            <a:off x="10532110" y="4615815"/>
            <a:ext cx="1635760" cy="521970"/>
          </a:xfrm>
          <a:prstGeom prst="rect">
            <a:avLst/>
          </a:prstGeom>
          <a:noFill/>
        </p:spPr>
        <p:txBody>
          <a:bodyPr wrap="square" rtlCol="0" anchor="t">
            <a:spAutoFit/>
          </a:bodyPr>
          <a:lstStyle/>
          <a:p>
            <a:r>
              <a:rPr lang="en-US" altLang="zh-CN" sz="1400" b="1">
                <a:solidFill>
                  <a:srgbClr val="743CA6"/>
                </a:solidFill>
                <a:cs typeface="+mn-lt"/>
              </a:rPr>
              <a:t>Loops</a:t>
            </a:r>
            <a:endParaRPr lang="en-US" altLang="zh-CN" sz="1400" b="1">
              <a:solidFill>
                <a:srgbClr val="743CA6"/>
              </a:solidFill>
              <a:cs typeface="+mn-lt"/>
            </a:endParaRPr>
          </a:p>
          <a:p>
            <a:r>
              <a:rPr lang="en-US" altLang="zh-CN" sz="1400" b="1">
                <a:solidFill>
                  <a:srgbClr val="743CA6"/>
                </a:solidFill>
                <a:cs typeface="+mn-lt"/>
              </a:rPr>
              <a:t>H3K27ac_HS</a:t>
            </a:r>
            <a:endParaRPr lang="en-US" altLang="zh-CN" sz="1400" b="1">
              <a:solidFill>
                <a:srgbClr val="743CA6"/>
              </a:solidFill>
              <a:cs typeface="+mn-lt"/>
            </a:endParaRPr>
          </a:p>
        </p:txBody>
      </p:sp>
      <p:sp>
        <p:nvSpPr>
          <p:cNvPr id="27" name="文本框 26"/>
          <p:cNvSpPr txBox="1"/>
          <p:nvPr>
            <p:custDataLst>
              <p:tags r:id="rId16"/>
            </p:custDataLst>
          </p:nvPr>
        </p:nvSpPr>
        <p:spPr>
          <a:xfrm>
            <a:off x="10556240" y="5197475"/>
            <a:ext cx="1635760" cy="521970"/>
          </a:xfrm>
          <a:prstGeom prst="rect">
            <a:avLst/>
          </a:prstGeom>
          <a:noFill/>
        </p:spPr>
        <p:txBody>
          <a:bodyPr wrap="square" rtlCol="0" anchor="t">
            <a:spAutoFit/>
          </a:bodyPr>
          <a:lstStyle/>
          <a:p>
            <a:r>
              <a:rPr lang="en-US" altLang="zh-CN" sz="1400" b="1">
                <a:solidFill>
                  <a:srgbClr val="1087F4"/>
                </a:solidFill>
                <a:cs typeface="+mn-lt"/>
              </a:rPr>
              <a:t>Loops</a:t>
            </a:r>
            <a:endParaRPr lang="en-US" altLang="zh-CN" sz="1400" b="1">
              <a:solidFill>
                <a:srgbClr val="1087F4"/>
              </a:solidFill>
              <a:cs typeface="+mn-lt"/>
            </a:endParaRPr>
          </a:p>
          <a:p>
            <a:r>
              <a:rPr lang="en-US" altLang="zh-CN" sz="1400" b="1">
                <a:solidFill>
                  <a:srgbClr val="1087F4"/>
                </a:solidFill>
                <a:sym typeface="+mn-ea"/>
              </a:rPr>
              <a:t>RNAPII</a:t>
            </a:r>
            <a:r>
              <a:rPr lang="en-US" altLang="zh-CN" sz="1400" b="1">
                <a:solidFill>
                  <a:srgbClr val="1087F4"/>
                </a:solidFill>
                <a:cs typeface="+mn-lt"/>
              </a:rPr>
              <a:t>_WT</a:t>
            </a:r>
            <a:endParaRPr lang="en-US" altLang="zh-CN" sz="1400" b="1">
              <a:solidFill>
                <a:srgbClr val="1087F4"/>
              </a:solidFill>
              <a:cs typeface="+mn-lt"/>
            </a:endParaRPr>
          </a:p>
        </p:txBody>
      </p:sp>
      <p:sp>
        <p:nvSpPr>
          <p:cNvPr id="28" name="文本框 27"/>
          <p:cNvSpPr txBox="1"/>
          <p:nvPr>
            <p:custDataLst>
              <p:tags r:id="rId17"/>
            </p:custDataLst>
          </p:nvPr>
        </p:nvSpPr>
        <p:spPr>
          <a:xfrm>
            <a:off x="10532110" y="5619750"/>
            <a:ext cx="1635760" cy="521970"/>
          </a:xfrm>
          <a:prstGeom prst="rect">
            <a:avLst/>
          </a:prstGeom>
          <a:noFill/>
        </p:spPr>
        <p:txBody>
          <a:bodyPr wrap="square" rtlCol="0" anchor="t">
            <a:spAutoFit/>
          </a:bodyPr>
          <a:lstStyle/>
          <a:p>
            <a:r>
              <a:rPr lang="en-US" altLang="zh-CN" sz="1400" b="1">
                <a:solidFill>
                  <a:srgbClr val="99BDCB"/>
                </a:solidFill>
                <a:cs typeface="+mn-lt"/>
              </a:rPr>
              <a:t>Loops</a:t>
            </a:r>
            <a:endParaRPr lang="en-US" altLang="zh-CN" sz="1400" b="1">
              <a:solidFill>
                <a:srgbClr val="99BDCB"/>
              </a:solidFill>
              <a:cs typeface="+mn-lt"/>
            </a:endParaRPr>
          </a:p>
          <a:p>
            <a:r>
              <a:rPr lang="en-US" altLang="zh-CN" sz="1400" b="1">
                <a:solidFill>
                  <a:srgbClr val="99BDCB"/>
                </a:solidFill>
                <a:sym typeface="+mn-ea"/>
              </a:rPr>
              <a:t>RNAPII</a:t>
            </a:r>
            <a:r>
              <a:rPr lang="en-US" altLang="zh-CN" sz="1400" b="1">
                <a:solidFill>
                  <a:srgbClr val="99BDCB"/>
                </a:solidFill>
                <a:cs typeface="+mn-lt"/>
              </a:rPr>
              <a:t>_HS</a:t>
            </a:r>
            <a:endParaRPr lang="en-US" altLang="zh-CN" sz="1400" b="1">
              <a:solidFill>
                <a:srgbClr val="99BDCB"/>
              </a:solidFill>
              <a:cs typeface="+mn-lt"/>
            </a:endParaRPr>
          </a:p>
        </p:txBody>
      </p:sp>
      <p:sp>
        <p:nvSpPr>
          <p:cNvPr id="30" name="文本框 29"/>
          <p:cNvSpPr txBox="1"/>
          <p:nvPr>
            <p:custDataLst>
              <p:tags r:id="rId18"/>
            </p:custDataLst>
          </p:nvPr>
        </p:nvSpPr>
        <p:spPr>
          <a:xfrm>
            <a:off x="10556240" y="6141720"/>
            <a:ext cx="1636395" cy="521970"/>
          </a:xfrm>
          <a:prstGeom prst="rect">
            <a:avLst/>
          </a:prstGeom>
          <a:noFill/>
        </p:spPr>
        <p:txBody>
          <a:bodyPr wrap="square" rtlCol="0" anchor="t">
            <a:spAutoFit/>
          </a:bodyPr>
          <a:lstStyle/>
          <a:p>
            <a:r>
              <a:rPr lang="en-US" altLang="zh-CN" sz="1400" b="1" dirty="0">
                <a:solidFill>
                  <a:schemeClr val="tx1"/>
                </a:solidFill>
                <a:cs typeface="+mn-lt"/>
              </a:rPr>
              <a:t>ChIP_H3K27me3</a:t>
            </a:r>
            <a:endParaRPr lang="en-US" altLang="zh-CN" sz="1400" b="1" dirty="0">
              <a:solidFill>
                <a:schemeClr val="tx1"/>
              </a:solidFill>
              <a:cs typeface="+mn-lt"/>
            </a:endParaRPr>
          </a:p>
          <a:p>
            <a:r>
              <a:rPr lang="en-US" altLang="zh-CN" sz="1400" b="1" dirty="0">
                <a:solidFill>
                  <a:srgbClr val="FFA500"/>
                </a:solidFill>
                <a:cs typeface="+mn-lt"/>
                <a:sym typeface="+mn-ea"/>
              </a:rPr>
              <a:t>ChIP_H3K27ac</a:t>
            </a:r>
            <a:endParaRPr lang="en-US" altLang="zh-CN" sz="1400" b="1" dirty="0">
              <a:solidFill>
                <a:srgbClr val="FFA500"/>
              </a:solidFill>
              <a:cs typeface="+mn-lt"/>
              <a:sym typeface="+mn-ea"/>
            </a:endParaRPr>
          </a:p>
        </p:txBody>
      </p:sp>
      <p:sp>
        <p:nvSpPr>
          <p:cNvPr id="31" name="矩形 30"/>
          <p:cNvSpPr/>
          <p:nvPr/>
        </p:nvSpPr>
        <p:spPr>
          <a:xfrm>
            <a:off x="509270" y="1870075"/>
            <a:ext cx="560705" cy="478726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custDataLst>
              <p:tags r:id="rId19"/>
            </p:custDataLst>
          </p:nvPr>
        </p:nvSpPr>
        <p:spPr>
          <a:xfrm>
            <a:off x="2365375" y="1877060"/>
            <a:ext cx="304800" cy="4786630"/>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p:cNvSpPr/>
          <p:nvPr>
            <p:custDataLst>
              <p:tags r:id="rId20"/>
            </p:custDataLst>
          </p:nvPr>
        </p:nvSpPr>
        <p:spPr>
          <a:xfrm>
            <a:off x="4123055" y="1876425"/>
            <a:ext cx="304800" cy="478726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p:cNvSpPr/>
          <p:nvPr>
            <p:custDataLst>
              <p:tags r:id="rId21"/>
            </p:custDataLst>
          </p:nvPr>
        </p:nvSpPr>
        <p:spPr>
          <a:xfrm>
            <a:off x="6050280" y="1877060"/>
            <a:ext cx="304800" cy="478726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custDataLst>
              <p:tags r:id="rId22"/>
            </p:custDataLst>
          </p:nvPr>
        </p:nvSpPr>
        <p:spPr>
          <a:xfrm>
            <a:off x="7251065" y="1877060"/>
            <a:ext cx="304800" cy="478726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矩形 35"/>
          <p:cNvSpPr/>
          <p:nvPr>
            <p:custDataLst>
              <p:tags r:id="rId23"/>
            </p:custDataLst>
          </p:nvPr>
        </p:nvSpPr>
        <p:spPr>
          <a:xfrm>
            <a:off x="9810115" y="1877060"/>
            <a:ext cx="666750" cy="478726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685800"/>
            <a:chOff x="0" y="0"/>
            <a:chExt cx="19200" cy="698"/>
          </a:xfrm>
        </p:grpSpPr>
        <p:sp>
          <p:nvSpPr>
            <p:cNvPr id="8" name="矩形 7"/>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9" name="直接连接符 8"/>
            <p:cNvCxnSpPr/>
            <p:nvPr>
              <p:custDataLst>
                <p:tags r:id="rId2"/>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custDataLst>
              <p:tags r:id="rId3"/>
            </p:custDataLst>
          </p:nvPr>
        </p:nvSpPr>
        <p:spPr>
          <a:xfrm>
            <a:off x="1693545" y="26035"/>
            <a:ext cx="10273030" cy="659765"/>
          </a:xfrm>
          <a:prstGeom prst="rect">
            <a:avLst/>
          </a:prstGeom>
          <a:noFill/>
        </p:spPr>
        <p:txBody>
          <a:bodyPr wrap="square" rtlCol="0" anchor="t">
            <a:noAutofit/>
          </a:bodyPr>
          <a:lstStyle/>
          <a:p>
            <a:r>
              <a:rPr lang="en-US" altLang="zh-CN" sz="2000">
                <a:latin typeface="Calibri" panose="020F0502020204030204" charset="0"/>
                <a:ea typeface="+mj-ea"/>
                <a:cs typeface="Calibri" panose="020F0502020204030204" charset="0"/>
                <a:sym typeface="+mn-ea"/>
              </a:rPr>
              <a:t>Loops with large loop span and low PET counts induced by heat shock in H3K27ac and </a:t>
            </a:r>
            <a:r>
              <a:rPr lang="en-US" altLang="zh-CN" sz="2000">
                <a:solidFill>
                  <a:schemeClr val="tx1"/>
                </a:solidFill>
                <a:sym typeface="+mn-ea"/>
              </a:rPr>
              <a:t>RNAPII are connecting interaction domains</a:t>
            </a:r>
            <a:r>
              <a:rPr lang="en-US" altLang="zh-CN" sz="2000">
                <a:latin typeface="Calibri" panose="020F0502020204030204" charset="0"/>
                <a:ea typeface="+mj-ea"/>
                <a:cs typeface="Calibri" panose="020F0502020204030204" charset="0"/>
                <a:sym typeface="+mn-ea"/>
              </a:rPr>
              <a:t> </a:t>
            </a:r>
            <a:endParaRPr lang="en-US" altLang="zh-CN" sz="2000">
              <a:latin typeface="Calibri" panose="020F0502020204030204" charset="0"/>
              <a:ea typeface="+mj-ea"/>
              <a:cs typeface="Calibri" panose="020F0502020204030204" charset="0"/>
              <a:sym typeface="+mn-ea"/>
            </a:endParaRPr>
          </a:p>
        </p:txBody>
      </p:sp>
      <p:sp>
        <p:nvSpPr>
          <p:cNvPr id="11" name="文本框 10"/>
          <p:cNvSpPr txBox="1"/>
          <p:nvPr>
            <p:custDataLst>
              <p:tags r:id="rId4"/>
            </p:custDataLst>
          </p:nvPr>
        </p:nvSpPr>
        <p:spPr>
          <a:xfrm>
            <a:off x="160020" y="14795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Loop level</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46" name="文本框 45"/>
          <p:cNvSpPr txBox="1"/>
          <p:nvPr>
            <p:custDataLst>
              <p:tags r:id="rId5"/>
            </p:custDataLst>
          </p:nvPr>
        </p:nvSpPr>
        <p:spPr>
          <a:xfrm>
            <a:off x="205105" y="784225"/>
            <a:ext cx="2536190" cy="337185"/>
          </a:xfrm>
          <a:prstGeom prst="rect">
            <a:avLst/>
          </a:prstGeom>
          <a:noFill/>
        </p:spPr>
        <p:txBody>
          <a:bodyPr wrap="square" rtlCol="0" anchor="t">
            <a:spAutoFit/>
          </a:bodyPr>
          <a:lstStyle/>
          <a:p>
            <a:r>
              <a:rPr lang="en-US" altLang="zh-CN" sz="1600">
                <a:cs typeface="+mn-lt"/>
              </a:rPr>
              <a:t>chr2L:16473838-19264497</a:t>
            </a:r>
            <a:endParaRPr lang="en-US" altLang="zh-CN" sz="1600">
              <a:cs typeface="+mn-lt"/>
            </a:endParaRPr>
          </a:p>
        </p:txBody>
      </p:sp>
      <p:sp>
        <p:nvSpPr>
          <p:cNvPr id="13" name="文本框 12"/>
          <p:cNvSpPr txBox="1"/>
          <p:nvPr>
            <p:custDataLst>
              <p:tags r:id="rId6"/>
            </p:custDataLst>
          </p:nvPr>
        </p:nvSpPr>
        <p:spPr>
          <a:xfrm>
            <a:off x="10500995" y="1372235"/>
            <a:ext cx="1308735" cy="306705"/>
          </a:xfrm>
          <a:prstGeom prst="rect">
            <a:avLst/>
          </a:prstGeom>
          <a:noFill/>
        </p:spPr>
        <p:txBody>
          <a:bodyPr wrap="square" rtlCol="0" anchor="t">
            <a:spAutoFit/>
          </a:bodyPr>
          <a:lstStyle/>
          <a:p>
            <a:r>
              <a:rPr lang="en-US" altLang="zh-CN" sz="1400" b="1">
                <a:solidFill>
                  <a:schemeClr val="tx1"/>
                </a:solidFill>
                <a:latin typeface="Arial" panose="020B0604020202020204" pitchFamily="34" charset="0"/>
                <a:cs typeface="Arial" panose="020B0604020202020204" pitchFamily="34" charset="0"/>
              </a:rPr>
              <a:t>Ref genes</a:t>
            </a:r>
            <a:endParaRPr lang="en-US" altLang="zh-CN" sz="1400" b="1">
              <a:solidFill>
                <a:schemeClr val="tx1"/>
              </a:solidFill>
              <a:latin typeface="Arial" panose="020B0604020202020204" pitchFamily="34" charset="0"/>
              <a:cs typeface="Arial" panose="020B0604020202020204" pitchFamily="34" charset="0"/>
            </a:endParaRPr>
          </a:p>
        </p:txBody>
      </p:sp>
      <p:sp>
        <p:nvSpPr>
          <p:cNvPr id="14" name="文本框 13"/>
          <p:cNvSpPr txBox="1"/>
          <p:nvPr>
            <p:custDataLst>
              <p:tags r:id="rId7"/>
            </p:custDataLst>
          </p:nvPr>
        </p:nvSpPr>
        <p:spPr>
          <a:xfrm>
            <a:off x="10500995" y="1785620"/>
            <a:ext cx="1379220" cy="306705"/>
          </a:xfrm>
          <a:prstGeom prst="rect">
            <a:avLst/>
          </a:prstGeom>
          <a:noFill/>
        </p:spPr>
        <p:txBody>
          <a:bodyPr wrap="square" rtlCol="0" anchor="t">
            <a:spAutoFit/>
          </a:bodyPr>
          <a:lstStyle/>
          <a:p>
            <a:r>
              <a:rPr lang="en-US" altLang="zh-CN" sz="1400" b="1">
                <a:solidFill>
                  <a:schemeClr val="tx1"/>
                </a:solidFill>
                <a:latin typeface="Arial" panose="020B0604020202020204" pitchFamily="34" charset="0"/>
                <a:cs typeface="Arial" panose="020B0604020202020204" pitchFamily="34" charset="0"/>
              </a:rPr>
              <a:t>RNA-seq_WT</a:t>
            </a:r>
            <a:endParaRPr lang="en-US" altLang="zh-CN" sz="1400" b="1">
              <a:solidFill>
                <a:schemeClr val="tx1"/>
              </a:solidFill>
              <a:latin typeface="Arial" panose="020B0604020202020204" pitchFamily="34" charset="0"/>
              <a:cs typeface="Arial" panose="020B0604020202020204" pitchFamily="34" charset="0"/>
            </a:endParaRPr>
          </a:p>
        </p:txBody>
      </p:sp>
      <p:sp>
        <p:nvSpPr>
          <p:cNvPr id="15" name="文本框 14"/>
          <p:cNvSpPr txBox="1"/>
          <p:nvPr>
            <p:custDataLst>
              <p:tags r:id="rId8"/>
            </p:custDataLst>
          </p:nvPr>
        </p:nvSpPr>
        <p:spPr>
          <a:xfrm>
            <a:off x="10500995" y="2073910"/>
            <a:ext cx="1550035" cy="306705"/>
          </a:xfrm>
          <a:prstGeom prst="rect">
            <a:avLst/>
          </a:prstGeom>
          <a:noFill/>
        </p:spPr>
        <p:txBody>
          <a:bodyPr wrap="square" rtlCol="0" anchor="t">
            <a:spAutoFit/>
          </a:bodyPr>
          <a:lstStyle/>
          <a:p>
            <a:r>
              <a:rPr lang="en-US" altLang="zh-CN" sz="1400" b="1">
                <a:solidFill>
                  <a:schemeClr val="tx1"/>
                </a:solidFill>
                <a:latin typeface="Arial" panose="020B0604020202020204" pitchFamily="34" charset="0"/>
                <a:cs typeface="Arial" panose="020B0604020202020204" pitchFamily="34" charset="0"/>
              </a:rPr>
              <a:t>RNA</a:t>
            </a:r>
            <a:r>
              <a:rPr lang="en-US" altLang="zh-CN" sz="1400" b="1">
                <a:solidFill>
                  <a:schemeClr val="tx1"/>
                </a:solidFill>
                <a:cs typeface="+mn-lt"/>
              </a:rPr>
              <a:t>-seq_HS</a:t>
            </a:r>
            <a:endParaRPr lang="en-US" altLang="zh-CN" sz="1400" b="1">
              <a:solidFill>
                <a:schemeClr val="tx1"/>
              </a:solidFill>
              <a:cs typeface="+mn-lt"/>
            </a:endParaRPr>
          </a:p>
        </p:txBody>
      </p:sp>
      <p:sp>
        <p:nvSpPr>
          <p:cNvPr id="16" name="文本框 15"/>
          <p:cNvSpPr txBox="1"/>
          <p:nvPr>
            <p:custDataLst>
              <p:tags r:id="rId9"/>
            </p:custDataLst>
          </p:nvPr>
        </p:nvSpPr>
        <p:spPr>
          <a:xfrm>
            <a:off x="10532110" y="2540000"/>
            <a:ext cx="1052830" cy="337185"/>
          </a:xfrm>
          <a:prstGeom prst="rect">
            <a:avLst/>
          </a:prstGeom>
          <a:noFill/>
        </p:spPr>
        <p:txBody>
          <a:bodyPr wrap="square" rtlCol="0" anchor="t">
            <a:spAutoFit/>
          </a:bodyPr>
          <a:lstStyle/>
          <a:p>
            <a:r>
              <a:rPr lang="en-US" altLang="zh-CN" sz="1600" b="1">
                <a:solidFill>
                  <a:schemeClr val="tx1"/>
                </a:solidFill>
                <a:cs typeface="+mn-lt"/>
              </a:rPr>
              <a:t>DEGs</a:t>
            </a:r>
            <a:endParaRPr lang="en-US" altLang="zh-CN" sz="1600" b="1">
              <a:solidFill>
                <a:schemeClr val="tx1"/>
              </a:solidFill>
              <a:cs typeface="+mn-lt"/>
            </a:endParaRPr>
          </a:p>
        </p:txBody>
      </p:sp>
      <p:sp>
        <p:nvSpPr>
          <p:cNvPr id="19" name="文本框 18"/>
          <p:cNvSpPr txBox="1"/>
          <p:nvPr>
            <p:custDataLst>
              <p:tags r:id="rId10"/>
            </p:custDataLst>
          </p:nvPr>
        </p:nvSpPr>
        <p:spPr>
          <a:xfrm>
            <a:off x="10500995" y="2960370"/>
            <a:ext cx="1635760" cy="521970"/>
          </a:xfrm>
          <a:prstGeom prst="rect">
            <a:avLst/>
          </a:prstGeom>
          <a:noFill/>
        </p:spPr>
        <p:txBody>
          <a:bodyPr wrap="square" rtlCol="0" anchor="t">
            <a:spAutoFit/>
          </a:bodyPr>
          <a:lstStyle/>
          <a:p>
            <a:r>
              <a:rPr lang="en-US" altLang="zh-CN" sz="1400" b="1">
                <a:solidFill>
                  <a:srgbClr val="4D7731"/>
                </a:solidFill>
                <a:cs typeface="+mn-lt"/>
              </a:rPr>
              <a:t>Loops</a:t>
            </a:r>
            <a:endParaRPr lang="en-US" altLang="zh-CN" sz="1400" b="1">
              <a:solidFill>
                <a:srgbClr val="4D7731"/>
              </a:solidFill>
              <a:cs typeface="+mn-lt"/>
            </a:endParaRPr>
          </a:p>
          <a:p>
            <a:r>
              <a:rPr lang="en-US" altLang="zh-CN" sz="1400" b="1">
                <a:solidFill>
                  <a:srgbClr val="4D7731"/>
                </a:solidFill>
                <a:cs typeface="+mn-lt"/>
              </a:rPr>
              <a:t>H3K27me3_WT</a:t>
            </a:r>
            <a:endParaRPr lang="en-US" altLang="zh-CN" sz="1400" b="1">
              <a:solidFill>
                <a:srgbClr val="4D7731"/>
              </a:solidFill>
              <a:cs typeface="+mn-lt"/>
            </a:endParaRPr>
          </a:p>
        </p:txBody>
      </p:sp>
      <p:sp>
        <p:nvSpPr>
          <p:cNvPr id="20" name="文本框 19"/>
          <p:cNvSpPr txBox="1"/>
          <p:nvPr>
            <p:custDataLst>
              <p:tags r:id="rId11"/>
            </p:custDataLst>
          </p:nvPr>
        </p:nvSpPr>
        <p:spPr>
          <a:xfrm>
            <a:off x="10532110" y="3512185"/>
            <a:ext cx="1635760" cy="521970"/>
          </a:xfrm>
          <a:prstGeom prst="rect">
            <a:avLst/>
          </a:prstGeom>
          <a:noFill/>
        </p:spPr>
        <p:txBody>
          <a:bodyPr wrap="square" rtlCol="0" anchor="t">
            <a:spAutoFit/>
          </a:bodyPr>
          <a:lstStyle/>
          <a:p>
            <a:r>
              <a:rPr lang="en-US" altLang="zh-CN" sz="1400" b="1">
                <a:solidFill>
                  <a:srgbClr val="98A246"/>
                </a:solidFill>
                <a:cs typeface="+mn-lt"/>
              </a:rPr>
              <a:t>Loops</a:t>
            </a:r>
            <a:endParaRPr lang="en-US" altLang="zh-CN" sz="1400" b="1">
              <a:solidFill>
                <a:srgbClr val="98A246"/>
              </a:solidFill>
              <a:cs typeface="+mn-lt"/>
            </a:endParaRPr>
          </a:p>
          <a:p>
            <a:r>
              <a:rPr lang="en-US" altLang="zh-CN" sz="1400" b="1">
                <a:solidFill>
                  <a:srgbClr val="98A246"/>
                </a:solidFill>
                <a:cs typeface="+mn-lt"/>
              </a:rPr>
              <a:t>H3K27me3_HS</a:t>
            </a:r>
            <a:endParaRPr lang="en-US" altLang="zh-CN" sz="1400" b="1">
              <a:solidFill>
                <a:srgbClr val="98A246"/>
              </a:solidFill>
              <a:cs typeface="+mn-lt"/>
            </a:endParaRPr>
          </a:p>
        </p:txBody>
      </p:sp>
      <p:sp>
        <p:nvSpPr>
          <p:cNvPr id="25" name="文本框 24"/>
          <p:cNvSpPr txBox="1"/>
          <p:nvPr>
            <p:custDataLst>
              <p:tags r:id="rId12"/>
            </p:custDataLst>
          </p:nvPr>
        </p:nvSpPr>
        <p:spPr>
          <a:xfrm>
            <a:off x="10532110" y="4064000"/>
            <a:ext cx="1635760" cy="521970"/>
          </a:xfrm>
          <a:prstGeom prst="rect">
            <a:avLst/>
          </a:prstGeom>
          <a:noFill/>
        </p:spPr>
        <p:txBody>
          <a:bodyPr wrap="square" rtlCol="0" anchor="t">
            <a:spAutoFit/>
          </a:bodyPr>
          <a:lstStyle/>
          <a:p>
            <a:r>
              <a:rPr lang="en-US" altLang="zh-CN" sz="1400" b="1">
                <a:solidFill>
                  <a:srgbClr val="F50CB8"/>
                </a:solidFill>
                <a:cs typeface="+mn-lt"/>
              </a:rPr>
              <a:t>Loops</a:t>
            </a:r>
            <a:endParaRPr lang="en-US" altLang="zh-CN" sz="1400" b="1">
              <a:solidFill>
                <a:srgbClr val="F50CB8"/>
              </a:solidFill>
              <a:cs typeface="+mn-lt"/>
            </a:endParaRPr>
          </a:p>
          <a:p>
            <a:r>
              <a:rPr lang="en-US" altLang="zh-CN" sz="1400" b="1">
                <a:solidFill>
                  <a:srgbClr val="F50CB8"/>
                </a:solidFill>
                <a:cs typeface="+mn-lt"/>
              </a:rPr>
              <a:t>H3K27ac_WT</a:t>
            </a:r>
            <a:endParaRPr lang="en-US" altLang="zh-CN" sz="1400" b="1">
              <a:solidFill>
                <a:srgbClr val="F50CB8"/>
              </a:solidFill>
              <a:cs typeface="+mn-lt"/>
            </a:endParaRPr>
          </a:p>
        </p:txBody>
      </p:sp>
      <p:sp>
        <p:nvSpPr>
          <p:cNvPr id="26" name="文本框 25"/>
          <p:cNvSpPr txBox="1"/>
          <p:nvPr>
            <p:custDataLst>
              <p:tags r:id="rId13"/>
            </p:custDataLst>
          </p:nvPr>
        </p:nvSpPr>
        <p:spPr>
          <a:xfrm>
            <a:off x="10532110" y="4615815"/>
            <a:ext cx="1635760" cy="521970"/>
          </a:xfrm>
          <a:prstGeom prst="rect">
            <a:avLst/>
          </a:prstGeom>
          <a:noFill/>
        </p:spPr>
        <p:txBody>
          <a:bodyPr wrap="square" rtlCol="0" anchor="t">
            <a:spAutoFit/>
          </a:bodyPr>
          <a:lstStyle/>
          <a:p>
            <a:r>
              <a:rPr lang="en-US" altLang="zh-CN" sz="1400" b="1">
                <a:solidFill>
                  <a:srgbClr val="743CA6"/>
                </a:solidFill>
                <a:cs typeface="+mn-lt"/>
              </a:rPr>
              <a:t>Loops</a:t>
            </a:r>
            <a:endParaRPr lang="en-US" altLang="zh-CN" sz="1400" b="1">
              <a:solidFill>
                <a:srgbClr val="743CA6"/>
              </a:solidFill>
              <a:cs typeface="+mn-lt"/>
            </a:endParaRPr>
          </a:p>
          <a:p>
            <a:r>
              <a:rPr lang="en-US" altLang="zh-CN" sz="1400" b="1">
                <a:solidFill>
                  <a:srgbClr val="743CA6"/>
                </a:solidFill>
                <a:cs typeface="+mn-lt"/>
              </a:rPr>
              <a:t>H3K27ac_HS</a:t>
            </a:r>
            <a:endParaRPr lang="en-US" altLang="zh-CN" sz="1400" b="1">
              <a:solidFill>
                <a:srgbClr val="743CA6"/>
              </a:solidFill>
              <a:cs typeface="+mn-lt"/>
            </a:endParaRPr>
          </a:p>
        </p:txBody>
      </p:sp>
      <p:sp>
        <p:nvSpPr>
          <p:cNvPr id="27" name="文本框 26"/>
          <p:cNvSpPr txBox="1"/>
          <p:nvPr>
            <p:custDataLst>
              <p:tags r:id="rId14"/>
            </p:custDataLst>
          </p:nvPr>
        </p:nvSpPr>
        <p:spPr>
          <a:xfrm>
            <a:off x="10556240" y="5197475"/>
            <a:ext cx="1635760" cy="521970"/>
          </a:xfrm>
          <a:prstGeom prst="rect">
            <a:avLst/>
          </a:prstGeom>
          <a:noFill/>
        </p:spPr>
        <p:txBody>
          <a:bodyPr wrap="square" rtlCol="0" anchor="t">
            <a:spAutoFit/>
          </a:bodyPr>
          <a:lstStyle/>
          <a:p>
            <a:r>
              <a:rPr lang="en-US" altLang="zh-CN" sz="1400" b="1">
                <a:solidFill>
                  <a:srgbClr val="1087F4"/>
                </a:solidFill>
                <a:cs typeface="+mn-lt"/>
              </a:rPr>
              <a:t>Loops</a:t>
            </a:r>
            <a:endParaRPr lang="en-US" altLang="zh-CN" sz="1400" b="1">
              <a:solidFill>
                <a:srgbClr val="1087F4"/>
              </a:solidFill>
              <a:cs typeface="+mn-lt"/>
            </a:endParaRPr>
          </a:p>
          <a:p>
            <a:r>
              <a:rPr lang="en-US" altLang="zh-CN" sz="1400" b="1">
                <a:solidFill>
                  <a:srgbClr val="1087F4"/>
                </a:solidFill>
                <a:sym typeface="+mn-ea"/>
              </a:rPr>
              <a:t>RNAPII</a:t>
            </a:r>
            <a:r>
              <a:rPr lang="en-US" altLang="zh-CN" sz="1400" b="1">
                <a:solidFill>
                  <a:srgbClr val="1087F4"/>
                </a:solidFill>
                <a:cs typeface="+mn-lt"/>
              </a:rPr>
              <a:t>_WT</a:t>
            </a:r>
            <a:endParaRPr lang="en-US" altLang="zh-CN" sz="1400" b="1">
              <a:solidFill>
                <a:srgbClr val="1087F4"/>
              </a:solidFill>
              <a:cs typeface="+mn-lt"/>
            </a:endParaRPr>
          </a:p>
        </p:txBody>
      </p:sp>
      <p:sp>
        <p:nvSpPr>
          <p:cNvPr id="28" name="文本框 27"/>
          <p:cNvSpPr txBox="1"/>
          <p:nvPr>
            <p:custDataLst>
              <p:tags r:id="rId15"/>
            </p:custDataLst>
          </p:nvPr>
        </p:nvSpPr>
        <p:spPr>
          <a:xfrm>
            <a:off x="10532110" y="5619750"/>
            <a:ext cx="1635760" cy="521970"/>
          </a:xfrm>
          <a:prstGeom prst="rect">
            <a:avLst/>
          </a:prstGeom>
          <a:noFill/>
        </p:spPr>
        <p:txBody>
          <a:bodyPr wrap="square" rtlCol="0" anchor="t">
            <a:spAutoFit/>
          </a:bodyPr>
          <a:lstStyle/>
          <a:p>
            <a:r>
              <a:rPr lang="en-US" altLang="zh-CN" sz="1400" b="1">
                <a:solidFill>
                  <a:srgbClr val="99BDCB"/>
                </a:solidFill>
                <a:cs typeface="+mn-lt"/>
              </a:rPr>
              <a:t>Loops</a:t>
            </a:r>
            <a:endParaRPr lang="en-US" altLang="zh-CN" sz="1400" b="1">
              <a:solidFill>
                <a:srgbClr val="99BDCB"/>
              </a:solidFill>
              <a:cs typeface="+mn-lt"/>
            </a:endParaRPr>
          </a:p>
          <a:p>
            <a:r>
              <a:rPr lang="en-US" altLang="zh-CN" sz="1400" b="1">
                <a:solidFill>
                  <a:srgbClr val="99BDCB"/>
                </a:solidFill>
                <a:sym typeface="+mn-ea"/>
              </a:rPr>
              <a:t>RNAPII</a:t>
            </a:r>
            <a:r>
              <a:rPr lang="en-US" altLang="zh-CN" sz="1400" b="1">
                <a:solidFill>
                  <a:srgbClr val="99BDCB"/>
                </a:solidFill>
                <a:cs typeface="+mn-lt"/>
              </a:rPr>
              <a:t>_HS</a:t>
            </a:r>
            <a:endParaRPr lang="en-US" altLang="zh-CN" sz="1400" b="1">
              <a:solidFill>
                <a:srgbClr val="99BDCB"/>
              </a:solidFill>
              <a:cs typeface="+mn-lt"/>
            </a:endParaRPr>
          </a:p>
        </p:txBody>
      </p:sp>
      <p:sp>
        <p:nvSpPr>
          <p:cNvPr id="30" name="文本框 29"/>
          <p:cNvSpPr txBox="1"/>
          <p:nvPr>
            <p:custDataLst>
              <p:tags r:id="rId16"/>
            </p:custDataLst>
          </p:nvPr>
        </p:nvSpPr>
        <p:spPr>
          <a:xfrm>
            <a:off x="10556240" y="6141720"/>
            <a:ext cx="1636395" cy="521970"/>
          </a:xfrm>
          <a:prstGeom prst="rect">
            <a:avLst/>
          </a:prstGeom>
          <a:noFill/>
        </p:spPr>
        <p:txBody>
          <a:bodyPr wrap="square" rtlCol="0" anchor="t">
            <a:spAutoFit/>
          </a:bodyPr>
          <a:lstStyle/>
          <a:p>
            <a:r>
              <a:rPr lang="en-US" altLang="zh-CN" sz="1400" b="1">
                <a:solidFill>
                  <a:schemeClr val="tx1"/>
                </a:solidFill>
                <a:cs typeface="+mn-lt"/>
              </a:rPr>
              <a:t>ChIP_H3K27me3</a:t>
            </a:r>
            <a:endParaRPr lang="en-US" altLang="zh-CN" sz="1400" b="1">
              <a:solidFill>
                <a:schemeClr val="tx1"/>
              </a:solidFill>
              <a:cs typeface="+mn-lt"/>
            </a:endParaRPr>
          </a:p>
          <a:p>
            <a:r>
              <a:rPr lang="en-US" altLang="zh-CN" sz="1400" b="1">
                <a:solidFill>
                  <a:srgbClr val="FFA500"/>
                </a:solidFill>
                <a:cs typeface="+mn-lt"/>
                <a:sym typeface="+mn-ea"/>
              </a:rPr>
              <a:t>ChIP_H3K27ac</a:t>
            </a:r>
            <a:endParaRPr lang="en-US" altLang="zh-CN" sz="1400" b="1">
              <a:solidFill>
                <a:srgbClr val="FFA500"/>
              </a:solidFill>
              <a:cs typeface="+mn-lt"/>
              <a:sym typeface="+mn-ea"/>
            </a:endParaRPr>
          </a:p>
        </p:txBody>
      </p:sp>
      <p:pic>
        <p:nvPicPr>
          <p:cNvPr id="2" name="图片 1"/>
          <p:cNvPicPr>
            <a:picLocks noChangeAspect="1"/>
          </p:cNvPicPr>
          <p:nvPr>
            <p:custDataLst>
              <p:tags r:id="rId17"/>
            </p:custDataLst>
          </p:nvPr>
        </p:nvPicPr>
        <p:blipFill>
          <a:blip r:embed="rId18"/>
          <a:stretch>
            <a:fillRect/>
          </a:stretch>
        </p:blipFill>
        <p:spPr>
          <a:xfrm>
            <a:off x="0" y="1160780"/>
            <a:ext cx="10500995" cy="5534025"/>
          </a:xfrm>
          <a:prstGeom prst="rect">
            <a:avLst/>
          </a:prstGeom>
        </p:spPr>
      </p:pic>
      <p:sp>
        <p:nvSpPr>
          <p:cNvPr id="31" name="矩形 30"/>
          <p:cNvSpPr/>
          <p:nvPr>
            <p:custDataLst>
              <p:tags r:id="rId19"/>
            </p:custDataLst>
          </p:nvPr>
        </p:nvSpPr>
        <p:spPr>
          <a:xfrm>
            <a:off x="509270" y="1870075"/>
            <a:ext cx="706755" cy="482409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2" name="矩形 31"/>
          <p:cNvSpPr/>
          <p:nvPr>
            <p:custDataLst>
              <p:tags r:id="rId20"/>
            </p:custDataLst>
          </p:nvPr>
        </p:nvSpPr>
        <p:spPr>
          <a:xfrm>
            <a:off x="3467735" y="1870075"/>
            <a:ext cx="600075" cy="4824730"/>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矩形 33"/>
          <p:cNvSpPr/>
          <p:nvPr>
            <p:custDataLst>
              <p:tags r:id="rId21"/>
            </p:custDataLst>
          </p:nvPr>
        </p:nvSpPr>
        <p:spPr>
          <a:xfrm>
            <a:off x="6231255" y="1877060"/>
            <a:ext cx="273685" cy="481774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5" name="矩形 34"/>
          <p:cNvSpPr/>
          <p:nvPr>
            <p:custDataLst>
              <p:tags r:id="rId22"/>
            </p:custDataLst>
          </p:nvPr>
        </p:nvSpPr>
        <p:spPr>
          <a:xfrm>
            <a:off x="7361555" y="1877060"/>
            <a:ext cx="194310" cy="481774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6" name="矩形 35"/>
          <p:cNvSpPr/>
          <p:nvPr>
            <p:custDataLst>
              <p:tags r:id="rId23"/>
            </p:custDataLst>
          </p:nvPr>
        </p:nvSpPr>
        <p:spPr>
          <a:xfrm>
            <a:off x="9297035" y="1877060"/>
            <a:ext cx="958850" cy="4786630"/>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custDataLst>
              <p:tags r:id="rId24"/>
            </p:custDataLst>
          </p:nvPr>
        </p:nvSpPr>
        <p:spPr>
          <a:xfrm>
            <a:off x="7800975" y="1870075"/>
            <a:ext cx="683260" cy="4817745"/>
          </a:xfrm>
          <a:prstGeom prst="rect">
            <a:avLst/>
          </a:prstGeom>
          <a:noFill/>
          <a:ln w="158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custDataLst>
              <p:tags r:id="rId25"/>
            </p:custDataLst>
          </p:nvPr>
        </p:nvSpPr>
        <p:spPr>
          <a:xfrm>
            <a:off x="2618740" y="784225"/>
            <a:ext cx="9461500" cy="337185"/>
          </a:xfrm>
          <a:prstGeom prst="rect">
            <a:avLst/>
          </a:prstGeom>
          <a:noFill/>
        </p:spPr>
        <p:txBody>
          <a:bodyPr wrap="square" rtlCol="0" anchor="t">
            <a:spAutoFit/>
          </a:bodyPr>
          <a:lstStyle/>
          <a:p>
            <a:r>
              <a:rPr lang="en-US" altLang="zh-CN" sz="1600" b="1">
                <a:solidFill>
                  <a:schemeClr val="tx1"/>
                </a:solidFill>
                <a:cs typeface="+mn-lt"/>
              </a:rPr>
              <a:t>Is it related to the </a:t>
            </a:r>
            <a:r>
              <a:rPr lang="en-US" altLang="zh-CN" sz="1600" b="1">
                <a:solidFill>
                  <a:srgbClr val="00B050"/>
                </a:solidFill>
                <a:cs typeface="+mn-lt"/>
              </a:rPr>
              <a:t>condensation induced by heat shock</a:t>
            </a:r>
            <a:r>
              <a:rPr lang="en-US" altLang="zh-CN" sz="1600" b="1">
                <a:solidFill>
                  <a:schemeClr val="tx1"/>
                </a:solidFill>
                <a:cs typeface="+mn-lt"/>
              </a:rPr>
              <a:t>?</a:t>
            </a:r>
            <a:r>
              <a:rPr lang="en-US" altLang="zh-CN" sz="1600">
                <a:cs typeface="+mn-lt"/>
              </a:rPr>
              <a:t>  What’s the function in gene expression and regulation</a:t>
            </a:r>
            <a:endParaRPr lang="en-US" altLang="zh-CN" sz="1600">
              <a:cs typeface="+mn-lt"/>
            </a:endParaRPr>
          </a:p>
        </p:txBody>
      </p:sp>
      <p:sp>
        <p:nvSpPr>
          <p:cNvPr id="12" name="灯片编号占位符 11"/>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custDataLst>
              <p:tags r:id="rId1"/>
            </p:custDataLst>
          </p:nvPr>
        </p:nvSpPr>
        <p:spPr>
          <a:xfrm>
            <a:off x="167640" y="2404745"/>
            <a:ext cx="1955165" cy="2393315"/>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2"/>
            </p:custDataLst>
          </p:nvPr>
        </p:nvSpPr>
        <p:spPr>
          <a:xfrm>
            <a:off x="2198370" y="1826260"/>
            <a:ext cx="4633595" cy="1168400"/>
          </a:xfrm>
          <a:prstGeom prst="rect">
            <a:avLst/>
          </a:prstGeom>
          <a:noFill/>
        </p:spPr>
        <p:txBody>
          <a:bodyPr wrap="square" rtlCol="0">
            <a:spAutoFit/>
          </a:bodyPr>
          <a:lstStyle/>
          <a:p>
            <a:r>
              <a:rPr lang="en-US" altLang="zh-CN" sz="1400" b="1" dirty="0" err="1">
                <a:solidFill>
                  <a:srgbClr val="0070C0"/>
                </a:solidFill>
              </a:rPr>
              <a:t>Shared_zero_anchor</a:t>
            </a:r>
            <a:endParaRPr lang="en-US" altLang="zh-CN" sz="1400" b="1" dirty="0">
              <a:solidFill>
                <a:srgbClr val="0070C0"/>
              </a:solidFill>
            </a:endParaRPr>
          </a:p>
          <a:p>
            <a:r>
              <a:rPr lang="en-US" altLang="zh-CN" sz="1400">
                <a:ea typeface="+mj-ea"/>
                <a:cs typeface="+mn-lt"/>
                <a:sym typeface="+mn-ea"/>
              </a:rPr>
              <a:t>1. Loops with large loop span and low PET counts induced by heat shock in H3K27ac and </a:t>
            </a:r>
            <a:r>
              <a:rPr lang="en-US" altLang="zh-CN" sz="1400">
                <a:cs typeface="+mn-lt"/>
                <a:sym typeface="+mn-ea"/>
              </a:rPr>
              <a:t>RNAPII </a:t>
            </a:r>
            <a:r>
              <a:rPr lang="en-US" altLang="zh-CN" sz="1400" dirty="0">
                <a:cs typeface="+mn-lt"/>
              </a:rPr>
              <a:t>usually </a:t>
            </a:r>
            <a:r>
              <a:rPr lang="en-US" altLang="zh-CN" sz="1400" dirty="0">
                <a:solidFill>
                  <a:srgbClr val="00B050"/>
                </a:solidFill>
                <a:cs typeface="+mn-lt"/>
              </a:rPr>
              <a:t>connect clusters</a:t>
            </a:r>
            <a:r>
              <a:rPr lang="en-US" altLang="zh-CN" sz="1400" dirty="0">
                <a:cs typeface="+mn-lt"/>
              </a:rPr>
              <a:t>. (</a:t>
            </a:r>
            <a:r>
              <a:rPr lang="en-US" altLang="zh-CN" sz="1400" dirty="0" err="1">
                <a:solidFill>
                  <a:srgbClr val="FF0000"/>
                </a:solidFill>
                <a:cs typeface="+mn-lt"/>
              </a:rPr>
              <a:t>Interaction</a:t>
            </a:r>
            <a:r>
              <a:rPr lang="en-US" altLang="zh-CN" sz="1400" dirty="0">
                <a:solidFill>
                  <a:srgbClr val="FF0000"/>
                </a:solidFill>
                <a:cs typeface="+mn-lt"/>
              </a:rPr>
              <a:t> domains</a:t>
            </a:r>
            <a:r>
              <a:rPr lang="en-US" altLang="zh-CN" sz="1400" dirty="0">
                <a:cs typeface="+mn-lt"/>
              </a:rPr>
              <a:t>)</a:t>
            </a:r>
            <a:endParaRPr lang="en-US" altLang="zh-CN" sz="1400" dirty="0">
              <a:cs typeface="+mn-lt"/>
            </a:endParaRPr>
          </a:p>
          <a:p>
            <a:r>
              <a:rPr lang="en-US" altLang="zh-CN" sz="1400" dirty="0"/>
              <a:t> </a:t>
            </a:r>
            <a:endParaRPr lang="en-US" altLang="zh-CN" sz="1400" dirty="0"/>
          </a:p>
        </p:txBody>
      </p:sp>
      <p:sp>
        <p:nvSpPr>
          <p:cNvPr id="10" name="矩形 9"/>
          <p:cNvSpPr/>
          <p:nvPr>
            <p:custDataLst>
              <p:tags r:id="rId3"/>
            </p:custDataLst>
          </p:nvPr>
        </p:nvSpPr>
        <p:spPr>
          <a:xfrm>
            <a:off x="2246630" y="1739900"/>
            <a:ext cx="4584700" cy="118618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2175510" y="3079750"/>
            <a:ext cx="4746625" cy="1353185"/>
          </a:xfrm>
          <a:prstGeom prst="rect">
            <a:avLst/>
          </a:prstGeom>
          <a:noFill/>
        </p:spPr>
        <p:txBody>
          <a:bodyPr wrap="square" rtlCol="0">
            <a:spAutoFit/>
          </a:bodyPr>
          <a:lstStyle/>
          <a:p>
            <a:r>
              <a:rPr lang="en-US" altLang="zh-CN" sz="1400" b="1">
                <a:solidFill>
                  <a:srgbClr val="0070C0"/>
                </a:solidFill>
              </a:rPr>
              <a:t>Shared</a:t>
            </a:r>
            <a:endParaRPr lang="en-US" altLang="zh-CN" sz="1400" b="1">
              <a:solidFill>
                <a:srgbClr val="0070C0"/>
              </a:solidFill>
            </a:endParaRPr>
          </a:p>
          <a:p>
            <a:r>
              <a:rPr lang="en-US" altLang="zh-CN" sz="1400">
                <a:sym typeface="+mn-ea"/>
              </a:rPr>
              <a:t>1. Only consider PET count change.</a:t>
            </a:r>
            <a:endParaRPr lang="en-US" altLang="zh-CN" sz="1400">
              <a:sym typeface="+mn-ea"/>
            </a:endParaRPr>
          </a:p>
          <a:p>
            <a:r>
              <a:rPr lang="en-US" altLang="zh-CN" sz="1400">
                <a:sym typeface="+mn-ea"/>
              </a:rPr>
              <a:t>2. Extent of PET count drop: </a:t>
            </a:r>
            <a:r>
              <a:rPr lang="en-US" altLang="zh-CN" sz="1400">
                <a:latin typeface="Calibri" panose="020F0502020204030204" charset="0"/>
                <a:cs typeface="Calibri" panose="020F0502020204030204" charset="0"/>
                <a:sym typeface="+mn-ea"/>
              </a:rPr>
              <a:t>RNAPII &gt; H3K27me3 &gt; H3K27ac</a:t>
            </a:r>
            <a:endParaRPr lang="en-US" altLang="zh-CN" sz="1400">
              <a:latin typeface="Calibri" panose="020F0502020204030204" charset="0"/>
              <a:cs typeface="Calibri" panose="020F0502020204030204" charset="0"/>
              <a:sym typeface="+mn-ea"/>
            </a:endParaRPr>
          </a:p>
          <a:p>
            <a:r>
              <a:rPr lang="en-US" altLang="zh-CN" sz="1400">
                <a:latin typeface="Calibri" panose="020F0502020204030204" charset="0"/>
                <a:cs typeface="Calibri" panose="020F0502020204030204" charset="0"/>
                <a:sym typeface="+mn-ea"/>
              </a:rPr>
              <a:t>3. Is it related to the gene expression and regulation?</a:t>
            </a:r>
            <a:endParaRPr lang="en-US" altLang="zh-CN" sz="1400"/>
          </a:p>
          <a:p>
            <a:endParaRPr lang="en-US" altLang="zh-CN" sz="1400" b="1">
              <a:solidFill>
                <a:srgbClr val="0070C0"/>
              </a:solidFill>
            </a:endParaRPr>
          </a:p>
          <a:p>
            <a:endParaRPr lang="en-US" altLang="zh-CN" sz="1200"/>
          </a:p>
        </p:txBody>
      </p:sp>
      <p:sp>
        <p:nvSpPr>
          <p:cNvPr id="12" name="矩形 11"/>
          <p:cNvSpPr/>
          <p:nvPr>
            <p:custDataLst>
              <p:tags r:id="rId5"/>
            </p:custDataLst>
          </p:nvPr>
        </p:nvSpPr>
        <p:spPr>
          <a:xfrm>
            <a:off x="2247265" y="3079750"/>
            <a:ext cx="4584700" cy="104394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文本框 12"/>
          <p:cNvSpPr txBox="1"/>
          <p:nvPr>
            <p:custDataLst>
              <p:tags r:id="rId6"/>
            </p:custDataLst>
          </p:nvPr>
        </p:nvSpPr>
        <p:spPr>
          <a:xfrm>
            <a:off x="2208530" y="4264660"/>
            <a:ext cx="4746625" cy="852170"/>
          </a:xfrm>
          <a:prstGeom prst="rect">
            <a:avLst/>
          </a:prstGeom>
          <a:noFill/>
        </p:spPr>
        <p:txBody>
          <a:bodyPr wrap="square" rtlCol="0">
            <a:noAutofit/>
          </a:bodyPr>
          <a:lstStyle/>
          <a:p>
            <a:r>
              <a:rPr lang="en-US" altLang="zh-CN" sz="1400" b="1">
                <a:solidFill>
                  <a:srgbClr val="0070C0"/>
                </a:solidFill>
              </a:rPr>
              <a:t>Shared_one_anchor</a:t>
            </a:r>
            <a:endParaRPr lang="en-US" altLang="zh-CN" sz="1400" b="1">
              <a:solidFill>
                <a:srgbClr val="0070C0"/>
              </a:solidFill>
            </a:endParaRPr>
          </a:p>
          <a:p>
            <a:r>
              <a:rPr lang="en-US" altLang="zh-CN" sz="1400"/>
              <a:t>1. Similar to </a:t>
            </a:r>
            <a:r>
              <a:rPr lang="en-US" altLang="zh-CN" sz="1400">
                <a:solidFill>
                  <a:srgbClr val="00B050"/>
                </a:solidFill>
              </a:rPr>
              <a:t>loop extrusion model</a:t>
            </a:r>
            <a:r>
              <a:rPr lang="en-US" altLang="zh-CN" sz="1400"/>
              <a:t>.</a:t>
            </a:r>
            <a:endParaRPr lang="en-US" altLang="zh-CN" sz="1400"/>
          </a:p>
          <a:p>
            <a:r>
              <a:rPr lang="en-US" altLang="zh-CN" sz="1400"/>
              <a:t>2. </a:t>
            </a:r>
            <a:r>
              <a:rPr lang="en-US" altLang="zh-CN" sz="1400">
                <a:latin typeface="Calibri" panose="020F0502020204030204" charset="0"/>
                <a:cs typeface="Calibri" panose="020F0502020204030204" charset="0"/>
                <a:sym typeface="+mn-ea"/>
              </a:rPr>
              <a:t>Is it related to the gene expression and regulation.</a:t>
            </a:r>
            <a:endParaRPr lang="en-US" altLang="zh-CN" sz="1400">
              <a:latin typeface="Calibri" panose="020F0502020204030204" charset="0"/>
              <a:cs typeface="Calibri" panose="020F0502020204030204" charset="0"/>
              <a:sym typeface="+mn-ea"/>
            </a:endParaRPr>
          </a:p>
          <a:p>
            <a:r>
              <a:rPr lang="en-US" altLang="zh-CN" sz="1400">
                <a:latin typeface="Calibri" panose="020F0502020204030204" charset="0"/>
                <a:cs typeface="Calibri" panose="020F0502020204030204" charset="0"/>
                <a:sym typeface="+mn-ea"/>
              </a:rPr>
              <a:t>3. If yes, is it also related with epigenetic modification (H3K27me3 and H3K27ac)</a:t>
            </a:r>
            <a:endParaRPr lang="en-US" altLang="zh-CN" sz="1400"/>
          </a:p>
          <a:p>
            <a:r>
              <a:rPr lang="en-US" altLang="zh-CN" sz="1200"/>
              <a:t>  </a:t>
            </a:r>
            <a:endParaRPr lang="en-US" altLang="zh-CN" sz="1200"/>
          </a:p>
        </p:txBody>
      </p:sp>
      <p:sp>
        <p:nvSpPr>
          <p:cNvPr id="14" name="矩形 13"/>
          <p:cNvSpPr/>
          <p:nvPr>
            <p:custDataLst>
              <p:tags r:id="rId7"/>
            </p:custDataLst>
          </p:nvPr>
        </p:nvSpPr>
        <p:spPr>
          <a:xfrm>
            <a:off x="2239010" y="4311650"/>
            <a:ext cx="4584700" cy="1136650"/>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右大括号 19"/>
          <p:cNvSpPr/>
          <p:nvPr>
            <p:custDataLst>
              <p:tags r:id="rId8"/>
            </p:custDataLst>
          </p:nvPr>
        </p:nvSpPr>
        <p:spPr>
          <a:xfrm rot="16200000">
            <a:off x="4432935" y="-812800"/>
            <a:ext cx="240030" cy="4557395"/>
          </a:xfrm>
          <a:prstGeom prst="righ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1" name="文本框 20"/>
          <p:cNvSpPr txBox="1"/>
          <p:nvPr>
            <p:custDataLst>
              <p:tags r:id="rId9"/>
            </p:custDataLst>
          </p:nvPr>
        </p:nvSpPr>
        <p:spPr>
          <a:xfrm>
            <a:off x="3893820" y="1007745"/>
            <a:ext cx="1255395" cy="368300"/>
          </a:xfrm>
          <a:prstGeom prst="rect">
            <a:avLst/>
          </a:prstGeom>
          <a:noFill/>
        </p:spPr>
        <p:txBody>
          <a:bodyPr wrap="square" rtlCol="0">
            <a:spAutoFit/>
          </a:bodyPr>
          <a:lstStyle/>
          <a:p>
            <a:r>
              <a:rPr lang="en-US" altLang="zh-CN">
                <a:solidFill>
                  <a:srgbClr val="FF0000"/>
                </a:solidFill>
              </a:rPr>
              <a:t>Loop level</a:t>
            </a:r>
            <a:endParaRPr lang="en-US" altLang="zh-CN">
              <a:solidFill>
                <a:srgbClr val="FF0000"/>
              </a:solidFill>
            </a:endParaRPr>
          </a:p>
        </p:txBody>
      </p:sp>
      <p:sp>
        <p:nvSpPr>
          <p:cNvPr id="22" name="文本框 21"/>
          <p:cNvSpPr txBox="1"/>
          <p:nvPr>
            <p:custDataLst>
              <p:tags r:id="rId10"/>
            </p:custDataLst>
          </p:nvPr>
        </p:nvSpPr>
        <p:spPr>
          <a:xfrm>
            <a:off x="8558530" y="1007745"/>
            <a:ext cx="2581910" cy="368300"/>
          </a:xfrm>
          <a:prstGeom prst="rect">
            <a:avLst/>
          </a:prstGeom>
          <a:noFill/>
        </p:spPr>
        <p:txBody>
          <a:bodyPr wrap="square" rtlCol="0">
            <a:spAutoFit/>
          </a:bodyPr>
          <a:lstStyle/>
          <a:p>
            <a:r>
              <a:rPr lang="en-US" altLang="zh-CN">
                <a:solidFill>
                  <a:srgbClr val="FF0000"/>
                </a:solidFill>
              </a:rPr>
              <a:t>Interaction domain</a:t>
            </a:r>
            <a:endParaRPr lang="en-US" altLang="zh-CN">
              <a:solidFill>
                <a:srgbClr val="FF0000"/>
              </a:solidFill>
            </a:endParaRPr>
          </a:p>
        </p:txBody>
      </p:sp>
      <p:sp>
        <p:nvSpPr>
          <p:cNvPr id="23" name="右大括号 22"/>
          <p:cNvSpPr/>
          <p:nvPr>
            <p:custDataLst>
              <p:tags r:id="rId11"/>
            </p:custDataLst>
          </p:nvPr>
        </p:nvSpPr>
        <p:spPr>
          <a:xfrm rot="16200000">
            <a:off x="9113520" y="-812800"/>
            <a:ext cx="240030" cy="4557395"/>
          </a:xfrm>
          <a:prstGeom prst="rightBrace">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 name="文本框 2"/>
          <p:cNvSpPr txBox="1"/>
          <p:nvPr>
            <p:custDataLst>
              <p:tags r:id="rId12"/>
            </p:custDataLst>
          </p:nvPr>
        </p:nvSpPr>
        <p:spPr>
          <a:xfrm>
            <a:off x="144780" y="2689860"/>
            <a:ext cx="1884680" cy="953135"/>
          </a:xfrm>
          <a:prstGeom prst="rect">
            <a:avLst/>
          </a:prstGeom>
          <a:noFill/>
        </p:spPr>
        <p:txBody>
          <a:bodyPr wrap="square" rtlCol="0">
            <a:spAutoFit/>
          </a:bodyPr>
          <a:lstStyle/>
          <a:p>
            <a:r>
              <a:rPr lang="en-US" altLang="zh-CN" sz="1400" dirty="0" err="1"/>
              <a:t>Shared</a:t>
            </a:r>
            <a:endParaRPr lang="en-US" altLang="zh-CN" sz="1400" dirty="0"/>
          </a:p>
          <a:p>
            <a:r>
              <a:rPr lang="en-US" altLang="zh-CN" sz="1400" dirty="0" err="1"/>
              <a:t>Shared_one_anchor</a:t>
            </a:r>
            <a:endParaRPr lang="en-US" altLang="zh-CN" sz="1400" dirty="0"/>
          </a:p>
          <a:p>
            <a:r>
              <a:rPr lang="en-US" altLang="zh-CN" sz="1400" dirty="0" err="1">
                <a:sym typeface="+mn-ea"/>
              </a:rPr>
              <a:t>Shared_zero_anchor</a:t>
            </a:r>
            <a:endParaRPr lang="en-US" altLang="zh-CN" sz="1400" dirty="0"/>
          </a:p>
          <a:p>
            <a:endParaRPr lang="en-US" altLang="zh-CN" sz="1400" dirty="0">
              <a:sym typeface="+mn-ea"/>
            </a:endParaRPr>
          </a:p>
        </p:txBody>
      </p:sp>
      <p:sp>
        <p:nvSpPr>
          <p:cNvPr id="4" name="文本框 3"/>
          <p:cNvSpPr txBox="1"/>
          <p:nvPr>
            <p:custDataLst>
              <p:tags r:id="rId13"/>
            </p:custDataLst>
          </p:nvPr>
        </p:nvSpPr>
        <p:spPr>
          <a:xfrm>
            <a:off x="144780" y="2390775"/>
            <a:ext cx="1767840" cy="368300"/>
          </a:xfrm>
          <a:prstGeom prst="rect">
            <a:avLst/>
          </a:prstGeom>
          <a:noFill/>
        </p:spPr>
        <p:txBody>
          <a:bodyPr wrap="square" rtlCol="0" anchor="t">
            <a:spAutoFit/>
          </a:bodyPr>
          <a:lstStyle/>
          <a:p>
            <a:r>
              <a:rPr lang="en-US" altLang="zh-CN" b="1" dirty="0">
                <a:sym typeface="+mn-ea"/>
              </a:rPr>
              <a:t>3 categories</a:t>
            </a:r>
            <a:endParaRPr lang="en-US" altLang="zh-CN" b="1" dirty="0">
              <a:sym typeface="+mn-ea"/>
            </a:endParaRPr>
          </a:p>
        </p:txBody>
      </p:sp>
      <p:sp>
        <p:nvSpPr>
          <p:cNvPr id="5" name="文本框 4"/>
          <p:cNvSpPr txBox="1"/>
          <p:nvPr>
            <p:custDataLst>
              <p:tags r:id="rId14"/>
            </p:custDataLst>
          </p:nvPr>
        </p:nvSpPr>
        <p:spPr>
          <a:xfrm>
            <a:off x="200025" y="3642995"/>
            <a:ext cx="1767840" cy="368300"/>
          </a:xfrm>
          <a:prstGeom prst="rect">
            <a:avLst/>
          </a:prstGeom>
          <a:noFill/>
        </p:spPr>
        <p:txBody>
          <a:bodyPr wrap="square" rtlCol="0" anchor="t">
            <a:spAutoFit/>
          </a:bodyPr>
          <a:lstStyle/>
          <a:p>
            <a:r>
              <a:rPr lang="en-US" altLang="zh-CN" b="1">
                <a:sym typeface="+mn-ea"/>
              </a:rPr>
              <a:t>3 groups</a:t>
            </a:r>
            <a:endParaRPr lang="en-US" altLang="zh-CN" b="1">
              <a:sym typeface="+mn-ea"/>
            </a:endParaRPr>
          </a:p>
        </p:txBody>
      </p:sp>
      <p:sp>
        <p:nvSpPr>
          <p:cNvPr id="6" name="文本框 5"/>
          <p:cNvSpPr txBox="1"/>
          <p:nvPr>
            <p:custDataLst>
              <p:tags r:id="rId15"/>
            </p:custDataLst>
          </p:nvPr>
        </p:nvSpPr>
        <p:spPr>
          <a:xfrm>
            <a:off x="200025" y="4011295"/>
            <a:ext cx="1078865" cy="737235"/>
          </a:xfrm>
          <a:prstGeom prst="rect">
            <a:avLst/>
          </a:prstGeom>
          <a:noFill/>
        </p:spPr>
        <p:txBody>
          <a:bodyPr wrap="square" rtlCol="0">
            <a:spAutoFit/>
          </a:bodyPr>
          <a:lstStyle/>
          <a:p>
            <a:r>
              <a:rPr lang="en-US" altLang="zh-CN" sz="1400" dirty="0">
                <a:sym typeface="+mn-ea"/>
              </a:rPr>
              <a:t>H3K27me3</a:t>
            </a:r>
            <a:endParaRPr lang="en-US" altLang="zh-CN" sz="1400" dirty="0">
              <a:sym typeface="+mn-ea"/>
            </a:endParaRPr>
          </a:p>
          <a:p>
            <a:r>
              <a:rPr lang="en-US" altLang="zh-CN" sz="1400" dirty="0">
                <a:sym typeface="+mn-ea"/>
              </a:rPr>
              <a:t>H3K27ac</a:t>
            </a:r>
            <a:endParaRPr lang="en-US" altLang="zh-CN" sz="1400" dirty="0">
              <a:sym typeface="+mn-ea"/>
            </a:endParaRPr>
          </a:p>
          <a:p>
            <a:r>
              <a:rPr lang="en-US" altLang="zh-CN" sz="1400" dirty="0">
                <a:sym typeface="+mn-ea"/>
              </a:rPr>
              <a:t>RNAPII</a:t>
            </a:r>
            <a:endParaRPr lang="en-US" altLang="zh-CN" sz="1400" dirty="0">
              <a:sym typeface="+mn-ea"/>
            </a:endParaRPr>
          </a:p>
        </p:txBody>
      </p:sp>
      <p:grpSp>
        <p:nvGrpSpPr>
          <p:cNvPr id="9" name="组合 8"/>
          <p:cNvGrpSpPr/>
          <p:nvPr/>
        </p:nvGrpSpPr>
        <p:grpSpPr>
          <a:xfrm>
            <a:off x="0" y="-17780"/>
            <a:ext cx="12192000" cy="443230"/>
            <a:chOff x="0" y="0"/>
            <a:chExt cx="19200" cy="698"/>
          </a:xfrm>
        </p:grpSpPr>
        <p:sp>
          <p:nvSpPr>
            <p:cNvPr id="15" name="矩形 14"/>
            <p:cNvSpPr/>
            <p:nvPr>
              <p:custDataLst>
                <p:tags r:id="rId16"/>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17" name="直接连接符 16"/>
            <p:cNvCxnSpPr/>
            <p:nvPr>
              <p:custDataLst>
                <p:tags r:id="rId17"/>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custDataLst>
              <p:tags r:id="rId18"/>
            </p:custDataLst>
          </p:nvPr>
        </p:nvSpPr>
        <p:spPr>
          <a:xfrm>
            <a:off x="160020" y="26035"/>
            <a:ext cx="1308735" cy="398780"/>
          </a:xfrm>
          <a:prstGeom prst="rect">
            <a:avLst/>
          </a:prstGeom>
          <a:noFill/>
        </p:spPr>
        <p:txBody>
          <a:bodyPr wrap="square" rtlCol="0" anchor="t">
            <a:spAutoFit/>
          </a:bodyPr>
          <a:lstStyle/>
          <a:p>
            <a:r>
              <a:rPr lang="en-US" altLang="zh-CN" sz="2000" b="1">
                <a:latin typeface="+mj-lt"/>
                <a:cs typeface="+mj-lt"/>
                <a:sym typeface="+mn-ea"/>
              </a:rPr>
              <a:t>Next plan</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27" name="文本框 26"/>
          <p:cNvSpPr txBox="1"/>
          <p:nvPr/>
        </p:nvSpPr>
        <p:spPr>
          <a:xfrm>
            <a:off x="6031230" y="5827395"/>
            <a:ext cx="3728720" cy="509905"/>
          </a:xfrm>
          <a:prstGeom prst="rect">
            <a:avLst/>
          </a:prstGeom>
          <a:noFill/>
        </p:spPr>
        <p:txBody>
          <a:bodyPr wrap="square" rtlCol="0">
            <a:noAutofit/>
          </a:bodyPr>
          <a:lstStyle/>
          <a:p>
            <a:r>
              <a:rPr lang="en-US" altLang="zh-CN" sz="1600">
                <a:solidFill>
                  <a:srgbClr val="00B050"/>
                </a:solidFill>
              </a:rPr>
              <a:t>A model</a:t>
            </a:r>
            <a:r>
              <a:rPr lang="en-US" altLang="zh-CN" sz="1600"/>
              <a:t> of </a:t>
            </a:r>
            <a:r>
              <a:rPr lang="en-US" altLang="en-US" sz="1600" dirty="0">
                <a:solidFill>
                  <a:prstClr val="black"/>
                </a:solidFill>
                <a:sym typeface="+mn-ea"/>
              </a:rPr>
              <a:t>Dynamic 3D structure and gene regulation of </a:t>
            </a:r>
            <a:r>
              <a:rPr lang="en-US" altLang="en-US" sz="1600" i="1" dirty="0">
                <a:solidFill>
                  <a:prstClr val="black"/>
                </a:solidFill>
                <a:sym typeface="+mn-ea"/>
              </a:rPr>
              <a:t>Drosophila</a:t>
            </a:r>
            <a:r>
              <a:rPr lang="en-US" altLang="en-US" sz="1600" dirty="0">
                <a:solidFill>
                  <a:prstClr val="black"/>
                </a:solidFill>
                <a:sym typeface="+mn-ea"/>
              </a:rPr>
              <a:t> under heat stress</a:t>
            </a:r>
            <a:endParaRPr lang="en-US" altLang="en-US" sz="1600" dirty="0">
              <a:solidFill>
                <a:prstClr val="black"/>
              </a:solidFill>
              <a:sym typeface="+mn-ea"/>
            </a:endParaRPr>
          </a:p>
          <a:p>
            <a:r>
              <a:rPr lang="en-US" altLang="zh-CN" sz="1200"/>
              <a:t> </a:t>
            </a:r>
            <a:endParaRPr lang="en-US" altLang="zh-CN" sz="1200"/>
          </a:p>
        </p:txBody>
      </p:sp>
      <p:sp>
        <p:nvSpPr>
          <p:cNvPr id="19" name="文本框 18"/>
          <p:cNvSpPr txBox="1"/>
          <p:nvPr>
            <p:custDataLst>
              <p:tags r:id="rId19"/>
            </p:custDataLst>
          </p:nvPr>
        </p:nvSpPr>
        <p:spPr>
          <a:xfrm>
            <a:off x="6955155" y="1586230"/>
            <a:ext cx="4952365" cy="509905"/>
          </a:xfrm>
          <a:prstGeom prst="rect">
            <a:avLst/>
          </a:prstGeom>
          <a:noFill/>
        </p:spPr>
        <p:txBody>
          <a:bodyPr wrap="square" rtlCol="0">
            <a:noAutofit/>
          </a:bodyPr>
          <a:lstStyle/>
          <a:p>
            <a:r>
              <a:rPr lang="en-US" altLang="zh-CN" sz="1400"/>
              <a:t>1. Call the interaction domains and describe the features</a:t>
            </a:r>
            <a:endParaRPr lang="en-US" altLang="zh-CN" sz="1400"/>
          </a:p>
          <a:p>
            <a:r>
              <a:rPr lang="en-US" altLang="zh-CN" sz="1400"/>
              <a:t>(After heat shock, </a:t>
            </a:r>
            <a:r>
              <a:rPr lang="en-US" altLang="zh-CN" sz="1400">
                <a:solidFill>
                  <a:srgbClr val="00B050"/>
                </a:solidFill>
                <a:sym typeface="+mn-ea"/>
              </a:rPr>
              <a:t>Interaction strength</a:t>
            </a:r>
            <a:r>
              <a:rPr lang="en-US" altLang="zh-CN" sz="1400">
                <a:sym typeface="+mn-ea"/>
              </a:rPr>
              <a:t> </a:t>
            </a:r>
            <a:r>
              <a:rPr lang="en-US" altLang="zh-CN" sz="1400">
                <a:solidFill>
                  <a:srgbClr val="00B050"/>
                </a:solidFill>
                <a:sym typeface="+mn-ea"/>
              </a:rPr>
              <a:t>BETWEEN</a:t>
            </a:r>
            <a:r>
              <a:rPr lang="en-US" altLang="zh-CN" sz="1400">
                <a:sym typeface="+mn-ea"/>
              </a:rPr>
              <a:t> interaction domains in H3K27ac and</a:t>
            </a:r>
            <a:r>
              <a:rPr lang="en-US" altLang="zh-CN" sz="1400" b="1">
                <a:sym typeface="+mn-ea"/>
              </a:rPr>
              <a:t> </a:t>
            </a:r>
            <a:r>
              <a:rPr lang="en-US" altLang="zh-CN" sz="1400">
                <a:latin typeface="Calibri" panose="020F0502020204030204" charset="0"/>
                <a:cs typeface="Calibri" panose="020F0502020204030204" charset="0"/>
                <a:sym typeface="+mn-ea"/>
              </a:rPr>
              <a:t>RNAPII obviously increase, but not in H3K27me3</a:t>
            </a:r>
            <a:r>
              <a:rPr lang="en-US" altLang="zh-CN" sz="1400"/>
              <a:t>)</a:t>
            </a:r>
            <a:endParaRPr lang="en-US" altLang="zh-CN" sz="1400"/>
          </a:p>
          <a:p>
            <a:r>
              <a:rPr lang="en-US" altLang="zh-CN" sz="1400"/>
              <a:t>2. Is it</a:t>
            </a:r>
            <a:r>
              <a:rPr lang="en-US" altLang="zh-CN" sz="1400">
                <a:solidFill>
                  <a:srgbClr val="00B050"/>
                </a:solidFill>
              </a:rPr>
              <a:t> related</a:t>
            </a:r>
            <a:r>
              <a:rPr lang="en-US" altLang="zh-CN" sz="1400"/>
              <a:t> with the </a:t>
            </a:r>
            <a:r>
              <a:rPr lang="en-US" altLang="zh-CN" sz="1400">
                <a:solidFill>
                  <a:srgbClr val="00B050"/>
                </a:solidFill>
              </a:rPr>
              <a:t>condesation</a:t>
            </a:r>
            <a:r>
              <a:rPr lang="en-US" altLang="zh-CN" sz="1400"/>
              <a:t> induced by heat shock.</a:t>
            </a:r>
            <a:endParaRPr lang="en-US" altLang="zh-CN" sz="1400"/>
          </a:p>
          <a:p>
            <a:r>
              <a:rPr lang="en-US" altLang="zh-CN" sz="1400"/>
              <a:t>3. Is it related with gene expression and regulation</a:t>
            </a:r>
            <a:r>
              <a:rPr lang="en-US" altLang="zh-CN" sz="1200"/>
              <a:t> </a:t>
            </a:r>
            <a:endParaRPr lang="en-US" altLang="zh-CN" sz="1200"/>
          </a:p>
        </p:txBody>
      </p:sp>
      <p:sp>
        <p:nvSpPr>
          <p:cNvPr id="24" name="灯片编号占位符 2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12192000" cy="443230"/>
            <a:chOff x="0" y="0"/>
            <a:chExt cx="19200" cy="698"/>
          </a:xfrm>
        </p:grpSpPr>
        <p:sp>
          <p:nvSpPr>
            <p:cNvPr id="8" name="矩形 7"/>
            <p:cNvSpPr/>
            <p:nvPr>
              <p:custDataLst>
                <p:tags r:id="rId1"/>
              </p:custDataLst>
            </p:nvPr>
          </p:nvSpPr>
          <p:spPr>
            <a:xfrm>
              <a:off x="0" y="0"/>
              <a:ext cx="19201" cy="6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9" name="直接连接符 8"/>
            <p:cNvCxnSpPr/>
            <p:nvPr>
              <p:custDataLst>
                <p:tags r:id="rId2"/>
              </p:custDataLst>
            </p:nvPr>
          </p:nvCxnSpPr>
          <p:spPr>
            <a:xfrm>
              <a:off x="2456" y="0"/>
              <a:ext cx="0" cy="6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custDataLst>
              <p:tags r:id="rId3"/>
            </p:custDataLst>
          </p:nvPr>
        </p:nvSpPr>
        <p:spPr>
          <a:xfrm>
            <a:off x="160020" y="26035"/>
            <a:ext cx="1308735" cy="398780"/>
          </a:xfrm>
          <a:prstGeom prst="rect">
            <a:avLst/>
          </a:prstGeom>
          <a:noFill/>
        </p:spPr>
        <p:txBody>
          <a:bodyPr wrap="square" rtlCol="0" anchor="t">
            <a:spAutoFit/>
          </a:bodyPr>
          <a:lstStyle/>
          <a:p>
            <a:r>
              <a:rPr lang="en-US" altLang="zh-CN" sz="2000" b="1">
                <a:solidFill>
                  <a:schemeClr val="tx1"/>
                </a:solidFill>
                <a:latin typeface="Calibri" panose="020F0502020204030204" charset="0"/>
                <a:ea typeface="+mj-ea"/>
                <a:cs typeface="Calibri" panose="020F0502020204030204" charset="0"/>
                <a:sym typeface="+mn-ea"/>
              </a:rPr>
              <a:t>Summary</a:t>
            </a:r>
            <a:endParaRPr lang="en-US" altLang="zh-CN" sz="2000" b="1">
              <a:solidFill>
                <a:schemeClr val="tx1"/>
              </a:solidFill>
              <a:latin typeface="Calibri" panose="020F0502020204030204" charset="0"/>
              <a:ea typeface="+mj-ea"/>
              <a:cs typeface="Calibri" panose="020F0502020204030204" charset="0"/>
              <a:sym typeface="+mn-ea"/>
            </a:endParaRPr>
          </a:p>
        </p:txBody>
      </p:sp>
      <p:sp>
        <p:nvSpPr>
          <p:cNvPr id="2" name="文本框 1"/>
          <p:cNvSpPr txBox="1"/>
          <p:nvPr/>
        </p:nvSpPr>
        <p:spPr>
          <a:xfrm>
            <a:off x="3814445" y="432435"/>
            <a:ext cx="4576445" cy="645160"/>
          </a:xfrm>
          <a:prstGeom prst="rect">
            <a:avLst/>
          </a:prstGeom>
          <a:noFill/>
        </p:spPr>
        <p:txBody>
          <a:bodyPr wrap="square" rtlCol="0" anchor="t">
            <a:spAutoFit/>
          </a:bodyPr>
          <a:lstStyle/>
          <a:p>
            <a:pPr algn="ctr"/>
            <a:r>
              <a:rPr lang="en-US" altLang="en-US" b="1" dirty="0">
                <a:solidFill>
                  <a:prstClr val="black"/>
                </a:solidFill>
                <a:sym typeface="+mn-ea"/>
              </a:rPr>
              <a:t>Dynamic 3D structure and gene regulation of </a:t>
            </a:r>
            <a:r>
              <a:rPr lang="en-US" altLang="en-US" b="1" i="1" dirty="0">
                <a:solidFill>
                  <a:prstClr val="black"/>
                </a:solidFill>
                <a:sym typeface="+mn-ea"/>
              </a:rPr>
              <a:t>Drosophila</a:t>
            </a:r>
            <a:r>
              <a:rPr lang="en-US" altLang="en-US" b="1" dirty="0">
                <a:solidFill>
                  <a:prstClr val="black"/>
                </a:solidFill>
                <a:sym typeface="+mn-ea"/>
              </a:rPr>
              <a:t> under heat stress</a:t>
            </a:r>
            <a:endParaRPr lang="en-US" altLang="en-US" b="1" dirty="0">
              <a:solidFill>
                <a:prstClr val="black"/>
              </a:solidFill>
              <a:sym typeface="+mn-ea"/>
            </a:endParaRPr>
          </a:p>
        </p:txBody>
      </p:sp>
      <p:sp>
        <p:nvSpPr>
          <p:cNvPr id="3" name="文本框 2"/>
          <p:cNvSpPr txBox="1"/>
          <p:nvPr/>
        </p:nvSpPr>
        <p:spPr>
          <a:xfrm>
            <a:off x="2910840" y="1165225"/>
            <a:ext cx="2091690" cy="337185"/>
          </a:xfrm>
          <a:prstGeom prst="rect">
            <a:avLst/>
          </a:prstGeom>
          <a:noFill/>
        </p:spPr>
        <p:txBody>
          <a:bodyPr wrap="square" rtlCol="0">
            <a:spAutoFit/>
          </a:bodyPr>
          <a:lstStyle/>
          <a:p>
            <a:r>
              <a:rPr lang="en-US" altLang="zh-CN" sz="1600" b="1"/>
              <a:t>Feature discription</a:t>
            </a:r>
            <a:endParaRPr lang="en-US" altLang="zh-CN" sz="1600" b="1"/>
          </a:p>
        </p:txBody>
      </p:sp>
      <p:sp>
        <p:nvSpPr>
          <p:cNvPr id="4" name="文本框 3"/>
          <p:cNvSpPr txBox="1"/>
          <p:nvPr>
            <p:custDataLst>
              <p:tags r:id="rId4"/>
            </p:custDataLst>
          </p:nvPr>
        </p:nvSpPr>
        <p:spPr>
          <a:xfrm>
            <a:off x="7261860" y="1138555"/>
            <a:ext cx="4754245" cy="337185"/>
          </a:xfrm>
          <a:prstGeom prst="rect">
            <a:avLst/>
          </a:prstGeom>
          <a:noFill/>
        </p:spPr>
        <p:txBody>
          <a:bodyPr wrap="square" rtlCol="0">
            <a:spAutoFit/>
          </a:bodyPr>
          <a:lstStyle/>
          <a:p>
            <a:r>
              <a:rPr lang="en-US" altLang="zh-CN" sz="1600" b="1"/>
              <a:t>Relationship with gene expression and regulation</a:t>
            </a:r>
            <a:endParaRPr lang="en-US" altLang="zh-CN" sz="1600" b="1"/>
          </a:p>
        </p:txBody>
      </p:sp>
      <p:sp>
        <p:nvSpPr>
          <p:cNvPr id="5" name="文本框 4"/>
          <p:cNvSpPr txBox="1"/>
          <p:nvPr>
            <p:custDataLst>
              <p:tags r:id="rId5"/>
            </p:custDataLst>
          </p:nvPr>
        </p:nvSpPr>
        <p:spPr>
          <a:xfrm>
            <a:off x="40005" y="1138555"/>
            <a:ext cx="673100" cy="337185"/>
          </a:xfrm>
          <a:prstGeom prst="rect">
            <a:avLst/>
          </a:prstGeom>
          <a:noFill/>
        </p:spPr>
        <p:txBody>
          <a:bodyPr wrap="square" rtlCol="0">
            <a:spAutoFit/>
          </a:bodyPr>
          <a:lstStyle/>
          <a:p>
            <a:r>
              <a:rPr lang="en-US" altLang="zh-CN" sz="1600" b="1"/>
              <a:t>Level</a:t>
            </a:r>
            <a:endParaRPr lang="en-US" altLang="zh-CN" sz="1600" b="1"/>
          </a:p>
        </p:txBody>
      </p:sp>
      <p:sp>
        <p:nvSpPr>
          <p:cNvPr id="6" name="文本框 5"/>
          <p:cNvSpPr txBox="1"/>
          <p:nvPr>
            <p:custDataLst>
              <p:tags r:id="rId6"/>
            </p:custDataLst>
          </p:nvPr>
        </p:nvSpPr>
        <p:spPr>
          <a:xfrm>
            <a:off x="8255" y="1507490"/>
            <a:ext cx="1714500" cy="337185"/>
          </a:xfrm>
          <a:prstGeom prst="rect">
            <a:avLst/>
          </a:prstGeom>
          <a:noFill/>
        </p:spPr>
        <p:txBody>
          <a:bodyPr wrap="square" rtlCol="0">
            <a:spAutoFit/>
          </a:bodyPr>
          <a:lstStyle/>
          <a:p>
            <a:r>
              <a:rPr lang="en-US" altLang="zh-CN" sz="1600"/>
              <a:t>Compartments</a:t>
            </a:r>
            <a:endParaRPr lang="en-US" altLang="zh-CN" sz="1600"/>
          </a:p>
        </p:txBody>
      </p:sp>
      <p:sp>
        <p:nvSpPr>
          <p:cNvPr id="12" name="文本框 11"/>
          <p:cNvSpPr txBox="1"/>
          <p:nvPr>
            <p:custDataLst>
              <p:tags r:id="rId7"/>
            </p:custDataLst>
          </p:nvPr>
        </p:nvSpPr>
        <p:spPr>
          <a:xfrm>
            <a:off x="-18415" y="2828290"/>
            <a:ext cx="817245" cy="337185"/>
          </a:xfrm>
          <a:prstGeom prst="rect">
            <a:avLst/>
          </a:prstGeom>
          <a:noFill/>
        </p:spPr>
        <p:txBody>
          <a:bodyPr wrap="square" rtlCol="0">
            <a:spAutoFit/>
          </a:bodyPr>
          <a:lstStyle/>
          <a:p>
            <a:r>
              <a:rPr lang="en-US" altLang="zh-CN" sz="1600"/>
              <a:t>TADs</a:t>
            </a:r>
            <a:endParaRPr lang="en-US" altLang="zh-CN" sz="1600"/>
          </a:p>
        </p:txBody>
      </p:sp>
      <p:sp>
        <p:nvSpPr>
          <p:cNvPr id="13" name="文本框 12"/>
          <p:cNvSpPr txBox="1"/>
          <p:nvPr>
            <p:custDataLst>
              <p:tags r:id="rId8"/>
            </p:custDataLst>
          </p:nvPr>
        </p:nvSpPr>
        <p:spPr>
          <a:xfrm>
            <a:off x="8255" y="4758055"/>
            <a:ext cx="1858010" cy="337185"/>
          </a:xfrm>
          <a:prstGeom prst="rect">
            <a:avLst/>
          </a:prstGeom>
          <a:noFill/>
        </p:spPr>
        <p:txBody>
          <a:bodyPr wrap="square" rtlCol="0">
            <a:spAutoFit/>
          </a:bodyPr>
          <a:lstStyle/>
          <a:p>
            <a:r>
              <a:rPr lang="en-US" altLang="zh-CN" sz="1600"/>
              <a:t>Interaction domains</a:t>
            </a:r>
            <a:endParaRPr lang="en-US" altLang="zh-CN" sz="1600"/>
          </a:p>
        </p:txBody>
      </p:sp>
      <p:sp>
        <p:nvSpPr>
          <p:cNvPr id="14" name="文本框 13"/>
          <p:cNvSpPr txBox="1"/>
          <p:nvPr>
            <p:custDataLst>
              <p:tags r:id="rId9"/>
            </p:custDataLst>
          </p:nvPr>
        </p:nvSpPr>
        <p:spPr>
          <a:xfrm>
            <a:off x="36195" y="5748020"/>
            <a:ext cx="817245" cy="337185"/>
          </a:xfrm>
          <a:prstGeom prst="rect">
            <a:avLst/>
          </a:prstGeom>
          <a:noFill/>
        </p:spPr>
        <p:txBody>
          <a:bodyPr wrap="square" rtlCol="0">
            <a:spAutoFit/>
          </a:bodyPr>
          <a:lstStyle/>
          <a:p>
            <a:r>
              <a:rPr lang="en-US" altLang="zh-CN" sz="1600"/>
              <a:t>Loops</a:t>
            </a:r>
            <a:endParaRPr lang="en-US" altLang="zh-CN" sz="1600"/>
          </a:p>
        </p:txBody>
      </p:sp>
      <p:sp>
        <p:nvSpPr>
          <p:cNvPr id="15" name="文本框 14"/>
          <p:cNvSpPr txBox="1"/>
          <p:nvPr>
            <p:custDataLst>
              <p:tags r:id="rId10"/>
            </p:custDataLst>
          </p:nvPr>
        </p:nvSpPr>
        <p:spPr>
          <a:xfrm>
            <a:off x="2158365" y="1507490"/>
            <a:ext cx="4958715" cy="1322070"/>
          </a:xfrm>
          <a:prstGeom prst="rect">
            <a:avLst/>
          </a:prstGeom>
          <a:noFill/>
        </p:spPr>
        <p:txBody>
          <a:bodyPr wrap="square" rtlCol="0">
            <a:spAutoFit/>
          </a:bodyPr>
          <a:lstStyle/>
          <a:p>
            <a:pPr algn="l"/>
            <a:r>
              <a:rPr lang="en-US" altLang="zh-CN" sz="1600"/>
              <a:t>1.</a:t>
            </a:r>
            <a:r>
              <a:rPr lang="en-US" altLang="zh-CN" sz="1600" b="1"/>
              <a:t> </a:t>
            </a:r>
            <a:r>
              <a:rPr lang="en-US" altLang="zh-CN" sz="1600">
                <a:sym typeface="+mn-ea"/>
              </a:rPr>
              <a:t>Compartment pattern of H3K27me3 is</a:t>
            </a:r>
            <a:r>
              <a:rPr lang="en-US" altLang="zh-CN" sz="1600">
                <a:solidFill>
                  <a:schemeClr val="tx1"/>
                </a:solidFill>
                <a:sym typeface="+mn-ea"/>
              </a:rPr>
              <a:t> block-like</a:t>
            </a:r>
            <a:r>
              <a:rPr lang="en-US" altLang="zh-CN" sz="1600">
                <a:sym typeface="+mn-ea"/>
              </a:rPr>
              <a:t>, more similar to that of Hi-C, while that of H3K27ac is </a:t>
            </a:r>
            <a:r>
              <a:rPr lang="en-US" altLang="zh-CN" sz="1600">
                <a:solidFill>
                  <a:schemeClr val="tx1"/>
                </a:solidFill>
                <a:sym typeface="+mn-ea"/>
              </a:rPr>
              <a:t>stripe-like, </a:t>
            </a:r>
            <a:r>
              <a:rPr lang="en-US" altLang="zh-CN" sz="1600">
                <a:sym typeface="+mn-ea"/>
              </a:rPr>
              <a:t>more similar to that of </a:t>
            </a:r>
            <a:r>
              <a:rPr lang="en-US" altLang="zh-CN" sz="1600">
                <a:latin typeface="Calibri" panose="020F0502020204030204" charset="0"/>
                <a:cs typeface="Calibri" panose="020F0502020204030204" charset="0"/>
                <a:sym typeface="+mn-ea"/>
              </a:rPr>
              <a:t>RNAPII.</a:t>
            </a:r>
            <a:endParaRPr lang="en-US" altLang="zh-CN" sz="1600">
              <a:latin typeface="Calibri" panose="020F0502020204030204" charset="0"/>
              <a:cs typeface="Calibri" panose="020F0502020204030204" charset="0"/>
              <a:sym typeface="+mn-ea"/>
            </a:endParaRPr>
          </a:p>
          <a:p>
            <a:pPr algn="l"/>
            <a:r>
              <a:rPr lang="en-US" altLang="zh-CN" sz="1600"/>
              <a:t>2. Compartment strength has no significant change after heat shock.</a:t>
            </a:r>
            <a:endParaRPr lang="en-US" altLang="zh-CN" sz="1600"/>
          </a:p>
        </p:txBody>
      </p:sp>
      <p:sp>
        <p:nvSpPr>
          <p:cNvPr id="16" name="文本框 15"/>
          <p:cNvSpPr txBox="1"/>
          <p:nvPr>
            <p:custDataLst>
              <p:tags r:id="rId11"/>
            </p:custDataLst>
          </p:nvPr>
        </p:nvSpPr>
        <p:spPr>
          <a:xfrm>
            <a:off x="7200265" y="1502410"/>
            <a:ext cx="4707255" cy="583565"/>
          </a:xfrm>
          <a:prstGeom prst="rect">
            <a:avLst/>
          </a:prstGeom>
          <a:noFill/>
        </p:spPr>
        <p:txBody>
          <a:bodyPr wrap="square" rtlCol="0">
            <a:spAutoFit/>
          </a:bodyPr>
          <a:lstStyle/>
          <a:p>
            <a:r>
              <a:rPr lang="en-US" altLang="zh-CN" sz="1600"/>
              <a:t>1.</a:t>
            </a:r>
            <a:r>
              <a:rPr lang="en-US" altLang="zh-CN" sz="1600" b="1"/>
              <a:t> </a:t>
            </a:r>
            <a:r>
              <a:rPr lang="en-US" altLang="zh-CN" sz="1600"/>
              <a:t>Most DEGs and unregulated genes are located in A compartments. </a:t>
            </a:r>
            <a:r>
              <a:rPr lang="en-US" altLang="zh-CN" sz="1600" b="1"/>
              <a:t> </a:t>
            </a:r>
            <a:endParaRPr lang="en-US" altLang="zh-CN" sz="1600"/>
          </a:p>
        </p:txBody>
      </p:sp>
      <p:sp>
        <p:nvSpPr>
          <p:cNvPr id="17" name="文本框 16"/>
          <p:cNvSpPr txBox="1"/>
          <p:nvPr>
            <p:custDataLst>
              <p:tags r:id="rId12"/>
            </p:custDataLst>
          </p:nvPr>
        </p:nvSpPr>
        <p:spPr>
          <a:xfrm>
            <a:off x="2131695" y="2828290"/>
            <a:ext cx="4985385" cy="1814830"/>
          </a:xfrm>
          <a:prstGeom prst="rect">
            <a:avLst/>
          </a:prstGeom>
          <a:noFill/>
        </p:spPr>
        <p:txBody>
          <a:bodyPr wrap="square" rtlCol="0">
            <a:spAutoFit/>
          </a:bodyPr>
          <a:lstStyle/>
          <a:p>
            <a:r>
              <a:rPr lang="en-US" altLang="zh-CN" sz="1600"/>
              <a:t>1.</a:t>
            </a:r>
            <a:r>
              <a:rPr lang="en-US" altLang="zh-CN" sz="1600" b="1"/>
              <a:t> </a:t>
            </a:r>
            <a:r>
              <a:rPr lang="en-US" altLang="zh-CN" sz="1600">
                <a:sym typeface="+mn-ea"/>
              </a:rPr>
              <a:t>TAD boundaries weaken after heat shock.</a:t>
            </a:r>
            <a:endParaRPr lang="en-US" altLang="zh-CN" sz="1600">
              <a:sym typeface="+mn-ea"/>
            </a:endParaRPr>
          </a:p>
          <a:p>
            <a:r>
              <a:rPr lang="en-US" altLang="zh-CN" sz="1600"/>
              <a:t>2. Genomic distance increases after heat shock.</a:t>
            </a:r>
            <a:endParaRPr lang="en-US" altLang="zh-CN" sz="1600"/>
          </a:p>
          <a:p>
            <a:r>
              <a:rPr lang="en-US" altLang="zh-CN" sz="1600"/>
              <a:t>3. A</a:t>
            </a:r>
            <a:r>
              <a:rPr lang="en-US" altLang="zh-CN" sz="1600">
                <a:sym typeface="+mn-ea"/>
              </a:rPr>
              <a:t>fter heat shock, </a:t>
            </a:r>
            <a:r>
              <a:rPr lang="en-US" altLang="zh-CN" sz="1600"/>
              <a:t>TADs merge, TAD’size increases, and TAD’s number decreases.</a:t>
            </a:r>
            <a:endParaRPr lang="en-US" altLang="zh-CN" sz="1600"/>
          </a:p>
          <a:p>
            <a:r>
              <a:rPr lang="en-US" altLang="zh-CN" sz="1600"/>
              <a:t>4. The changes show no significant difference between different factors and chromosomes, indicating higher temperature may be the primary cause.</a:t>
            </a:r>
            <a:endParaRPr lang="en-US" altLang="zh-CN" sz="1600"/>
          </a:p>
        </p:txBody>
      </p:sp>
      <p:sp>
        <p:nvSpPr>
          <p:cNvPr id="18" name="文本框 17"/>
          <p:cNvSpPr txBox="1"/>
          <p:nvPr>
            <p:custDataLst>
              <p:tags r:id="rId13"/>
            </p:custDataLst>
          </p:nvPr>
        </p:nvSpPr>
        <p:spPr>
          <a:xfrm>
            <a:off x="7235190" y="2828290"/>
            <a:ext cx="4841240" cy="1568450"/>
          </a:xfrm>
          <a:prstGeom prst="rect">
            <a:avLst/>
          </a:prstGeom>
          <a:noFill/>
        </p:spPr>
        <p:txBody>
          <a:bodyPr wrap="square" rtlCol="0">
            <a:spAutoFit/>
          </a:bodyPr>
          <a:lstStyle/>
          <a:p>
            <a:r>
              <a:rPr lang="en-US" altLang="zh-CN" sz="1600" dirty="0"/>
              <a:t>1.</a:t>
            </a:r>
            <a:r>
              <a:rPr lang="en-US" altLang="zh-CN" sz="1600" b="1" dirty="0"/>
              <a:t> </a:t>
            </a:r>
            <a:r>
              <a:rPr lang="en-US" altLang="zh-CN" sz="1600" dirty="0">
                <a:latin typeface="Calibri" panose="020F0502020204030204" charset="0"/>
                <a:ea typeface="+mj-ea"/>
                <a:cs typeface="Calibri" panose="020F0502020204030204" charset="0"/>
                <a:sym typeface="+mn-ea"/>
              </a:rPr>
              <a:t>Merged boundaries appeared in RNAP2_HS are highly correlated with DEGs. Go analysis shows that these DEGs are stress and RNA related.</a:t>
            </a:r>
            <a:endParaRPr lang="en-US" altLang="zh-CN" sz="1600" dirty="0">
              <a:latin typeface="Calibri" panose="020F0502020204030204" charset="0"/>
              <a:ea typeface="+mj-ea"/>
              <a:cs typeface="Calibri" panose="020F0502020204030204" charset="0"/>
              <a:sym typeface="+mn-ea"/>
            </a:endParaRPr>
          </a:p>
          <a:p>
            <a:r>
              <a:rPr lang="en-US" altLang="zh-CN" sz="1600" dirty="0">
                <a:latin typeface="Calibri" panose="020F0502020204030204" charset="0"/>
                <a:ea typeface="+mj-ea"/>
                <a:cs typeface="Calibri" panose="020F0502020204030204" charset="0"/>
                <a:sym typeface="+mn-ea"/>
              </a:rPr>
              <a:t>2. Promoter-marked TAD boundary usually has H2H/T2T with one gene up-regulated and another gene down-regulated after heat shock</a:t>
            </a:r>
            <a:r>
              <a:rPr lang="en-US" altLang="zh-CN" sz="1600" b="1" dirty="0"/>
              <a:t> </a:t>
            </a:r>
            <a:endParaRPr lang="en-US" altLang="zh-CN" sz="1600" dirty="0"/>
          </a:p>
        </p:txBody>
      </p:sp>
      <p:sp>
        <p:nvSpPr>
          <p:cNvPr id="19" name="文本框 18"/>
          <p:cNvSpPr txBox="1"/>
          <p:nvPr/>
        </p:nvSpPr>
        <p:spPr>
          <a:xfrm>
            <a:off x="2158365" y="4758055"/>
            <a:ext cx="4768215" cy="829945"/>
          </a:xfrm>
          <a:prstGeom prst="rect">
            <a:avLst/>
          </a:prstGeom>
          <a:noFill/>
        </p:spPr>
        <p:txBody>
          <a:bodyPr wrap="square" rtlCol="0" anchor="t">
            <a:spAutoFit/>
          </a:bodyPr>
          <a:lstStyle/>
          <a:p>
            <a:r>
              <a:rPr lang="en-US" altLang="zh-CN" sz="1600">
                <a:sym typeface="+mn-ea"/>
              </a:rPr>
              <a:t>1.</a:t>
            </a:r>
            <a:r>
              <a:rPr lang="en-US" altLang="zh-CN" sz="1600" b="1">
                <a:sym typeface="+mn-ea"/>
              </a:rPr>
              <a:t> </a:t>
            </a:r>
            <a:r>
              <a:rPr lang="en-US" altLang="zh-CN" sz="1600">
                <a:ea typeface="+mj-ea"/>
                <a:cs typeface="+mn-lt"/>
                <a:sym typeface="+mn-ea"/>
              </a:rPr>
              <a:t>Loops with large loop span and low PET counts induced by heat shock in H3K27ac and </a:t>
            </a:r>
            <a:r>
              <a:rPr lang="en-US" altLang="zh-CN" sz="1600">
                <a:cs typeface="+mn-lt"/>
                <a:sym typeface="+mn-ea"/>
              </a:rPr>
              <a:t>RNAPII </a:t>
            </a:r>
            <a:r>
              <a:rPr lang="en-US" altLang="zh-CN" sz="1600" dirty="0">
                <a:cs typeface="+mn-lt"/>
                <a:sym typeface="+mn-ea"/>
              </a:rPr>
              <a:t>usually connect interaction domains. </a:t>
            </a:r>
            <a:r>
              <a:rPr lang="en-US" altLang="zh-CN" sz="1600" dirty="0">
                <a:solidFill>
                  <a:srgbClr val="00B050"/>
                </a:solidFill>
                <a:cs typeface="+mn-lt"/>
                <a:sym typeface="+mn-ea"/>
              </a:rPr>
              <a:t>Need further analysis</a:t>
            </a:r>
            <a:r>
              <a:rPr lang="en-US" altLang="zh-CN" sz="1600" dirty="0">
                <a:cs typeface="+mn-lt"/>
                <a:sym typeface="+mn-ea"/>
              </a:rPr>
              <a:t>.</a:t>
            </a:r>
            <a:endParaRPr lang="en-US" altLang="zh-CN" sz="1600">
              <a:sym typeface="+mn-ea"/>
            </a:endParaRPr>
          </a:p>
        </p:txBody>
      </p:sp>
      <p:sp>
        <p:nvSpPr>
          <p:cNvPr id="20" name="文本框 19"/>
          <p:cNvSpPr txBox="1"/>
          <p:nvPr>
            <p:custDataLst>
              <p:tags r:id="rId14"/>
            </p:custDataLst>
          </p:nvPr>
        </p:nvSpPr>
        <p:spPr>
          <a:xfrm>
            <a:off x="2158365" y="5748020"/>
            <a:ext cx="4768215" cy="583565"/>
          </a:xfrm>
          <a:prstGeom prst="rect">
            <a:avLst/>
          </a:prstGeom>
          <a:noFill/>
        </p:spPr>
        <p:txBody>
          <a:bodyPr wrap="square" rtlCol="0" anchor="t">
            <a:spAutoFit/>
          </a:bodyPr>
          <a:lstStyle/>
          <a:p>
            <a:r>
              <a:rPr lang="en-US" altLang="zh-CN" sz="1600">
                <a:sym typeface="+mn-ea"/>
              </a:rPr>
              <a:t>1.</a:t>
            </a:r>
            <a:r>
              <a:rPr lang="en-US" altLang="zh-CN" sz="1600" b="1">
                <a:sym typeface="+mn-ea"/>
              </a:rPr>
              <a:t> </a:t>
            </a:r>
            <a:r>
              <a:rPr lang="en-US" altLang="zh-CN" sz="1600">
                <a:ea typeface="+mj-ea"/>
                <a:cs typeface="+mn-lt"/>
                <a:sym typeface="+mn-ea"/>
              </a:rPr>
              <a:t>Classify the loop into 3 categories, and describe some features. </a:t>
            </a:r>
            <a:r>
              <a:rPr lang="en-US" altLang="zh-CN" sz="1600">
                <a:solidFill>
                  <a:srgbClr val="00B050"/>
                </a:solidFill>
                <a:ea typeface="+mj-ea"/>
                <a:cs typeface="+mn-lt"/>
                <a:sym typeface="+mn-ea"/>
              </a:rPr>
              <a:t>Need further analysis</a:t>
            </a:r>
            <a:r>
              <a:rPr lang="en-US" altLang="zh-CN" sz="1600">
                <a:ea typeface="+mj-ea"/>
                <a:cs typeface="+mn-lt"/>
                <a:sym typeface="+mn-ea"/>
              </a:rPr>
              <a:t>.</a:t>
            </a:r>
            <a:endParaRPr lang="en-US" altLang="zh-CN" sz="1600">
              <a:sym typeface="+mn-ea"/>
            </a:endParaRPr>
          </a:p>
        </p:txBody>
      </p:sp>
      <p:sp>
        <p:nvSpPr>
          <p:cNvPr id="21" name="文本框 20"/>
          <p:cNvSpPr txBox="1"/>
          <p:nvPr>
            <p:custDataLst>
              <p:tags r:id="rId15"/>
            </p:custDataLst>
          </p:nvPr>
        </p:nvSpPr>
        <p:spPr>
          <a:xfrm>
            <a:off x="7205980" y="4813300"/>
            <a:ext cx="2151380" cy="337185"/>
          </a:xfrm>
          <a:prstGeom prst="rect">
            <a:avLst/>
          </a:prstGeom>
          <a:noFill/>
        </p:spPr>
        <p:txBody>
          <a:bodyPr wrap="square" rtlCol="0" anchor="t">
            <a:spAutoFit/>
          </a:bodyPr>
          <a:lstStyle/>
          <a:p>
            <a:r>
              <a:rPr lang="en-US" altLang="zh-CN" sz="1600">
                <a:solidFill>
                  <a:srgbClr val="00B050"/>
                </a:solidFill>
                <a:sym typeface="+mn-ea"/>
              </a:rPr>
              <a:t>Need further analysis</a:t>
            </a:r>
            <a:endParaRPr lang="en-US" altLang="zh-CN" sz="1600">
              <a:solidFill>
                <a:srgbClr val="00B050"/>
              </a:solidFill>
              <a:sym typeface="+mn-ea"/>
            </a:endParaRPr>
          </a:p>
        </p:txBody>
      </p:sp>
      <p:sp>
        <p:nvSpPr>
          <p:cNvPr id="22" name="文本框 21"/>
          <p:cNvSpPr txBox="1"/>
          <p:nvPr>
            <p:custDataLst>
              <p:tags r:id="rId16"/>
            </p:custDataLst>
          </p:nvPr>
        </p:nvSpPr>
        <p:spPr>
          <a:xfrm>
            <a:off x="7235190" y="5748020"/>
            <a:ext cx="2151380" cy="337185"/>
          </a:xfrm>
          <a:prstGeom prst="rect">
            <a:avLst/>
          </a:prstGeom>
          <a:noFill/>
        </p:spPr>
        <p:txBody>
          <a:bodyPr wrap="square" rtlCol="0" anchor="t">
            <a:spAutoFit/>
          </a:bodyPr>
          <a:lstStyle/>
          <a:p>
            <a:r>
              <a:rPr lang="en-US" altLang="zh-CN" sz="1600">
                <a:solidFill>
                  <a:srgbClr val="00B050"/>
                </a:solidFill>
                <a:sym typeface="+mn-ea"/>
              </a:rPr>
              <a:t>Need further analysis</a:t>
            </a:r>
            <a:endParaRPr lang="en-US" altLang="zh-CN" sz="1600">
              <a:solidFill>
                <a:srgbClr val="00B050"/>
              </a:solidFill>
              <a:sym typeface="+mn-ea"/>
            </a:endParaRPr>
          </a:p>
        </p:txBody>
      </p:sp>
      <p:cxnSp>
        <p:nvCxnSpPr>
          <p:cNvPr id="23" name="直接连接符 22"/>
          <p:cNvCxnSpPr/>
          <p:nvPr/>
        </p:nvCxnSpPr>
        <p:spPr>
          <a:xfrm>
            <a:off x="-4445" y="1536700"/>
            <a:ext cx="121735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4" name="直接连接符 23"/>
          <p:cNvCxnSpPr/>
          <p:nvPr>
            <p:custDataLst>
              <p:tags r:id="rId17"/>
            </p:custDataLst>
          </p:nvPr>
        </p:nvCxnSpPr>
        <p:spPr>
          <a:xfrm>
            <a:off x="-4445" y="2829560"/>
            <a:ext cx="121735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custDataLst>
              <p:tags r:id="rId18"/>
            </p:custDataLst>
          </p:nvPr>
        </p:nvCxnSpPr>
        <p:spPr>
          <a:xfrm>
            <a:off x="-4445" y="4788535"/>
            <a:ext cx="121735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26" name="直接连接符 25"/>
          <p:cNvCxnSpPr/>
          <p:nvPr>
            <p:custDataLst>
              <p:tags r:id="rId19"/>
            </p:custDataLst>
          </p:nvPr>
        </p:nvCxnSpPr>
        <p:spPr>
          <a:xfrm>
            <a:off x="8255" y="5744845"/>
            <a:ext cx="12173585" cy="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28" name="灯片编号占位符 27"/>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rot="10800000" flipV="1">
            <a:off x="7981315" y="0"/>
            <a:ext cx="4210685" cy="2708275"/>
            <a:chOff x="-2" y="0"/>
            <a:chExt cx="3692869" cy="2419109"/>
          </a:xfrm>
        </p:grpSpPr>
        <p:sp>
          <p:nvSpPr>
            <p:cNvPr id="13" name="直角三角形 12"/>
            <p:cNvSpPr/>
            <p:nvPr>
              <p:custDataLst>
                <p:tags r:id="rId1"/>
              </p:custDataLst>
            </p:nvPr>
          </p:nvSpPr>
          <p:spPr>
            <a:xfrm rot="5400000">
              <a:off x="327948" y="-327949"/>
              <a:ext cx="2419108" cy="307500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custDataLst>
                <p:tags r:id="rId2"/>
              </p:custDataLst>
            </p:nvPr>
          </p:nvSpPr>
          <p:spPr>
            <a:xfrm rot="5400000">
              <a:off x="153253" y="-153252"/>
              <a:ext cx="1130461" cy="1436966"/>
            </a:xfrm>
            <a:prstGeom prst="r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4"/>
            <p:cNvSpPr/>
            <p:nvPr>
              <p:custDataLst>
                <p:tags r:id="rId3"/>
              </p:custDataLst>
            </p:nvPr>
          </p:nvSpPr>
          <p:spPr>
            <a:xfrm>
              <a:off x="1112406" y="0"/>
              <a:ext cx="2580461" cy="2019911"/>
            </a:xfrm>
            <a:custGeom>
              <a:avLst/>
              <a:gdLst>
                <a:gd name="connsiteX0" fmla="*/ 0 w 3090441"/>
                <a:gd name="connsiteY0" fmla="*/ 2419109 h 2419109"/>
                <a:gd name="connsiteX1" fmla="*/ 3090441 w 3090441"/>
                <a:gd name="connsiteY1" fmla="*/ 0 h 2419109"/>
              </a:gdLst>
              <a:ahLst/>
              <a:cxnLst>
                <a:cxn ang="0">
                  <a:pos x="connsiteX0" y="connsiteY0"/>
                </a:cxn>
                <a:cxn ang="0">
                  <a:pos x="connsiteX1" y="connsiteY1"/>
                </a:cxn>
              </a:cxnLst>
              <a:rect l="l" t="t" r="r" b="b"/>
              <a:pathLst>
                <a:path w="3090441" h="2419109">
                  <a:moveTo>
                    <a:pt x="0" y="2419109"/>
                  </a:moveTo>
                  <a:lnTo>
                    <a:pt x="3090441" y="0"/>
                  </a:lnTo>
                </a:path>
              </a:pathLst>
            </a:custGeom>
            <a:noFill/>
            <a:ln cap="rnd">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custDataLst>
              <p:tags r:id="rId4"/>
            </p:custDataLst>
          </p:nvPr>
        </p:nvPicPr>
        <p:blipFill>
          <a:blip r:embed="rId5"/>
          <a:stretch>
            <a:fillRect/>
          </a:stretch>
        </p:blipFill>
        <p:spPr>
          <a:xfrm>
            <a:off x="10713085" y="0"/>
            <a:ext cx="1456690" cy="1565275"/>
          </a:xfrm>
          <a:prstGeom prst="rect">
            <a:avLst/>
          </a:prstGeom>
          <a:solidFill>
            <a:srgbClr val="2C3D50"/>
          </a:solidFill>
        </p:spPr>
      </p:pic>
      <p:sp>
        <p:nvSpPr>
          <p:cNvPr id="4" name="文本框 3"/>
          <p:cNvSpPr txBox="1"/>
          <p:nvPr/>
        </p:nvSpPr>
        <p:spPr>
          <a:xfrm>
            <a:off x="2990268" y="1340957"/>
            <a:ext cx="6213988" cy="584775"/>
          </a:xfrm>
          <a:prstGeom prst="rect">
            <a:avLst/>
          </a:prstGeom>
          <a:noFill/>
        </p:spPr>
        <p:txBody>
          <a:bodyPr wrap="square" rtlCol="0">
            <a:spAutoFit/>
          </a:bodyPr>
          <a:lstStyle/>
          <a:p>
            <a:pPr algn="ctr"/>
            <a:r>
              <a:rPr lang="en-US" altLang="zh-CN" sz="3200" b="1" dirty="0">
                <a:latin typeface="微软雅黑" panose="020B0503020204020204" charset="-122"/>
                <a:ea typeface="微软雅黑" panose="020B0503020204020204" charset="-122"/>
              </a:rPr>
              <a:t>Acknowledgement</a:t>
            </a:r>
            <a:endParaRPr lang="zh-CN" altLang="en-US" sz="3200" b="1" dirty="0">
              <a:latin typeface="微软雅黑" panose="020B0503020204020204" charset="-122"/>
              <a:ea typeface="微软雅黑" panose="020B0503020204020204" charset="-122"/>
            </a:endParaRPr>
          </a:p>
        </p:txBody>
      </p:sp>
      <p:cxnSp>
        <p:nvCxnSpPr>
          <p:cNvPr id="6" name="直接连接符 5"/>
          <p:cNvCxnSpPr/>
          <p:nvPr/>
        </p:nvCxnSpPr>
        <p:spPr>
          <a:xfrm>
            <a:off x="3112611" y="1972611"/>
            <a:ext cx="5928853"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4155968" y="2020928"/>
            <a:ext cx="3893575" cy="3785652"/>
          </a:xfrm>
          <a:prstGeom prst="rect">
            <a:avLst/>
          </a:prstGeom>
          <a:noFill/>
        </p:spPr>
        <p:txBody>
          <a:bodyPr wrap="square" rtlCol="0">
            <a:spAutoFit/>
          </a:bodyPr>
          <a:lstStyle/>
          <a:p>
            <a:pPr algn="ctr"/>
            <a:r>
              <a:rPr lang="en-US" altLang="zh-CN" sz="2000" dirty="0" err="1">
                <a:solidFill>
                  <a:schemeClr val="tx1"/>
                </a:solidFill>
                <a:latin typeface="+mj-lt"/>
                <a:ea typeface="微软雅黑" panose="020B0503020204020204" charset="-122"/>
                <a:cs typeface="+mj-lt"/>
                <a:sym typeface="+mn-ea"/>
              </a:rPr>
              <a:t>Meizhen</a:t>
            </a:r>
            <a:r>
              <a:rPr lang="en-US" altLang="zh-CN" sz="2000" dirty="0">
                <a:solidFill>
                  <a:schemeClr val="tx1"/>
                </a:solidFill>
                <a:latin typeface="+mj-lt"/>
                <a:ea typeface="微软雅黑" panose="020B0503020204020204" charset="-122"/>
                <a:cs typeface="+mj-lt"/>
                <a:sym typeface="+mn-ea"/>
              </a:rPr>
              <a:t> Zheng</a:t>
            </a:r>
            <a:endParaRPr lang="en-US" altLang="zh-CN" sz="2000" dirty="0">
              <a:solidFill>
                <a:schemeClr val="tx1"/>
              </a:solidFill>
              <a:latin typeface="+mj-lt"/>
              <a:ea typeface="微软雅黑" panose="020B0503020204020204" charset="-122"/>
              <a:cs typeface="+mj-lt"/>
            </a:endParaRPr>
          </a:p>
          <a:p>
            <a:pPr algn="ctr"/>
            <a:r>
              <a:rPr lang="en-US" altLang="zh-CN" sz="2000" dirty="0" err="1">
                <a:solidFill>
                  <a:schemeClr val="tx1"/>
                </a:solidFill>
                <a:latin typeface="+mj-lt"/>
                <a:ea typeface="微软雅黑" panose="020B0503020204020204" charset="-122"/>
                <a:cs typeface="+mj-lt"/>
                <a:sym typeface="+mn-ea"/>
              </a:rPr>
              <a:t>Zhongyuan</a:t>
            </a:r>
            <a:r>
              <a:rPr lang="en-US" altLang="zh-CN" sz="2000" dirty="0">
                <a:solidFill>
                  <a:schemeClr val="tx1"/>
                </a:solidFill>
                <a:latin typeface="+mj-lt"/>
                <a:ea typeface="微软雅黑" panose="020B0503020204020204" charset="-122"/>
                <a:cs typeface="+mj-lt"/>
                <a:sym typeface="+mn-ea"/>
              </a:rPr>
              <a:t> Tian</a:t>
            </a:r>
            <a:endParaRPr lang="en-US" altLang="zh-CN" sz="2000" dirty="0">
              <a:solidFill>
                <a:schemeClr val="tx1"/>
              </a:solidFill>
              <a:latin typeface="+mj-lt"/>
              <a:ea typeface="微软雅黑" panose="020B0503020204020204" charset="-122"/>
              <a:cs typeface="+mj-lt"/>
              <a:sym typeface="+mn-ea"/>
            </a:endParaRPr>
          </a:p>
          <a:p>
            <a:pPr algn="ctr"/>
            <a:r>
              <a:rPr lang="en-US" altLang="zh-CN" sz="2000" dirty="0">
                <a:solidFill>
                  <a:schemeClr val="tx1"/>
                </a:solidFill>
                <a:latin typeface="+mj-lt"/>
                <a:ea typeface="微软雅黑" panose="020B0503020204020204" charset="-122"/>
                <a:cs typeface="+mj-lt"/>
                <a:sym typeface="+mn-ea"/>
              </a:rPr>
              <a:t>Duo Ning</a:t>
            </a:r>
            <a:endParaRPr lang="en-US" altLang="zh-CN" sz="2000" dirty="0">
              <a:solidFill>
                <a:schemeClr val="tx1"/>
              </a:solidFill>
              <a:latin typeface="+mj-lt"/>
              <a:ea typeface="微软雅黑" panose="020B0503020204020204" charset="-122"/>
              <a:cs typeface="+mj-lt"/>
            </a:endParaRPr>
          </a:p>
          <a:p>
            <a:pPr algn="ctr"/>
            <a:r>
              <a:rPr lang="en-US" altLang="zh-CN" sz="2000" dirty="0">
                <a:solidFill>
                  <a:schemeClr val="tx1"/>
                </a:solidFill>
                <a:latin typeface="+mj-lt"/>
                <a:ea typeface="微软雅黑" panose="020B0503020204020204" charset="-122"/>
                <a:cs typeface="+mj-lt"/>
                <a:sym typeface="+mn-ea"/>
              </a:rPr>
              <a:t>Yewen Xu</a:t>
            </a:r>
            <a:endParaRPr lang="en-US" altLang="zh-CN" sz="2000" dirty="0">
              <a:solidFill>
                <a:schemeClr val="tx1"/>
              </a:solidFill>
              <a:latin typeface="+mj-lt"/>
              <a:ea typeface="微软雅黑" panose="020B0503020204020204" charset="-122"/>
              <a:cs typeface="+mj-lt"/>
            </a:endParaRPr>
          </a:p>
          <a:p>
            <a:pPr algn="ctr"/>
            <a:r>
              <a:rPr lang="en-US" altLang="zh-CN" sz="2000" dirty="0">
                <a:solidFill>
                  <a:schemeClr val="tx1"/>
                </a:solidFill>
                <a:latin typeface="+mj-lt"/>
                <a:ea typeface="微软雅黑" panose="020B0503020204020204" charset="-122"/>
                <a:cs typeface="+mj-lt"/>
                <a:sym typeface="+mn-ea"/>
              </a:rPr>
              <a:t>Kai Jing</a:t>
            </a:r>
            <a:endParaRPr lang="en-US" altLang="zh-CN" sz="2000" dirty="0">
              <a:solidFill>
                <a:schemeClr val="tx1"/>
              </a:solidFill>
              <a:latin typeface="+mj-lt"/>
              <a:ea typeface="微软雅黑" panose="020B0503020204020204" charset="-122"/>
              <a:cs typeface="+mj-lt"/>
            </a:endParaRPr>
          </a:p>
          <a:p>
            <a:pPr algn="ctr"/>
            <a:r>
              <a:rPr lang="en-US" altLang="zh-CN" sz="2000" dirty="0">
                <a:solidFill>
                  <a:schemeClr val="tx1"/>
                </a:solidFill>
                <a:latin typeface="+mj-lt"/>
                <a:ea typeface="微软雅黑" panose="020B0503020204020204" charset="-122"/>
                <a:cs typeface="+mj-lt"/>
                <a:sym typeface="+mn-ea"/>
              </a:rPr>
              <a:t>Yang </a:t>
            </a:r>
            <a:r>
              <a:rPr lang="en-US" altLang="zh-CN" sz="2000" dirty="0" err="1">
                <a:solidFill>
                  <a:schemeClr val="tx1"/>
                </a:solidFill>
                <a:latin typeface="+mj-lt"/>
                <a:ea typeface="微软雅黑" panose="020B0503020204020204" charset="-122"/>
                <a:cs typeface="+mj-lt"/>
                <a:sym typeface="+mn-ea"/>
              </a:rPr>
              <a:t>Yang</a:t>
            </a:r>
            <a:endParaRPr lang="en-US" altLang="zh-CN" sz="2000" dirty="0">
              <a:solidFill>
                <a:schemeClr val="tx1"/>
              </a:solidFill>
              <a:latin typeface="+mj-lt"/>
              <a:ea typeface="微软雅黑" panose="020B0503020204020204" charset="-122"/>
              <a:cs typeface="+mj-lt"/>
            </a:endParaRPr>
          </a:p>
          <a:p>
            <a:pPr algn="ctr"/>
            <a:r>
              <a:rPr lang="en-US" altLang="zh-CN" sz="2000" dirty="0" err="1">
                <a:solidFill>
                  <a:schemeClr val="tx1"/>
                </a:solidFill>
                <a:latin typeface="+mj-lt"/>
                <a:ea typeface="微软雅黑" panose="020B0503020204020204" charset="-122"/>
                <a:cs typeface="+mj-lt"/>
                <a:sym typeface="+mn-ea"/>
              </a:rPr>
              <a:t>Guangyu</a:t>
            </a:r>
            <a:r>
              <a:rPr lang="en-US" altLang="zh-CN" sz="2000" dirty="0">
                <a:solidFill>
                  <a:schemeClr val="tx1"/>
                </a:solidFill>
                <a:latin typeface="+mj-lt"/>
                <a:ea typeface="微软雅黑" panose="020B0503020204020204" charset="-122"/>
                <a:cs typeface="+mj-lt"/>
                <a:sym typeface="+mn-ea"/>
              </a:rPr>
              <a:t> Huang</a:t>
            </a:r>
            <a:endParaRPr lang="en-US" altLang="zh-CN" sz="2000" dirty="0">
              <a:solidFill>
                <a:schemeClr val="tx1"/>
              </a:solidFill>
              <a:latin typeface="+mj-lt"/>
              <a:ea typeface="微软雅黑" panose="020B0503020204020204" charset="-122"/>
              <a:cs typeface="+mj-lt"/>
            </a:endParaRPr>
          </a:p>
          <a:p>
            <a:pPr algn="ctr"/>
            <a:r>
              <a:rPr lang="en-US" altLang="zh-CN" sz="2000" dirty="0" err="1">
                <a:solidFill>
                  <a:schemeClr val="tx1"/>
                </a:solidFill>
                <a:latin typeface="+mj-lt"/>
                <a:ea typeface="微软雅黑" panose="020B0503020204020204" charset="-122"/>
                <a:cs typeface="+mj-lt"/>
                <a:sym typeface="+mn-ea"/>
              </a:rPr>
              <a:t>Yuqing</a:t>
            </a:r>
            <a:r>
              <a:rPr lang="en-US" altLang="zh-CN" sz="2000" dirty="0">
                <a:solidFill>
                  <a:schemeClr val="tx1"/>
                </a:solidFill>
                <a:latin typeface="+mj-lt"/>
                <a:ea typeface="微软雅黑" panose="020B0503020204020204" charset="-122"/>
                <a:cs typeface="+mj-lt"/>
                <a:sym typeface="+mn-ea"/>
              </a:rPr>
              <a:t> Deng</a:t>
            </a:r>
            <a:endParaRPr lang="en-US" altLang="zh-CN" sz="2000" dirty="0">
              <a:solidFill>
                <a:schemeClr val="tx1"/>
              </a:solidFill>
              <a:latin typeface="+mj-lt"/>
              <a:ea typeface="微软雅黑" panose="020B0503020204020204" charset="-122"/>
              <a:cs typeface="+mj-lt"/>
              <a:sym typeface="+mn-ea"/>
            </a:endParaRPr>
          </a:p>
          <a:p>
            <a:pPr algn="ctr"/>
            <a:r>
              <a:rPr lang="en-US" altLang="zh-CN" sz="2000" dirty="0" err="1">
                <a:solidFill>
                  <a:schemeClr val="tx1"/>
                </a:solidFill>
                <a:latin typeface="+mj-lt"/>
                <a:ea typeface="微软雅黑" panose="020B0503020204020204" charset="-122"/>
                <a:cs typeface="+mj-lt"/>
                <a:sym typeface="+mn-ea"/>
              </a:rPr>
              <a:t>Gengzhan</a:t>
            </a:r>
            <a:r>
              <a:rPr lang="en-US" altLang="zh-CN" sz="2000" dirty="0">
                <a:solidFill>
                  <a:schemeClr val="tx1"/>
                </a:solidFill>
                <a:latin typeface="+mj-lt"/>
                <a:ea typeface="微软雅黑" panose="020B0503020204020204" charset="-122"/>
                <a:cs typeface="+mj-lt"/>
                <a:sym typeface="+mn-ea"/>
              </a:rPr>
              <a:t> Chen</a:t>
            </a:r>
            <a:endParaRPr lang="en-US" altLang="zh-CN" sz="2000" dirty="0">
              <a:solidFill>
                <a:schemeClr val="tx1"/>
              </a:solidFill>
              <a:latin typeface="+mj-lt"/>
              <a:ea typeface="微软雅黑" panose="020B0503020204020204" charset="-122"/>
              <a:cs typeface="+mj-lt"/>
              <a:sym typeface="+mn-ea"/>
            </a:endParaRPr>
          </a:p>
          <a:p>
            <a:pPr algn="ctr"/>
            <a:r>
              <a:rPr lang="en-US" altLang="zh-CN" sz="2000" dirty="0">
                <a:latin typeface="+mj-lt"/>
                <a:ea typeface="微软雅黑" panose="020B0503020204020204" charset="-122"/>
                <a:cs typeface="+mj-lt"/>
                <a:sym typeface="+mn-ea"/>
              </a:rPr>
              <a:t>Tong Gao</a:t>
            </a:r>
            <a:endParaRPr lang="en-US" altLang="zh-CN" sz="2000" dirty="0">
              <a:latin typeface="+mj-lt"/>
              <a:ea typeface="微软雅黑" panose="020B0503020204020204" charset="-122"/>
              <a:cs typeface="+mj-lt"/>
              <a:sym typeface="+mn-ea"/>
            </a:endParaRPr>
          </a:p>
          <a:p>
            <a:pPr algn="ctr"/>
            <a:r>
              <a:rPr lang="en-US" altLang="zh-CN" sz="2000" dirty="0" err="1">
                <a:latin typeface="+mj-lt"/>
                <a:ea typeface="微软雅黑" panose="020B0503020204020204" charset="-122"/>
                <a:cs typeface="+mj-lt"/>
                <a:sym typeface="+mn-ea"/>
              </a:rPr>
              <a:t>Wenxin</a:t>
            </a:r>
            <a:r>
              <a:rPr lang="en-US" altLang="zh-CN" sz="2000" dirty="0">
                <a:latin typeface="+mj-lt"/>
                <a:ea typeface="微软雅黑" panose="020B0503020204020204" charset="-122"/>
                <a:cs typeface="+mj-lt"/>
                <a:sym typeface="+mn-ea"/>
              </a:rPr>
              <a:t> Wang</a:t>
            </a:r>
            <a:endParaRPr lang="en-US" altLang="zh-CN" sz="2000" dirty="0">
              <a:solidFill>
                <a:schemeClr val="tx1"/>
              </a:solidFill>
              <a:latin typeface="+mj-lt"/>
              <a:ea typeface="微软雅黑" panose="020B0503020204020204" charset="-122"/>
              <a:cs typeface="+mj-lt"/>
              <a:sym typeface="+mn-ea"/>
            </a:endParaRPr>
          </a:p>
          <a:p>
            <a:pPr algn="ctr"/>
            <a:r>
              <a:rPr lang="en-US" altLang="zh-CN" sz="2000" dirty="0" err="1">
                <a:solidFill>
                  <a:schemeClr val="tx1"/>
                </a:solidFill>
                <a:latin typeface="+mj-lt"/>
                <a:ea typeface="微软雅黑" panose="020B0503020204020204" charset="-122"/>
                <a:cs typeface="+mj-lt"/>
              </a:rPr>
              <a:t>Zhimin</a:t>
            </a:r>
            <a:r>
              <a:rPr lang="en-US" altLang="zh-CN" sz="2000" dirty="0">
                <a:solidFill>
                  <a:schemeClr val="tx1"/>
                </a:solidFill>
                <a:latin typeface="+mj-lt"/>
                <a:ea typeface="微软雅黑" panose="020B0503020204020204" charset="-122"/>
                <a:cs typeface="+mj-lt"/>
              </a:rPr>
              <a:t> Zhang</a:t>
            </a:r>
            <a:endParaRPr lang="en-US" altLang="zh-CN" sz="2000" dirty="0">
              <a:solidFill>
                <a:schemeClr val="tx1"/>
              </a:solidFill>
              <a:latin typeface="+mj-lt"/>
              <a:ea typeface="微软雅黑" panose="020B0503020204020204" charset="-122"/>
              <a:cs typeface="+mj-l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635" y="2164080"/>
            <a:ext cx="12192635" cy="223139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sp>
        <p:nvSpPr>
          <p:cNvPr id="9" name="文本框 8"/>
          <p:cNvSpPr txBox="1"/>
          <p:nvPr/>
        </p:nvSpPr>
        <p:spPr>
          <a:xfrm>
            <a:off x="1485900" y="2966085"/>
            <a:ext cx="9214485" cy="737235"/>
          </a:xfrm>
          <a:prstGeom prst="rect">
            <a:avLst/>
          </a:prstGeom>
          <a:noFill/>
        </p:spPr>
        <p:txBody>
          <a:bodyPr wrap="square" rtlCol="0">
            <a:spAutoFit/>
          </a:bodyPr>
          <a:lstStyle/>
          <a:p>
            <a:pPr algn="ctr"/>
            <a:r>
              <a:rPr lang="en-US" altLang="zh-CN" sz="4200" b="1" dirty="0">
                <a:latin typeface="微软雅黑" panose="020B0503020204020204" charset="-122"/>
                <a:ea typeface="微软雅黑" panose="020B0503020204020204" charset="-122"/>
              </a:rPr>
              <a:t>Th</a:t>
            </a:r>
            <a:r>
              <a:rPr lang="en-US" altLang="zh-CN" sz="4200" b="1" dirty="0">
                <a:latin typeface="微软雅黑" panose="020B0503020204020204" charset="-122"/>
                <a:ea typeface="微软雅黑" panose="020B0503020204020204" charset="-122"/>
              </a:rPr>
              <a:t>ank you for your attention!</a:t>
            </a:r>
            <a:endParaRPr lang="en-US" altLang="zh-CN" sz="4200" b="1" dirty="0">
              <a:latin typeface="微软雅黑" panose="020B0503020204020204" charset="-122"/>
              <a:ea typeface="微软雅黑" panose="020B0503020204020204" charset="-122"/>
            </a:endParaRPr>
          </a:p>
        </p:txBody>
      </p:sp>
      <p:pic>
        <p:nvPicPr>
          <p:cNvPr id="4" name="图片 3"/>
          <p:cNvPicPr>
            <a:picLocks noChangeAspect="1"/>
          </p:cNvPicPr>
          <p:nvPr>
            <p:custDataLst>
              <p:tags r:id="rId2"/>
            </p:custDataLst>
          </p:nvPr>
        </p:nvPicPr>
        <p:blipFill>
          <a:blip r:embed="rId3"/>
          <a:stretch>
            <a:fillRect/>
          </a:stretch>
        </p:blipFill>
        <p:spPr>
          <a:xfrm>
            <a:off x="253469" y="146355"/>
            <a:ext cx="1456690" cy="1565275"/>
          </a:xfrm>
          <a:prstGeom prst="rect">
            <a:avLst/>
          </a:prstGeom>
          <a:solidFill>
            <a:srgbClr val="2C3D50"/>
          </a:solid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582930" y="2341245"/>
            <a:ext cx="9446895" cy="398780"/>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sym typeface="+mn-ea"/>
              </a:rPr>
              <a:t>Commonly used sequencing-based techniques in 3D genomics</a:t>
            </a:r>
            <a:endParaRPr lang="en-US" altLang="zh-CN" sz="2000">
              <a:latin typeface="Calibri" panose="020F0502020204030204" charset="0"/>
              <a:ea typeface="+mj-ea"/>
              <a:cs typeface="Calibri" panose="020F0502020204030204" charset="0"/>
              <a:sym typeface="+mn-ea"/>
            </a:endParaRPr>
          </a:p>
        </p:txBody>
      </p:sp>
      <p:sp>
        <p:nvSpPr>
          <p:cNvPr id="8" name="文本框 7"/>
          <p:cNvSpPr txBox="1"/>
          <p:nvPr>
            <p:custDataLst>
              <p:tags r:id="rId2"/>
            </p:custDataLst>
          </p:nvPr>
        </p:nvSpPr>
        <p:spPr>
          <a:xfrm>
            <a:off x="7929245" y="6108065"/>
            <a:ext cx="2445385" cy="306705"/>
          </a:xfrm>
          <a:prstGeom prst="rect">
            <a:avLst/>
          </a:prstGeom>
          <a:noFill/>
        </p:spPr>
        <p:txBody>
          <a:bodyPr wrap="square" rtlCol="0">
            <a:spAutoFit/>
          </a:bodyPr>
          <a:lstStyle/>
          <a:p>
            <a:r>
              <a:rPr lang="en-US" altLang="zh-CN" sz="1400" i="1">
                <a:latin typeface="Calibri" panose="020F0502020204030204" charset="0"/>
                <a:cs typeface="Calibri" panose="020F0502020204030204" charset="0"/>
              </a:rPr>
              <a:t>Wang et al., Curr Protoc</a:t>
            </a:r>
            <a:r>
              <a:rPr lang="en-US" altLang="zh-CN" sz="1400">
                <a:latin typeface="Calibri" panose="020F0502020204030204" charset="0"/>
                <a:cs typeface="Calibri" panose="020F0502020204030204" charset="0"/>
                <a:sym typeface="+mn-ea"/>
              </a:rPr>
              <a:t>. 2021</a:t>
            </a:r>
            <a:endParaRPr lang="en-US" altLang="zh-CN" sz="1400" i="1">
              <a:latin typeface="Calibri" panose="020F0502020204030204" charset="0"/>
              <a:cs typeface="Calibri" panose="020F0502020204030204" charset="0"/>
              <a:sym typeface="+mn-ea"/>
            </a:endParaRPr>
          </a:p>
        </p:txBody>
      </p:sp>
      <p:pic>
        <p:nvPicPr>
          <p:cNvPr id="7" name="图片 6"/>
          <p:cNvPicPr>
            <a:picLocks noChangeAspect="1"/>
          </p:cNvPicPr>
          <p:nvPr>
            <p:custDataLst>
              <p:tags r:id="rId3"/>
            </p:custDataLst>
          </p:nvPr>
        </p:nvPicPr>
        <p:blipFill>
          <a:blip r:embed="rId4"/>
          <a:stretch>
            <a:fillRect/>
          </a:stretch>
        </p:blipFill>
        <p:spPr>
          <a:xfrm>
            <a:off x="409575" y="3787775"/>
            <a:ext cx="6782435" cy="262699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409575" y="802005"/>
            <a:ext cx="6782435" cy="2653665"/>
          </a:xfrm>
          <a:prstGeom prst="rect">
            <a:avLst/>
          </a:prstGeom>
        </p:spPr>
      </p:pic>
      <p:sp>
        <p:nvSpPr>
          <p:cNvPr id="10" name="文本框 9"/>
          <p:cNvSpPr txBox="1"/>
          <p:nvPr>
            <p:custDataLst>
              <p:tags r:id="rId7"/>
            </p:custDataLst>
          </p:nvPr>
        </p:nvSpPr>
        <p:spPr>
          <a:xfrm>
            <a:off x="7929245" y="2832735"/>
            <a:ext cx="2445385" cy="306705"/>
          </a:xfrm>
          <a:prstGeom prst="rect">
            <a:avLst/>
          </a:prstGeom>
          <a:noFill/>
        </p:spPr>
        <p:txBody>
          <a:bodyPr wrap="square" rtlCol="0">
            <a:spAutoFit/>
          </a:bodyPr>
          <a:lstStyle/>
          <a:p>
            <a:r>
              <a:rPr lang="en-US" altLang="zh-CN" sz="1400" i="1">
                <a:latin typeface="Calibri" panose="020F0502020204030204" charset="0"/>
                <a:cs typeface="Calibri" panose="020F0502020204030204" charset="0"/>
              </a:rPr>
              <a:t>Erez et al., Science</a:t>
            </a:r>
            <a:r>
              <a:rPr lang="en-US" altLang="zh-CN" sz="1400">
                <a:latin typeface="Calibri" panose="020F0502020204030204" charset="0"/>
                <a:cs typeface="Calibri" panose="020F0502020204030204" charset="0"/>
                <a:sym typeface="+mn-ea"/>
              </a:rPr>
              <a:t>. 2009</a:t>
            </a:r>
            <a:endParaRPr lang="en-US" altLang="zh-CN" sz="1400" i="1">
              <a:latin typeface="Calibri" panose="020F0502020204030204" charset="0"/>
              <a:cs typeface="Calibri" panose="020F0502020204030204" charset="0"/>
              <a:sym typeface="+mn-ea"/>
            </a:endParaRPr>
          </a:p>
        </p:txBody>
      </p:sp>
      <p:sp>
        <p:nvSpPr>
          <p:cNvPr id="3" name="文本框 2"/>
          <p:cNvSpPr txBox="1"/>
          <p:nvPr/>
        </p:nvSpPr>
        <p:spPr>
          <a:xfrm>
            <a:off x="3286760" y="6520815"/>
            <a:ext cx="1846580" cy="337185"/>
          </a:xfrm>
          <a:prstGeom prst="rect">
            <a:avLst/>
          </a:prstGeom>
          <a:noFill/>
        </p:spPr>
        <p:txBody>
          <a:bodyPr wrap="square" rtlCol="0" anchor="t">
            <a:spAutoFit/>
          </a:bodyPr>
          <a:lstStyle/>
          <a:p>
            <a:r>
              <a:rPr lang="en-US" altLang="zh-CN" sz="1600" i="1">
                <a:latin typeface="Calibri" panose="020F0502020204030204" charset="0"/>
                <a:cs typeface="Calibri" panose="020F0502020204030204" charset="0"/>
                <a:sym typeface="+mn-ea"/>
              </a:rPr>
              <a:t>in situ</a:t>
            </a:r>
            <a:r>
              <a:rPr lang="en-US" altLang="zh-CN" sz="1600">
                <a:latin typeface="Calibri" panose="020F0502020204030204" charset="0"/>
                <a:cs typeface="Calibri" panose="020F0502020204030204" charset="0"/>
                <a:sym typeface="+mn-ea"/>
              </a:rPr>
              <a:t> ChIA-PET</a:t>
            </a:r>
            <a:endParaRPr lang="en-US" altLang="zh-CN" sz="1600">
              <a:latin typeface="Calibri" panose="020F0502020204030204" charset="0"/>
              <a:cs typeface="Calibri" panose="020F0502020204030204" charset="0"/>
              <a:sym typeface="+mn-ea"/>
            </a:endParaRPr>
          </a:p>
        </p:txBody>
      </p:sp>
      <p:sp>
        <p:nvSpPr>
          <p:cNvPr id="12" name="文本框 11"/>
          <p:cNvSpPr txBox="1"/>
          <p:nvPr>
            <p:custDataLst>
              <p:tags r:id="rId8"/>
            </p:custDataLst>
          </p:nvPr>
        </p:nvSpPr>
        <p:spPr>
          <a:xfrm>
            <a:off x="3693795" y="3243580"/>
            <a:ext cx="898525" cy="337185"/>
          </a:xfrm>
          <a:prstGeom prst="rect">
            <a:avLst/>
          </a:prstGeom>
          <a:noFill/>
        </p:spPr>
        <p:txBody>
          <a:bodyPr wrap="square" rtlCol="0" anchor="t">
            <a:spAutoFit/>
          </a:bodyPr>
          <a:lstStyle/>
          <a:p>
            <a:r>
              <a:rPr lang="en-US" altLang="zh-CN" sz="1600">
                <a:latin typeface="Calibri" panose="020F0502020204030204" charset="0"/>
                <a:cs typeface="Calibri" panose="020F0502020204030204" charset="0"/>
                <a:sym typeface="+mn-ea"/>
              </a:rPr>
              <a:t>Hi-C</a:t>
            </a:r>
            <a:endParaRPr lang="en-US" altLang="zh-CN" sz="1600">
              <a:latin typeface="Calibri" panose="020F0502020204030204" charset="0"/>
              <a:cs typeface="Calibri" panose="020F0502020204030204" charset="0"/>
              <a:sym typeface="+mn-ea"/>
            </a:endParaRPr>
          </a:p>
        </p:txBody>
      </p:sp>
      <p:sp>
        <p:nvSpPr>
          <p:cNvPr id="13" name="矩形 12"/>
          <p:cNvSpPr/>
          <p:nvPr/>
        </p:nvSpPr>
        <p:spPr>
          <a:xfrm>
            <a:off x="5847715" y="3715385"/>
            <a:ext cx="1344295" cy="125222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custDataLst>
              <p:tags r:id="rId9"/>
            </p:custDataLst>
          </p:nvPr>
        </p:nvSpPr>
        <p:spPr>
          <a:xfrm>
            <a:off x="4503420" y="5315585"/>
            <a:ext cx="1214120" cy="109918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custDataLst>
              <p:tags r:id="rId10"/>
            </p:custDataLst>
          </p:nvPr>
        </p:nvSpPr>
        <p:spPr>
          <a:xfrm>
            <a:off x="3743325" y="1682750"/>
            <a:ext cx="932815" cy="14566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矩形 15"/>
          <p:cNvSpPr/>
          <p:nvPr>
            <p:custDataLst>
              <p:tags r:id="rId11"/>
            </p:custDataLst>
          </p:nvPr>
        </p:nvSpPr>
        <p:spPr>
          <a:xfrm>
            <a:off x="4886325" y="1682750"/>
            <a:ext cx="1009015" cy="145669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custDataLst>
              <p:tags r:id="rId12"/>
            </p:custDataLst>
          </p:nvPr>
        </p:nvSpPr>
        <p:spPr>
          <a:xfrm>
            <a:off x="7929245" y="4527550"/>
            <a:ext cx="4221480" cy="583565"/>
          </a:xfrm>
          <a:prstGeom prst="rect">
            <a:avLst/>
          </a:prstGeom>
          <a:noFill/>
        </p:spPr>
        <p:txBody>
          <a:bodyPr wrap="square" rtlCol="0">
            <a:spAutoFit/>
          </a:bodyPr>
          <a:lstStyle/>
          <a:p>
            <a:r>
              <a:rPr lang="en-US" altLang="zh-CN" sz="1600" b="1">
                <a:latin typeface="Calibri" panose="020F0502020204030204" charset="0"/>
                <a:cs typeface="Calibri" panose="020F0502020204030204" charset="0"/>
              </a:rPr>
              <a:t>ChIA-PET is roughly equal to proximity ligation (capture the chromatin interaction) plus ChIP</a:t>
            </a:r>
            <a:endParaRPr lang="en-US" altLang="zh-CN" sz="1600" b="1">
              <a:latin typeface="Calibri" panose="020F0502020204030204" charset="0"/>
              <a:cs typeface="Calibri" panose="020F0502020204030204" charset="0"/>
            </a:endParaRPr>
          </a:p>
        </p:txBody>
      </p:sp>
      <p:grpSp>
        <p:nvGrpSpPr>
          <p:cNvPr id="22" name="组合 21"/>
          <p:cNvGrpSpPr/>
          <p:nvPr/>
        </p:nvGrpSpPr>
        <p:grpSpPr>
          <a:xfrm>
            <a:off x="-635" y="0"/>
            <a:ext cx="12192000" cy="641350"/>
            <a:chOff x="199" y="184"/>
            <a:chExt cx="19200" cy="1010"/>
          </a:xfrm>
        </p:grpSpPr>
        <p:sp>
          <p:nvSpPr>
            <p:cNvPr id="20" name="矩形 19"/>
            <p:cNvSpPr/>
            <p:nvPr>
              <p:custDataLst>
                <p:tags r:id="rId13"/>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1" name="直接连接符 20"/>
            <p:cNvCxnSpPr/>
            <p:nvPr>
              <p:custDataLst>
                <p:tags r:id="rId14"/>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custDataLst>
              <p:tags r:id="rId15"/>
            </p:custDataLst>
          </p:nvPr>
        </p:nvSpPr>
        <p:spPr>
          <a:xfrm>
            <a:off x="155575" y="62230"/>
            <a:ext cx="1442720" cy="460375"/>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rPr>
              <a:t>Background</a:t>
            </a:r>
            <a:r>
              <a:rPr lang="en-US" altLang="zh-CN" sz="2400">
                <a:latin typeface="Calibri" panose="020F0502020204030204" charset="0"/>
                <a:cs typeface="Calibri" panose="020F0502020204030204" charset="0"/>
              </a:rPr>
              <a:t> </a:t>
            </a:r>
            <a:endParaRPr lang="en-US" altLang="zh-CN" sz="2400">
              <a:latin typeface="Calibri" panose="020F0502020204030204" charset="0"/>
              <a:cs typeface="Calibri" panose="020F0502020204030204" charset="0"/>
            </a:endParaRPr>
          </a:p>
        </p:txBody>
      </p:sp>
      <p:sp>
        <p:nvSpPr>
          <p:cNvPr id="23" name="文本框 22"/>
          <p:cNvSpPr txBox="1"/>
          <p:nvPr>
            <p:custDataLst>
              <p:tags r:id="rId16"/>
            </p:custDataLst>
          </p:nvPr>
        </p:nvSpPr>
        <p:spPr>
          <a:xfrm>
            <a:off x="2017395" y="62230"/>
            <a:ext cx="5692775" cy="460375"/>
          </a:xfrm>
          <a:prstGeom prst="rect">
            <a:avLst/>
          </a:prstGeom>
          <a:noFill/>
        </p:spPr>
        <p:txBody>
          <a:bodyPr wrap="square" rtlCol="0">
            <a:spAutoFit/>
          </a:bodyPr>
          <a:lstStyle/>
          <a:p>
            <a:r>
              <a:rPr lang="en-US" altLang="zh-CN" sz="2000">
                <a:latin typeface="+mj-lt"/>
                <a:cs typeface="+mj-lt"/>
                <a:sym typeface="+mn-ea"/>
              </a:rPr>
              <a:t>Commonly used </a:t>
            </a:r>
            <a:r>
              <a:rPr lang="en-US" altLang="zh-CN" sz="2000">
                <a:solidFill>
                  <a:schemeClr val="tx1"/>
                </a:solidFill>
                <a:latin typeface="+mj-lt"/>
                <a:cs typeface="+mj-lt"/>
                <a:sym typeface="+mn-ea"/>
              </a:rPr>
              <a:t>techniques</a:t>
            </a:r>
            <a:r>
              <a:rPr lang="en-US" altLang="zh-CN" sz="2000">
                <a:latin typeface="+mj-lt"/>
                <a:cs typeface="+mj-lt"/>
                <a:sym typeface="+mn-ea"/>
              </a:rPr>
              <a:t> in 3D genomics</a:t>
            </a:r>
            <a:r>
              <a:rPr lang="en-US" altLang="zh-CN" sz="2400">
                <a:latin typeface="Calibri" panose="020F0502020204030204" charset="0"/>
                <a:cs typeface="Calibri" panose="020F0502020204030204" charset="0"/>
              </a:rPr>
              <a:t> </a:t>
            </a:r>
            <a:endParaRPr lang="en-US" altLang="zh-CN" sz="2400">
              <a:latin typeface="Calibri" panose="020F0502020204030204" charset="0"/>
              <a:cs typeface="Calibri" panose="020F0502020204030204" charset="0"/>
            </a:endParaRPr>
          </a:p>
        </p:txBody>
      </p:sp>
      <p:sp>
        <p:nvSpPr>
          <p:cNvPr id="11" name="灯片编号占位符 10"/>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0194" y="3088640"/>
            <a:ext cx="3856990" cy="583565"/>
          </a:xfrm>
          <a:prstGeom prst="rect">
            <a:avLst/>
          </a:prstGeom>
          <a:noFill/>
        </p:spPr>
        <p:txBody>
          <a:bodyPr wrap="square" rtlCol="0">
            <a:spAutoFit/>
          </a:bodyPr>
          <a:lstStyle/>
          <a:p>
            <a:pPr algn="ctr"/>
            <a:r>
              <a:rPr lang="en-US" altLang="zh-CN" sz="3200" b="1" dirty="0">
                <a:latin typeface="+mj-ea"/>
                <a:ea typeface="+mj-ea"/>
                <a:cs typeface="+mj-lt"/>
              </a:rPr>
              <a:t>Project design</a:t>
            </a:r>
            <a:endParaRPr lang="en-US" altLang="zh-CN" sz="3200" b="1" dirty="0">
              <a:latin typeface="+mj-ea"/>
              <a:ea typeface="+mj-ea"/>
              <a:cs typeface="+mj-lt"/>
            </a:endParaRPr>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231140" y="2361565"/>
            <a:ext cx="5531485" cy="1134110"/>
          </a:xfrm>
          <a:prstGeom prst="roundRect">
            <a:avLst/>
          </a:prstGeom>
          <a:solidFill>
            <a:schemeClr val="accent3">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3608705" y="1804670"/>
            <a:ext cx="1106170" cy="433070"/>
          </a:xfrm>
          <a:prstGeom prst="rect">
            <a:avLst/>
          </a:prstGeom>
          <a:noFill/>
        </p:spPr>
        <p:txBody>
          <a:bodyPr wrap="none" lIns="90432" tIns="45216" rIns="90432" bIns="45216" rtlCol="0">
            <a:noAutofit/>
          </a:bodyPr>
          <a:lstStyle/>
          <a:p>
            <a:pPr algn="ctr"/>
            <a:r>
              <a:rPr lang="en-US" sz="1400" dirty="0">
                <a:solidFill>
                  <a:prstClr val="black"/>
                </a:solidFill>
              </a:rPr>
              <a:t>Heat shock (HS)  treatment</a:t>
            </a:r>
            <a:endParaRPr lang="en-US" sz="1400" dirty="0">
              <a:solidFill>
                <a:prstClr val="black"/>
              </a:solidFill>
            </a:endParaRPr>
          </a:p>
          <a:p>
            <a:pPr algn="ctr"/>
            <a:r>
              <a:rPr lang="en-US" sz="1400" dirty="0">
                <a:solidFill>
                  <a:prstClr val="black"/>
                </a:solidFill>
              </a:rPr>
              <a:t>37℃, 20mins</a:t>
            </a:r>
            <a:endParaRPr lang="en-US" altLang="en-US" sz="1400" dirty="0">
              <a:solidFill>
                <a:prstClr val="black"/>
              </a:solidFill>
            </a:endParaRPr>
          </a:p>
        </p:txBody>
      </p:sp>
      <p:grpSp>
        <p:nvGrpSpPr>
          <p:cNvPr id="46" name="组合 45"/>
          <p:cNvGrpSpPr/>
          <p:nvPr/>
        </p:nvGrpSpPr>
        <p:grpSpPr>
          <a:xfrm>
            <a:off x="1735455" y="3528695"/>
            <a:ext cx="1490980" cy="1122680"/>
            <a:chOff x="2985043" y="3645818"/>
            <a:chExt cx="1620176" cy="1366163"/>
          </a:xfrm>
        </p:grpSpPr>
        <p:sp>
          <p:nvSpPr>
            <p:cNvPr id="74" name="圆角矩形 73"/>
            <p:cNvSpPr/>
            <p:nvPr/>
          </p:nvSpPr>
          <p:spPr>
            <a:xfrm>
              <a:off x="2985043" y="3958116"/>
              <a:ext cx="1620176" cy="693865"/>
            </a:xfrm>
            <a:prstGeom prst="round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3221460" y="3982384"/>
              <a:ext cx="1132600" cy="633628"/>
            </a:xfrm>
            <a:prstGeom prst="rect">
              <a:avLst/>
            </a:prstGeom>
            <a:noFill/>
          </p:spPr>
          <p:txBody>
            <a:bodyPr wrap="square" lIns="90432" tIns="45216" rIns="90432" bIns="45216" rtlCol="0">
              <a:spAutoFit/>
            </a:bodyPr>
            <a:lstStyle/>
            <a:p>
              <a:pPr algn="ctr"/>
              <a:r>
                <a:rPr lang="en-US" altLang="zh-CN" sz="1400" dirty="0" err="1">
                  <a:solidFill>
                    <a:prstClr val="black"/>
                  </a:solidFill>
                </a:rPr>
                <a:t>H3K27ac</a:t>
              </a:r>
              <a:r>
                <a:rPr lang="en-US" altLang="zh-CN" sz="1400" dirty="0">
                  <a:solidFill>
                    <a:prstClr val="black"/>
                  </a:solidFill>
                </a:rPr>
                <a:t> </a:t>
              </a:r>
              <a:r>
                <a:rPr lang="en-US" altLang="zh-CN" sz="1400" dirty="0" err="1">
                  <a:solidFill>
                    <a:prstClr val="black"/>
                  </a:solidFill>
                </a:rPr>
                <a:t>ChIA</a:t>
              </a:r>
              <a:r>
                <a:rPr lang="en-US" altLang="zh-CN" sz="1400" dirty="0">
                  <a:solidFill>
                    <a:prstClr val="black"/>
                  </a:solidFill>
                </a:rPr>
                <a:t>-PET</a:t>
              </a:r>
              <a:endParaRPr lang="en-US" altLang="zh-CN" sz="1400" dirty="0">
                <a:solidFill>
                  <a:prstClr val="black"/>
                </a:solidFill>
              </a:endParaRPr>
            </a:p>
          </p:txBody>
        </p:sp>
        <p:cxnSp>
          <p:nvCxnSpPr>
            <p:cNvPr id="31" name="直接箭头连接符 30"/>
            <p:cNvCxnSpPr>
              <a:endCxn id="74" idx="0"/>
            </p:cNvCxnSpPr>
            <p:nvPr/>
          </p:nvCxnSpPr>
          <p:spPr>
            <a:xfrm>
              <a:off x="3766138" y="3645818"/>
              <a:ext cx="0" cy="312298"/>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3766138" y="4651981"/>
              <a:ext cx="0" cy="360000"/>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76" name="直接箭头连接符 75"/>
          <p:cNvCxnSpPr/>
          <p:nvPr/>
        </p:nvCxnSpPr>
        <p:spPr>
          <a:xfrm>
            <a:off x="5280025" y="3559810"/>
            <a:ext cx="0" cy="243840"/>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0" name="圆角矩形 69"/>
          <p:cNvSpPr/>
          <p:nvPr/>
        </p:nvSpPr>
        <p:spPr>
          <a:xfrm>
            <a:off x="4741545" y="4638675"/>
            <a:ext cx="1041400" cy="1005205"/>
          </a:xfrm>
          <a:prstGeom prst="round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68"/>
          <p:cNvSpPr/>
          <p:nvPr/>
        </p:nvSpPr>
        <p:spPr>
          <a:xfrm>
            <a:off x="4737100" y="3796030"/>
            <a:ext cx="1049655" cy="558800"/>
          </a:xfrm>
          <a:prstGeom prst="round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63"/>
          <p:cNvSpPr txBox="1"/>
          <p:nvPr/>
        </p:nvSpPr>
        <p:spPr>
          <a:xfrm>
            <a:off x="4793615" y="3942080"/>
            <a:ext cx="880745" cy="305435"/>
          </a:xfrm>
          <a:prstGeom prst="rect">
            <a:avLst/>
          </a:prstGeom>
          <a:noFill/>
        </p:spPr>
        <p:txBody>
          <a:bodyPr wrap="square" lIns="90432" tIns="45216" rIns="90432" bIns="45216" rtlCol="0">
            <a:spAutoFit/>
          </a:bodyPr>
          <a:lstStyle/>
          <a:p>
            <a:pPr algn="ctr"/>
            <a:r>
              <a:rPr lang="en-US" altLang="zh-CN" sz="1400" dirty="0">
                <a:solidFill>
                  <a:prstClr val="black"/>
                </a:solidFill>
              </a:rPr>
              <a:t>RNA-</a:t>
            </a:r>
            <a:r>
              <a:rPr lang="en-US" altLang="zh-CN" sz="1400" dirty="0" err="1">
                <a:solidFill>
                  <a:prstClr val="black"/>
                </a:solidFill>
              </a:rPr>
              <a:t>seq</a:t>
            </a:r>
            <a:endParaRPr lang="en-US" altLang="zh-CN" sz="1400" dirty="0" err="1">
              <a:solidFill>
                <a:prstClr val="black"/>
              </a:solidFill>
            </a:endParaRPr>
          </a:p>
        </p:txBody>
      </p:sp>
      <p:cxnSp>
        <p:nvCxnSpPr>
          <p:cNvPr id="80" name="直接箭头连接符 79"/>
          <p:cNvCxnSpPr/>
          <p:nvPr/>
        </p:nvCxnSpPr>
        <p:spPr>
          <a:xfrm>
            <a:off x="5280025" y="4356100"/>
            <a:ext cx="0" cy="280670"/>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7" name="下箭头 86"/>
          <p:cNvSpPr/>
          <p:nvPr/>
        </p:nvSpPr>
        <p:spPr>
          <a:xfrm>
            <a:off x="2902585" y="1694180"/>
            <a:ext cx="212090" cy="654685"/>
          </a:xfrm>
          <a:prstGeom prst="downArrow">
            <a:avLst/>
          </a:prstGeom>
          <a:gradFill flip="none" rotWithShape="1">
            <a:gsLst>
              <a:gs pos="0">
                <a:srgbClr val="5E9EFF"/>
              </a:gs>
              <a:gs pos="39999">
                <a:srgbClr val="85C2FF"/>
              </a:gs>
              <a:gs pos="70000">
                <a:srgbClr val="C4D6EB"/>
              </a:gs>
              <a:gs pos="100000">
                <a:srgbClr val="FFEBFA"/>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31775" y="951230"/>
            <a:ext cx="5530850" cy="711200"/>
          </a:xfrm>
          <a:prstGeom prst="rect">
            <a:avLst/>
          </a:prstGeom>
          <a:solidFill>
            <a:schemeClr val="bg1">
              <a:lumMod val="8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3801745" y="2732405"/>
            <a:ext cx="450850" cy="464185"/>
            <a:chOff x="4563" y="4348"/>
            <a:chExt cx="710" cy="731"/>
          </a:xfrm>
        </p:grpSpPr>
        <p:sp>
          <p:nvSpPr>
            <p:cNvPr id="12" name="椭圆 11"/>
            <p:cNvSpPr/>
            <p:nvPr>
              <p:custDataLst>
                <p:tags r:id="rId1"/>
              </p:custDataLst>
            </p:nvPr>
          </p:nvSpPr>
          <p:spPr>
            <a:xfrm>
              <a:off x="4563" y="4348"/>
              <a:ext cx="710" cy="731"/>
            </a:xfrm>
            <a:prstGeom prst="ellipse">
              <a:avLst/>
            </a:prstGeom>
            <a:solidFill>
              <a:schemeClr val="accent6"/>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0432" tIns="45216" rIns="90432" bIns="45216" spcCol="0" rtlCol="0" anchor="ctr"/>
            <a:lstStyle/>
            <a:p>
              <a:pPr algn="ctr"/>
              <a:endParaRPr lang="zh-CN" altLang="en-US" sz="1400" dirty="0">
                <a:solidFill>
                  <a:prstClr val="white"/>
                </a:solidFill>
              </a:endParaRPr>
            </a:p>
          </p:txBody>
        </p:sp>
        <p:sp>
          <p:nvSpPr>
            <p:cNvPr id="13" name="椭圆 12"/>
            <p:cNvSpPr/>
            <p:nvPr>
              <p:custDataLst>
                <p:tags r:id="rId2"/>
              </p:custDataLst>
            </p:nvPr>
          </p:nvSpPr>
          <p:spPr>
            <a:xfrm>
              <a:off x="4886" y="4571"/>
              <a:ext cx="290" cy="284"/>
            </a:xfrm>
            <a:prstGeom prst="ellipse">
              <a:avLst/>
            </a:prstGeom>
            <a:solidFill>
              <a:schemeClr val="accent2">
                <a:lumMod val="40000"/>
                <a:lumOff val="60000"/>
              </a:schemeClr>
            </a:solidFill>
            <a:ln w="31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0432" tIns="45216" rIns="90432" bIns="45216" spcCol="0" rtlCol="0" anchor="ctr"/>
            <a:lstStyle/>
            <a:p>
              <a:pPr algn="ctr"/>
              <a:endParaRPr lang="zh-CN" altLang="en-US" sz="1400" dirty="0">
                <a:solidFill>
                  <a:prstClr val="white"/>
                </a:solidFill>
              </a:endParaRPr>
            </a:p>
          </p:txBody>
        </p:sp>
      </p:grpSp>
      <p:grpSp>
        <p:nvGrpSpPr>
          <p:cNvPr id="55" name="组合 54"/>
          <p:cNvGrpSpPr/>
          <p:nvPr/>
        </p:nvGrpSpPr>
        <p:grpSpPr>
          <a:xfrm>
            <a:off x="2091690" y="2732405"/>
            <a:ext cx="449580" cy="463550"/>
            <a:chOff x="1566" y="4256"/>
            <a:chExt cx="708" cy="730"/>
          </a:xfrm>
        </p:grpSpPr>
        <p:sp>
          <p:nvSpPr>
            <p:cNvPr id="19" name="椭圆 18"/>
            <p:cNvSpPr/>
            <p:nvPr>
              <p:custDataLst>
                <p:tags r:id="rId3"/>
              </p:custDataLst>
            </p:nvPr>
          </p:nvSpPr>
          <p:spPr>
            <a:xfrm>
              <a:off x="1566" y="4256"/>
              <a:ext cx="709" cy="731"/>
            </a:xfrm>
            <a:prstGeom prst="ellipse">
              <a:avLst/>
            </a:prstGeom>
            <a:solidFill>
              <a:srgbClr val="00B050"/>
            </a:solidFill>
            <a:ln w="63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432" tIns="45216" rIns="90432" bIns="45216" spcCol="0" rtlCol="0" anchor="ctr"/>
            <a:lstStyle/>
            <a:p>
              <a:pPr algn="ctr"/>
              <a:endParaRPr lang="zh-CN" altLang="en-US" sz="1400" dirty="0">
                <a:solidFill>
                  <a:prstClr val="white"/>
                </a:solidFill>
              </a:endParaRPr>
            </a:p>
          </p:txBody>
        </p:sp>
        <p:sp>
          <p:nvSpPr>
            <p:cNvPr id="21" name="椭圆 20"/>
            <p:cNvSpPr/>
            <p:nvPr>
              <p:custDataLst>
                <p:tags r:id="rId4"/>
              </p:custDataLst>
            </p:nvPr>
          </p:nvSpPr>
          <p:spPr>
            <a:xfrm>
              <a:off x="1878" y="4479"/>
              <a:ext cx="290" cy="284"/>
            </a:xfrm>
            <a:prstGeom prst="ellipse">
              <a:avLst/>
            </a:prstGeom>
            <a:solidFill>
              <a:schemeClr val="accent2">
                <a:lumMod val="40000"/>
                <a:lumOff val="6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432" tIns="45216" rIns="90432" bIns="45216" spcCol="0" rtlCol="0" anchor="ctr"/>
            <a:lstStyle/>
            <a:p>
              <a:pPr algn="ctr"/>
              <a:endParaRPr lang="zh-CN" altLang="en-US" sz="1400" dirty="0">
                <a:solidFill>
                  <a:prstClr val="white"/>
                </a:solidFill>
              </a:endParaRPr>
            </a:p>
          </p:txBody>
        </p:sp>
      </p:grpSp>
      <p:sp>
        <p:nvSpPr>
          <p:cNvPr id="22" name="TextBox 15"/>
          <p:cNvSpPr txBox="1"/>
          <p:nvPr/>
        </p:nvSpPr>
        <p:spPr>
          <a:xfrm>
            <a:off x="1665605" y="2761615"/>
            <a:ext cx="453390" cy="305435"/>
          </a:xfrm>
          <a:prstGeom prst="rect">
            <a:avLst/>
          </a:prstGeom>
          <a:noFill/>
        </p:spPr>
        <p:txBody>
          <a:bodyPr wrap="square" lIns="90432" tIns="45216" rIns="90432" bIns="45216" rtlCol="0">
            <a:noAutofit/>
          </a:bodyPr>
          <a:lstStyle/>
          <a:p>
            <a:pPr algn="ctr"/>
            <a:r>
              <a:rPr lang="en-US" altLang="zh-CN" sz="1400" dirty="0" err="1">
                <a:solidFill>
                  <a:prstClr val="black"/>
                </a:solidFill>
              </a:rPr>
              <a:t>WT</a:t>
            </a:r>
            <a:r>
              <a:rPr lang="en-US" altLang="zh-CN" dirty="0" err="1">
                <a:solidFill>
                  <a:prstClr val="black"/>
                </a:solidFill>
              </a:rPr>
              <a:t> </a:t>
            </a:r>
            <a:r>
              <a:rPr lang="en-US" altLang="zh-CN" dirty="0">
                <a:solidFill>
                  <a:prstClr val="black"/>
                </a:solidFill>
              </a:rPr>
              <a:t> </a:t>
            </a:r>
            <a:endParaRPr lang="zh-CN" altLang="en-US" dirty="0">
              <a:solidFill>
                <a:prstClr val="black"/>
              </a:solidFill>
            </a:endParaRPr>
          </a:p>
        </p:txBody>
      </p:sp>
      <p:sp>
        <p:nvSpPr>
          <p:cNvPr id="30" name="TextBox 15"/>
          <p:cNvSpPr txBox="1"/>
          <p:nvPr/>
        </p:nvSpPr>
        <p:spPr>
          <a:xfrm>
            <a:off x="3375025" y="2778125"/>
            <a:ext cx="394335" cy="305435"/>
          </a:xfrm>
          <a:prstGeom prst="rect">
            <a:avLst/>
          </a:prstGeom>
          <a:noFill/>
        </p:spPr>
        <p:txBody>
          <a:bodyPr wrap="square" lIns="90432" tIns="45216" rIns="90432" bIns="45216" rtlCol="0">
            <a:noAutofit/>
          </a:bodyPr>
          <a:lstStyle/>
          <a:p>
            <a:pPr algn="ctr"/>
            <a:r>
              <a:rPr lang="en-US" altLang="zh-CN" sz="1400" dirty="0" err="1">
                <a:solidFill>
                  <a:prstClr val="black"/>
                </a:solidFill>
              </a:rPr>
              <a:t>HS</a:t>
            </a:r>
            <a:r>
              <a:rPr lang="en-US" altLang="zh-CN" dirty="0" err="1">
                <a:solidFill>
                  <a:prstClr val="black"/>
                </a:solidFill>
              </a:rPr>
              <a:t> </a:t>
            </a:r>
            <a:r>
              <a:rPr lang="en-US" altLang="zh-CN" dirty="0">
                <a:solidFill>
                  <a:prstClr val="black"/>
                </a:solidFill>
              </a:rPr>
              <a:t> </a:t>
            </a:r>
            <a:endParaRPr lang="zh-CN" altLang="en-US" dirty="0">
              <a:solidFill>
                <a:prstClr val="black"/>
              </a:solidFill>
            </a:endParaRPr>
          </a:p>
        </p:txBody>
      </p:sp>
      <p:sp>
        <p:nvSpPr>
          <p:cNvPr id="33" name="圆角矩形 32"/>
          <p:cNvSpPr/>
          <p:nvPr/>
        </p:nvSpPr>
        <p:spPr>
          <a:xfrm>
            <a:off x="175895" y="4639310"/>
            <a:ext cx="1480185" cy="969010"/>
          </a:xfrm>
          <a:prstGeom prst="round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231140" y="3797300"/>
            <a:ext cx="1442085" cy="544195"/>
          </a:xfrm>
          <a:prstGeom prst="round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67"/>
          <p:cNvSpPr txBox="1"/>
          <p:nvPr/>
        </p:nvSpPr>
        <p:spPr>
          <a:xfrm>
            <a:off x="441960" y="3816350"/>
            <a:ext cx="1008380" cy="735965"/>
          </a:xfrm>
          <a:prstGeom prst="rect">
            <a:avLst/>
          </a:prstGeom>
          <a:noFill/>
        </p:spPr>
        <p:txBody>
          <a:bodyPr wrap="square" lIns="90432" tIns="45216" rIns="90432" bIns="45216" rtlCol="0">
            <a:spAutoFit/>
          </a:bodyPr>
          <a:lstStyle/>
          <a:p>
            <a:pPr algn="ctr"/>
            <a:r>
              <a:rPr lang="en-US" altLang="zh-CN" sz="1400" dirty="0" err="1">
                <a:solidFill>
                  <a:prstClr val="black"/>
                </a:solidFill>
              </a:rPr>
              <a:t>H3K27me3</a:t>
            </a:r>
            <a:r>
              <a:rPr lang="en-US" altLang="zh-CN" sz="1400" dirty="0">
                <a:solidFill>
                  <a:prstClr val="black"/>
                </a:solidFill>
              </a:rPr>
              <a:t> </a:t>
            </a:r>
            <a:r>
              <a:rPr lang="en-US" altLang="zh-CN" sz="1400" dirty="0" err="1">
                <a:solidFill>
                  <a:prstClr val="black"/>
                </a:solidFill>
              </a:rPr>
              <a:t>ChIA</a:t>
            </a:r>
            <a:r>
              <a:rPr lang="en-US" altLang="zh-CN" sz="1400" dirty="0">
                <a:solidFill>
                  <a:prstClr val="black"/>
                </a:solidFill>
              </a:rPr>
              <a:t>-PET</a:t>
            </a:r>
            <a:endParaRPr lang="en-US" altLang="zh-CN" sz="1400" dirty="0">
              <a:solidFill>
                <a:prstClr val="black"/>
              </a:solidFill>
            </a:endParaRPr>
          </a:p>
        </p:txBody>
      </p:sp>
      <p:cxnSp>
        <p:nvCxnSpPr>
          <p:cNvPr id="40" name="直接箭头连接符 39"/>
          <p:cNvCxnSpPr>
            <a:endCxn id="35" idx="0"/>
          </p:cNvCxnSpPr>
          <p:nvPr/>
        </p:nvCxnSpPr>
        <p:spPr>
          <a:xfrm>
            <a:off x="926465" y="3552190"/>
            <a:ext cx="0" cy="245110"/>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926465" y="4341495"/>
            <a:ext cx="0" cy="282575"/>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3225800" y="3528695"/>
            <a:ext cx="1497965" cy="2106295"/>
            <a:chOff x="4947" y="5714"/>
            <a:chExt cx="2111" cy="3360"/>
          </a:xfrm>
        </p:grpSpPr>
        <p:sp>
          <p:nvSpPr>
            <p:cNvPr id="62" name="圆角矩形 61"/>
            <p:cNvSpPr/>
            <p:nvPr/>
          </p:nvSpPr>
          <p:spPr>
            <a:xfrm>
              <a:off x="5049" y="6110"/>
              <a:ext cx="1954" cy="908"/>
            </a:xfrm>
            <a:prstGeom prst="round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5"/>
            <p:cNvSpPr txBox="1"/>
            <p:nvPr/>
          </p:nvSpPr>
          <p:spPr>
            <a:xfrm>
              <a:off x="5256" y="6149"/>
              <a:ext cx="1541" cy="831"/>
            </a:xfrm>
            <a:prstGeom prst="rect">
              <a:avLst/>
            </a:prstGeom>
            <a:noFill/>
          </p:spPr>
          <p:txBody>
            <a:bodyPr wrap="square" lIns="90432" tIns="45216" rIns="90432" bIns="45216" rtlCol="0">
              <a:spAutoFit/>
            </a:bodyPr>
            <a:lstStyle/>
            <a:p>
              <a:pPr algn="ctr"/>
              <a:r>
                <a:rPr lang="en-US" altLang="zh-CN" sz="1400" dirty="0" err="1">
                  <a:solidFill>
                    <a:prstClr val="black"/>
                  </a:solidFill>
                </a:rPr>
                <a:t>RNAPII</a:t>
              </a:r>
              <a:r>
                <a:rPr lang="en-US" altLang="zh-CN" sz="1400" dirty="0">
                  <a:solidFill>
                    <a:prstClr val="black"/>
                  </a:solidFill>
                </a:rPr>
                <a:t> </a:t>
              </a:r>
              <a:endParaRPr lang="en-US" altLang="zh-CN" sz="1400" dirty="0">
                <a:solidFill>
                  <a:prstClr val="black"/>
                </a:solidFill>
              </a:endParaRPr>
            </a:p>
            <a:p>
              <a:pPr algn="ctr"/>
              <a:r>
                <a:rPr lang="en-US" altLang="zh-CN" sz="1400" dirty="0" err="1">
                  <a:solidFill>
                    <a:prstClr val="black"/>
                  </a:solidFill>
                </a:rPr>
                <a:t>ChIA</a:t>
              </a:r>
              <a:r>
                <a:rPr lang="en-US" altLang="zh-CN" sz="1400" dirty="0">
                  <a:solidFill>
                    <a:prstClr val="black"/>
                  </a:solidFill>
                </a:rPr>
                <a:t>-PET</a:t>
              </a:r>
              <a:endParaRPr lang="en-US" altLang="zh-CN" sz="1400" dirty="0">
                <a:solidFill>
                  <a:prstClr val="black"/>
                </a:solidFill>
              </a:endParaRPr>
            </a:p>
          </p:txBody>
        </p:sp>
        <p:cxnSp>
          <p:nvCxnSpPr>
            <p:cNvPr id="79" name="直接箭头连接符 78"/>
            <p:cNvCxnSpPr/>
            <p:nvPr/>
          </p:nvCxnSpPr>
          <p:spPr>
            <a:xfrm>
              <a:off x="6002" y="7050"/>
              <a:ext cx="0" cy="471"/>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6048" y="5714"/>
              <a:ext cx="0" cy="409"/>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73" name="圆角矩形 72"/>
            <p:cNvSpPr/>
            <p:nvPr>
              <p:custDataLst>
                <p:tags r:id="rId5"/>
              </p:custDataLst>
            </p:nvPr>
          </p:nvSpPr>
          <p:spPr>
            <a:xfrm>
              <a:off x="4947" y="7496"/>
              <a:ext cx="2111" cy="1578"/>
            </a:xfrm>
            <a:prstGeom prst="round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圆角矩形 84"/>
          <p:cNvSpPr/>
          <p:nvPr/>
        </p:nvSpPr>
        <p:spPr>
          <a:xfrm>
            <a:off x="1711325" y="4660265"/>
            <a:ext cx="1459865" cy="955040"/>
          </a:xfrm>
          <a:prstGeom prst="roundRect">
            <a:avLst/>
          </a:prstGeom>
          <a:solidFill>
            <a:schemeClr val="accent2">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TextBox 63"/>
          <p:cNvSpPr txBox="1"/>
          <p:nvPr/>
        </p:nvSpPr>
        <p:spPr>
          <a:xfrm>
            <a:off x="68580" y="4757420"/>
            <a:ext cx="1667510" cy="735965"/>
          </a:xfrm>
          <a:prstGeom prst="rect">
            <a:avLst/>
          </a:prstGeom>
          <a:noFill/>
        </p:spPr>
        <p:txBody>
          <a:bodyPr wrap="square" lIns="90432" tIns="45216" rIns="90432" bIns="45216" rtlCol="0">
            <a:spAutoFit/>
          </a:bodyPr>
          <a:lstStyle/>
          <a:p>
            <a:pPr algn="ctr"/>
            <a:r>
              <a:rPr lang="en-US" altLang="zh-CN" sz="1400" dirty="0" err="1">
                <a:solidFill>
                  <a:prstClr val="black"/>
                </a:solidFill>
                <a:sym typeface="+mn-ea"/>
              </a:rPr>
              <a:t>H3K27me3 mediated chromatin interaction</a:t>
            </a:r>
            <a:endParaRPr lang="en-US" altLang="zh-CN" sz="1400" dirty="0" err="1">
              <a:solidFill>
                <a:prstClr val="black"/>
              </a:solidFill>
            </a:endParaRPr>
          </a:p>
        </p:txBody>
      </p:sp>
      <p:sp>
        <p:nvSpPr>
          <p:cNvPr id="96" name="TextBox 63"/>
          <p:cNvSpPr txBox="1"/>
          <p:nvPr/>
        </p:nvSpPr>
        <p:spPr>
          <a:xfrm>
            <a:off x="1558925" y="4757420"/>
            <a:ext cx="1725930" cy="735965"/>
          </a:xfrm>
          <a:prstGeom prst="rect">
            <a:avLst/>
          </a:prstGeom>
          <a:noFill/>
        </p:spPr>
        <p:txBody>
          <a:bodyPr wrap="square" lIns="90432" tIns="45216" rIns="90432" bIns="45216" rtlCol="0">
            <a:spAutoFit/>
          </a:bodyPr>
          <a:lstStyle/>
          <a:p>
            <a:pPr algn="ctr"/>
            <a:r>
              <a:rPr lang="en-US" altLang="zh-CN" sz="1400" dirty="0" err="1">
                <a:solidFill>
                  <a:prstClr val="black"/>
                </a:solidFill>
                <a:sym typeface="+mn-ea"/>
              </a:rPr>
              <a:t>H3K27ac</a:t>
            </a:r>
            <a:endParaRPr lang="en-US" altLang="zh-CN" sz="1400" dirty="0" err="1">
              <a:solidFill>
                <a:prstClr val="black"/>
              </a:solidFill>
              <a:sym typeface="+mn-ea"/>
            </a:endParaRPr>
          </a:p>
          <a:p>
            <a:pPr algn="ctr"/>
            <a:r>
              <a:rPr lang="en-US" altLang="zh-CN" sz="1400" dirty="0" err="1">
                <a:solidFill>
                  <a:prstClr val="black"/>
                </a:solidFill>
                <a:sym typeface="+mn-ea"/>
              </a:rPr>
              <a:t> mediated chromatin interaction</a:t>
            </a:r>
            <a:endParaRPr lang="en-US" altLang="zh-CN" sz="1400" dirty="0" err="1">
              <a:solidFill>
                <a:prstClr val="black"/>
              </a:solidFill>
            </a:endParaRPr>
          </a:p>
        </p:txBody>
      </p:sp>
      <p:sp>
        <p:nvSpPr>
          <p:cNvPr id="97" name="TextBox 63"/>
          <p:cNvSpPr txBox="1"/>
          <p:nvPr/>
        </p:nvSpPr>
        <p:spPr>
          <a:xfrm>
            <a:off x="3091180" y="4757420"/>
            <a:ext cx="1725930" cy="735965"/>
          </a:xfrm>
          <a:prstGeom prst="rect">
            <a:avLst/>
          </a:prstGeom>
          <a:noFill/>
        </p:spPr>
        <p:txBody>
          <a:bodyPr wrap="square" lIns="90432" tIns="45216" rIns="90432" bIns="45216" rtlCol="0">
            <a:spAutoFit/>
          </a:bodyPr>
          <a:lstStyle/>
          <a:p>
            <a:pPr algn="ctr"/>
            <a:r>
              <a:rPr lang="en-US" altLang="zh-CN" sz="1400" dirty="0" err="1">
                <a:solidFill>
                  <a:prstClr val="black"/>
                </a:solidFill>
                <a:sym typeface="+mn-ea"/>
              </a:rPr>
              <a:t>RNAPII</a:t>
            </a:r>
            <a:endParaRPr lang="en-US" altLang="zh-CN" sz="1400" dirty="0" err="1">
              <a:solidFill>
                <a:prstClr val="black"/>
              </a:solidFill>
              <a:sym typeface="+mn-ea"/>
            </a:endParaRPr>
          </a:p>
          <a:p>
            <a:pPr algn="ctr"/>
            <a:r>
              <a:rPr lang="en-US" altLang="zh-CN" sz="1400" dirty="0" err="1">
                <a:solidFill>
                  <a:prstClr val="black"/>
                </a:solidFill>
                <a:sym typeface="+mn-ea"/>
              </a:rPr>
              <a:t> mediated chromatin interaction</a:t>
            </a:r>
            <a:endParaRPr lang="en-US" altLang="zh-CN" sz="1400" dirty="0" err="1">
              <a:solidFill>
                <a:prstClr val="black"/>
              </a:solidFill>
            </a:endParaRPr>
          </a:p>
        </p:txBody>
      </p:sp>
      <p:sp>
        <p:nvSpPr>
          <p:cNvPr id="98" name="TextBox 63"/>
          <p:cNvSpPr txBox="1"/>
          <p:nvPr/>
        </p:nvSpPr>
        <p:spPr>
          <a:xfrm>
            <a:off x="4778375" y="4883785"/>
            <a:ext cx="1004570" cy="520700"/>
          </a:xfrm>
          <a:prstGeom prst="rect">
            <a:avLst/>
          </a:prstGeom>
          <a:noFill/>
        </p:spPr>
        <p:txBody>
          <a:bodyPr wrap="square" lIns="90432" tIns="45216" rIns="90432" bIns="45216" rtlCol="0">
            <a:spAutoFit/>
          </a:bodyPr>
          <a:lstStyle/>
          <a:p>
            <a:pPr algn="ctr"/>
            <a:r>
              <a:rPr lang="en-US" altLang="zh-CN" sz="1400" dirty="0">
                <a:solidFill>
                  <a:prstClr val="black"/>
                </a:solidFill>
              </a:rPr>
              <a:t>Gene expression</a:t>
            </a:r>
            <a:endParaRPr lang="en-US" altLang="zh-CN" sz="1400" dirty="0" err="1">
              <a:solidFill>
                <a:prstClr val="black"/>
              </a:solidFill>
            </a:endParaRPr>
          </a:p>
        </p:txBody>
      </p:sp>
      <p:grpSp>
        <p:nvGrpSpPr>
          <p:cNvPr id="100" name="组合 99"/>
          <p:cNvGrpSpPr/>
          <p:nvPr/>
        </p:nvGrpSpPr>
        <p:grpSpPr>
          <a:xfrm>
            <a:off x="2732405" y="1055370"/>
            <a:ext cx="450215" cy="464185"/>
            <a:chOff x="-961578" y="4800654"/>
            <a:chExt cx="648072" cy="571004"/>
          </a:xfrm>
        </p:grpSpPr>
        <p:sp>
          <p:nvSpPr>
            <p:cNvPr id="101" name="椭圆 100"/>
            <p:cNvSpPr/>
            <p:nvPr>
              <p:custDataLst>
                <p:tags r:id="rId6"/>
              </p:custDataLst>
            </p:nvPr>
          </p:nvSpPr>
          <p:spPr>
            <a:xfrm>
              <a:off x="-961578" y="4800654"/>
              <a:ext cx="648072" cy="571004"/>
            </a:xfrm>
            <a:prstGeom prst="ellipse">
              <a:avLst/>
            </a:prstGeom>
            <a:solidFill>
              <a:srgbClr val="00B050"/>
            </a:solidFill>
            <a:ln w="63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0432" tIns="45216" rIns="90432" bIns="45216" spcCol="0" rtlCol="0" anchor="ctr"/>
            <a:lstStyle/>
            <a:p>
              <a:pPr algn="ctr"/>
              <a:endParaRPr lang="zh-CN" altLang="en-US" sz="1400" dirty="0">
                <a:solidFill>
                  <a:prstClr val="white"/>
                </a:solidFill>
              </a:endParaRPr>
            </a:p>
          </p:txBody>
        </p:sp>
        <p:sp>
          <p:nvSpPr>
            <p:cNvPr id="102" name="椭圆 101"/>
            <p:cNvSpPr/>
            <p:nvPr>
              <p:custDataLst>
                <p:tags r:id="rId7"/>
              </p:custDataLst>
            </p:nvPr>
          </p:nvSpPr>
          <p:spPr>
            <a:xfrm>
              <a:off x="-676676" y="4974885"/>
              <a:ext cx="265120" cy="221979"/>
            </a:xfrm>
            <a:prstGeom prst="ellipse">
              <a:avLst/>
            </a:prstGeom>
            <a:solidFill>
              <a:schemeClr val="accent2">
                <a:lumMod val="40000"/>
                <a:lumOff val="60000"/>
              </a:schemeClr>
            </a:solidFill>
            <a:ln w="31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432" tIns="45216" rIns="90432" bIns="45216" spcCol="0" rtlCol="0" anchor="ctr"/>
            <a:lstStyle/>
            <a:p>
              <a:pPr algn="ctr"/>
              <a:endParaRPr lang="zh-CN" altLang="en-US" sz="1400" dirty="0">
                <a:solidFill>
                  <a:prstClr val="white"/>
                </a:solidFill>
              </a:endParaRPr>
            </a:p>
          </p:txBody>
        </p:sp>
      </p:grpSp>
      <p:sp>
        <p:nvSpPr>
          <p:cNvPr id="103" name="TextBox 15"/>
          <p:cNvSpPr txBox="1"/>
          <p:nvPr/>
        </p:nvSpPr>
        <p:spPr>
          <a:xfrm>
            <a:off x="1040130" y="1031240"/>
            <a:ext cx="1890395" cy="484505"/>
          </a:xfrm>
          <a:prstGeom prst="rect">
            <a:avLst/>
          </a:prstGeom>
          <a:noFill/>
        </p:spPr>
        <p:txBody>
          <a:bodyPr wrap="square" lIns="90432" tIns="45216" rIns="90432" bIns="45216" rtlCol="0">
            <a:noAutofit/>
          </a:bodyPr>
          <a:lstStyle/>
          <a:p>
            <a:pPr algn="ctr"/>
            <a:r>
              <a:rPr lang="en-US" altLang="zh-CN" sz="1400" dirty="0" err="1">
                <a:solidFill>
                  <a:prstClr val="black"/>
                </a:solidFill>
              </a:rPr>
              <a:t>S2 cell line</a:t>
            </a:r>
            <a:endParaRPr lang="en-US" altLang="zh-CN" sz="1400" dirty="0" err="1">
              <a:solidFill>
                <a:prstClr val="black"/>
              </a:solidFill>
            </a:endParaRPr>
          </a:p>
          <a:p>
            <a:pPr algn="ctr"/>
            <a:r>
              <a:rPr lang="en-US" altLang="zh-CN" sz="1400" dirty="0" err="1">
                <a:solidFill>
                  <a:prstClr val="black"/>
                </a:solidFill>
              </a:rPr>
              <a:t>Wild type (WT) </a:t>
            </a:r>
            <a:r>
              <a:rPr lang="en-US" altLang="zh-CN" dirty="0">
                <a:solidFill>
                  <a:prstClr val="black"/>
                </a:solidFill>
              </a:rPr>
              <a:t> </a:t>
            </a:r>
            <a:endParaRPr lang="zh-CN" altLang="en-US" dirty="0">
              <a:solidFill>
                <a:prstClr val="black"/>
              </a:solidFill>
            </a:endParaRPr>
          </a:p>
        </p:txBody>
      </p:sp>
      <p:sp>
        <p:nvSpPr>
          <p:cNvPr id="151" name="文本框 150"/>
          <p:cNvSpPr txBox="1"/>
          <p:nvPr/>
        </p:nvSpPr>
        <p:spPr>
          <a:xfrm>
            <a:off x="8886190" y="5634990"/>
            <a:ext cx="3128010" cy="829945"/>
          </a:xfrm>
          <a:prstGeom prst="rect">
            <a:avLst/>
          </a:prstGeom>
          <a:noFill/>
        </p:spPr>
        <p:txBody>
          <a:bodyPr wrap="square" rtlCol="0" anchor="t">
            <a:spAutoFit/>
          </a:bodyPr>
          <a:lstStyle/>
          <a:p>
            <a:pPr algn="ctr">
              <a:buClrTx/>
              <a:buSzTx/>
              <a:buNone/>
            </a:pPr>
            <a:r>
              <a:rPr lang="en-US" altLang="en-US" sz="1600" dirty="0">
                <a:solidFill>
                  <a:prstClr val="black"/>
                </a:solidFill>
                <a:sym typeface="+mn-ea"/>
              </a:rPr>
              <a:t>Dynamic 3D structure and gene regulation of </a:t>
            </a:r>
            <a:r>
              <a:rPr lang="en-US" altLang="en-US" sz="1600" i="1" dirty="0">
                <a:solidFill>
                  <a:prstClr val="black"/>
                </a:solidFill>
                <a:sym typeface="+mn-ea"/>
              </a:rPr>
              <a:t>Drosophila</a:t>
            </a:r>
            <a:r>
              <a:rPr lang="en-US" altLang="en-US" sz="1600" dirty="0">
                <a:solidFill>
                  <a:prstClr val="black"/>
                </a:solidFill>
                <a:sym typeface="+mn-ea"/>
              </a:rPr>
              <a:t> under heat stress</a:t>
            </a:r>
            <a:endParaRPr lang="en-US" altLang="en-US" sz="1600" dirty="0">
              <a:solidFill>
                <a:prstClr val="black"/>
              </a:solidFill>
              <a:sym typeface="+mn-ea"/>
            </a:endParaRPr>
          </a:p>
        </p:txBody>
      </p:sp>
      <p:grpSp>
        <p:nvGrpSpPr>
          <p:cNvPr id="2" name="组合 1"/>
          <p:cNvGrpSpPr/>
          <p:nvPr/>
        </p:nvGrpSpPr>
        <p:grpSpPr>
          <a:xfrm>
            <a:off x="-635" y="0"/>
            <a:ext cx="12192000" cy="460375"/>
            <a:chOff x="199" y="184"/>
            <a:chExt cx="19200" cy="1010"/>
          </a:xfrm>
        </p:grpSpPr>
        <p:sp>
          <p:nvSpPr>
            <p:cNvPr id="20" name="矩形 19"/>
            <p:cNvSpPr/>
            <p:nvPr>
              <p:custDataLst>
                <p:tags r:id="rId8"/>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3" name="直接连接符 2"/>
            <p:cNvCxnSpPr/>
            <p:nvPr>
              <p:custDataLst>
                <p:tags r:id="rId9"/>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custDataLst>
              <p:tags r:id="rId10"/>
            </p:custDataLst>
          </p:nvPr>
        </p:nvSpPr>
        <p:spPr>
          <a:xfrm>
            <a:off x="68580" y="61595"/>
            <a:ext cx="1841500" cy="398780"/>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sym typeface="+mn-ea"/>
              </a:rPr>
              <a:t>Project design</a:t>
            </a:r>
            <a:endParaRPr lang="en-US" altLang="zh-CN" sz="2000" b="1">
              <a:latin typeface="Calibri" panose="020F0502020204030204" charset="0"/>
              <a:ea typeface="+mj-ea"/>
              <a:cs typeface="Calibri" panose="020F0502020204030204" charset="0"/>
              <a:sym typeface="+mn-ea"/>
            </a:endParaRPr>
          </a:p>
        </p:txBody>
      </p:sp>
      <p:sp>
        <p:nvSpPr>
          <p:cNvPr id="5" name="文本框 4"/>
          <p:cNvSpPr txBox="1"/>
          <p:nvPr/>
        </p:nvSpPr>
        <p:spPr>
          <a:xfrm>
            <a:off x="346710" y="5742305"/>
            <a:ext cx="3554730" cy="953135"/>
          </a:xfrm>
          <a:prstGeom prst="rect">
            <a:avLst/>
          </a:prstGeom>
          <a:noFill/>
        </p:spPr>
        <p:txBody>
          <a:bodyPr wrap="square" rtlCol="0" anchor="t">
            <a:spAutoFit/>
          </a:bodyPr>
          <a:lstStyle/>
          <a:p>
            <a:pPr algn="l">
              <a:buClrTx/>
              <a:buSzTx/>
              <a:buNone/>
            </a:pPr>
            <a:r>
              <a:rPr lang="en-US" altLang="en-US" sz="1400" dirty="0">
                <a:solidFill>
                  <a:prstClr val="black"/>
                </a:solidFill>
                <a:sym typeface="+mn-ea"/>
              </a:rPr>
              <a:t>H3K27me3: </a:t>
            </a:r>
            <a:r>
              <a:rPr lang="en-US" altLang="zh-CN" sz="1400" dirty="0">
                <a:solidFill>
                  <a:prstClr val="black"/>
                </a:solidFill>
                <a:sym typeface="+mn-ea"/>
              </a:rPr>
              <a:t>inactive histone mark</a:t>
            </a:r>
            <a:endParaRPr lang="en-US" altLang="en-US" sz="1400" dirty="0">
              <a:solidFill>
                <a:prstClr val="black"/>
              </a:solidFill>
              <a:sym typeface="+mn-ea"/>
            </a:endParaRPr>
          </a:p>
          <a:p>
            <a:pPr algn="l">
              <a:buClrTx/>
              <a:buSzTx/>
              <a:buNone/>
            </a:pPr>
            <a:r>
              <a:rPr lang="en-US" altLang="zh-CN" sz="1400" dirty="0">
                <a:solidFill>
                  <a:prstClr val="black"/>
                </a:solidFill>
                <a:sym typeface="+mn-ea"/>
              </a:rPr>
              <a:t>H3K27ac: active histone mark</a:t>
            </a:r>
            <a:endParaRPr lang="en-US" altLang="zh-CN" sz="1400" dirty="0">
              <a:solidFill>
                <a:prstClr val="black"/>
              </a:solidFill>
              <a:sym typeface="+mn-ea"/>
            </a:endParaRPr>
          </a:p>
          <a:p>
            <a:pPr algn="l">
              <a:buClrTx/>
              <a:buSzTx/>
              <a:buNone/>
            </a:pPr>
            <a:r>
              <a:rPr lang="en-US" altLang="zh-CN" sz="1400" dirty="0" err="1">
                <a:solidFill>
                  <a:prstClr val="black"/>
                </a:solidFill>
                <a:sym typeface="+mn-ea"/>
              </a:rPr>
              <a:t>RNAPII: transcriptional machinery protein</a:t>
            </a:r>
            <a:endParaRPr lang="en-US" altLang="zh-CN" sz="1400" dirty="0" err="1">
              <a:solidFill>
                <a:prstClr val="black"/>
              </a:solidFill>
              <a:sym typeface="+mn-ea"/>
            </a:endParaRPr>
          </a:p>
          <a:p>
            <a:pPr algn="l">
              <a:buClrTx/>
              <a:buSzTx/>
              <a:buNone/>
            </a:pPr>
            <a:r>
              <a:rPr lang="en-US" altLang="zh-CN" sz="1400" dirty="0">
                <a:solidFill>
                  <a:prstClr val="black"/>
                </a:solidFill>
                <a:sym typeface="+mn-ea"/>
              </a:rPr>
              <a:t>RNA-seq: mark the gene expression level</a:t>
            </a:r>
            <a:endParaRPr lang="en-US" altLang="zh-CN" sz="1400" dirty="0">
              <a:solidFill>
                <a:prstClr val="black"/>
              </a:solidFill>
              <a:sym typeface="+mn-ea"/>
            </a:endParaRPr>
          </a:p>
        </p:txBody>
      </p:sp>
      <p:sp>
        <p:nvSpPr>
          <p:cNvPr id="133" name="灯片编号占位符 132"/>
          <p:cNvSpPr>
            <a:spLocks noGrp="1"/>
          </p:cNvSpPr>
          <p:nvPr>
            <p:ph type="sldNum" sz="quarter" idx="12"/>
          </p:nvPr>
        </p:nvSpPr>
        <p:spPr/>
        <p:txBody>
          <a:bodyPr/>
          <a:lstStyle/>
          <a:p>
            <a:fld id="{565CE74E-AB26-4998-AD42-012C4C1AD076}" type="slidenum">
              <a:rPr lang="zh-CN" altLang="en-US" smtClean="0"/>
            </a:fld>
            <a:endParaRPr lang="zh-CN" altLang="en-US"/>
          </a:p>
        </p:txBody>
      </p:sp>
      <p:grpSp>
        <p:nvGrpSpPr>
          <p:cNvPr id="11" name="组合 10"/>
          <p:cNvGrpSpPr/>
          <p:nvPr/>
        </p:nvGrpSpPr>
        <p:grpSpPr>
          <a:xfrm>
            <a:off x="5965190" y="552450"/>
            <a:ext cx="6226175" cy="4656455"/>
            <a:chOff x="9394" y="676"/>
            <a:chExt cx="9805" cy="7333"/>
          </a:xfrm>
        </p:grpSpPr>
        <p:pic>
          <p:nvPicPr>
            <p:cNvPr id="8" name="图片 7"/>
            <p:cNvPicPr>
              <a:picLocks noChangeAspect="1"/>
            </p:cNvPicPr>
            <p:nvPr/>
          </p:nvPicPr>
          <p:blipFill>
            <a:blip r:embed="rId11"/>
            <a:stretch>
              <a:fillRect/>
            </a:stretch>
          </p:blipFill>
          <p:spPr>
            <a:xfrm>
              <a:off x="9394" y="676"/>
              <a:ext cx="9337" cy="5384"/>
            </a:xfrm>
            <a:prstGeom prst="rect">
              <a:avLst/>
            </a:prstGeom>
          </p:spPr>
        </p:pic>
        <p:pic>
          <p:nvPicPr>
            <p:cNvPr id="6" name="图片 5"/>
            <p:cNvPicPr>
              <a:picLocks noChangeAspect="1"/>
            </p:cNvPicPr>
            <p:nvPr>
              <p:custDataLst>
                <p:tags r:id="rId12"/>
              </p:custDataLst>
            </p:nvPr>
          </p:nvPicPr>
          <p:blipFill>
            <a:blip r:embed="rId13"/>
            <a:stretch>
              <a:fillRect/>
            </a:stretch>
          </p:blipFill>
          <p:spPr>
            <a:xfrm>
              <a:off x="9701" y="6167"/>
              <a:ext cx="7845" cy="1325"/>
            </a:xfrm>
            <a:prstGeom prst="rect">
              <a:avLst/>
            </a:prstGeom>
          </p:spPr>
        </p:pic>
        <p:sp>
          <p:nvSpPr>
            <p:cNvPr id="7" name="文本框 6"/>
            <p:cNvSpPr txBox="1"/>
            <p:nvPr/>
          </p:nvSpPr>
          <p:spPr>
            <a:xfrm>
              <a:off x="17574" y="6254"/>
              <a:ext cx="1575" cy="483"/>
            </a:xfrm>
            <a:prstGeom prst="rect">
              <a:avLst/>
            </a:prstGeom>
            <a:noFill/>
          </p:spPr>
          <p:txBody>
            <a:bodyPr wrap="square" rtlCol="0" anchor="t">
              <a:spAutoFit/>
            </a:bodyPr>
            <a:p>
              <a:r>
                <a:rPr lang="en-US" altLang="en-US" sz="1400" dirty="0">
                  <a:solidFill>
                    <a:prstClr val="black"/>
                  </a:solidFill>
                  <a:sym typeface="+mn-ea"/>
                </a:rPr>
                <a:t>H3K27me3</a:t>
              </a:r>
              <a:endParaRPr lang="en-US" altLang="en-US" sz="1400" dirty="0">
                <a:solidFill>
                  <a:prstClr val="black"/>
                </a:solidFill>
                <a:sym typeface="+mn-ea"/>
              </a:endParaRPr>
            </a:p>
          </p:txBody>
        </p:sp>
        <p:sp>
          <p:nvSpPr>
            <p:cNvPr id="9" name="文本框 8"/>
            <p:cNvSpPr txBox="1"/>
            <p:nvPr>
              <p:custDataLst>
                <p:tags r:id="rId14"/>
              </p:custDataLst>
            </p:nvPr>
          </p:nvSpPr>
          <p:spPr>
            <a:xfrm>
              <a:off x="17622" y="7009"/>
              <a:ext cx="1575" cy="483"/>
            </a:xfrm>
            <a:prstGeom prst="rect">
              <a:avLst/>
            </a:prstGeom>
            <a:noFill/>
          </p:spPr>
          <p:txBody>
            <a:bodyPr wrap="square" rtlCol="0" anchor="t">
              <a:spAutoFit/>
            </a:bodyPr>
            <a:p>
              <a:r>
                <a:rPr lang="en-US" altLang="en-US" sz="1400" dirty="0">
                  <a:solidFill>
                    <a:prstClr val="black"/>
                  </a:solidFill>
                  <a:sym typeface="+mn-ea"/>
                </a:rPr>
                <a:t>H3K27ac</a:t>
              </a:r>
              <a:endParaRPr lang="en-US" altLang="en-US" sz="1400" dirty="0">
                <a:solidFill>
                  <a:prstClr val="black"/>
                </a:solidFill>
                <a:sym typeface="+mn-ea"/>
              </a:endParaRPr>
            </a:p>
          </p:txBody>
        </p:sp>
        <p:sp>
          <p:nvSpPr>
            <p:cNvPr id="10" name="文本框 9"/>
            <p:cNvSpPr txBox="1"/>
            <p:nvPr>
              <p:custDataLst>
                <p:tags r:id="rId15"/>
              </p:custDataLst>
            </p:nvPr>
          </p:nvSpPr>
          <p:spPr>
            <a:xfrm>
              <a:off x="9431" y="7527"/>
              <a:ext cx="9769" cy="483"/>
            </a:xfrm>
            <a:prstGeom prst="rect">
              <a:avLst/>
            </a:prstGeom>
            <a:noFill/>
          </p:spPr>
          <p:txBody>
            <a:bodyPr wrap="square" rtlCol="0" anchor="t">
              <a:spAutoFit/>
            </a:bodyPr>
            <a:p>
              <a:r>
                <a:rPr lang="en-US" altLang="en-US" sz="1400" dirty="0">
                  <a:solidFill>
                    <a:prstClr val="black"/>
                  </a:solidFill>
                  <a:sym typeface="+mn-ea"/>
                </a:rPr>
                <a:t>Genome of </a:t>
              </a:r>
              <a:r>
                <a:rPr lang="en-US" altLang="en-US" sz="1400" i="1" dirty="0">
                  <a:solidFill>
                    <a:prstClr val="black"/>
                  </a:solidFill>
                  <a:sym typeface="+mn-ea"/>
                </a:rPr>
                <a:t>Drosophila</a:t>
              </a:r>
              <a:r>
                <a:rPr lang="en-US" altLang="en-US" sz="1400" dirty="0">
                  <a:solidFill>
                    <a:prstClr val="black"/>
                  </a:solidFill>
                  <a:sym typeface="+mn-ea"/>
                </a:rPr>
                <a:t> can roughly be divided into H3K27me3 and H3K27ac regions</a:t>
              </a:r>
              <a:endParaRPr lang="en-US" altLang="en-US" sz="1400" dirty="0">
                <a:solidFill>
                  <a:prstClr val="black"/>
                </a:solidFill>
                <a:sym typeface="+mn-ea"/>
              </a:endParaRPr>
            </a:p>
          </p:txBody>
        </p:sp>
      </p:grpSp>
      <p:sp>
        <p:nvSpPr>
          <p:cNvPr id="14" name="矩形 13"/>
          <p:cNvSpPr/>
          <p:nvPr/>
        </p:nvSpPr>
        <p:spPr>
          <a:xfrm>
            <a:off x="5965190" y="552450"/>
            <a:ext cx="6149340" cy="461137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5" name="组合 14"/>
          <p:cNvGrpSpPr/>
          <p:nvPr/>
        </p:nvGrpSpPr>
        <p:grpSpPr>
          <a:xfrm>
            <a:off x="6052185" y="951230"/>
            <a:ext cx="5791200" cy="4595495"/>
            <a:chOff x="9531" y="1498"/>
            <a:chExt cx="9120" cy="7237"/>
          </a:xfrm>
        </p:grpSpPr>
        <p:sp>
          <p:nvSpPr>
            <p:cNvPr id="16" name="圆角矩形 15"/>
            <p:cNvSpPr/>
            <p:nvPr>
              <p:custDataLst>
                <p:tags r:id="rId16"/>
              </p:custDataLst>
            </p:nvPr>
          </p:nvSpPr>
          <p:spPr>
            <a:xfrm>
              <a:off x="9652" y="1498"/>
              <a:ext cx="7653" cy="1120"/>
            </a:xfrm>
            <a:prstGeom prst="roundRect">
              <a:avLst/>
            </a:prstGeom>
            <a:solidFill>
              <a:schemeClr val="bg1">
                <a:lumMod val="8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Box 15"/>
            <p:cNvSpPr txBox="1"/>
            <p:nvPr>
              <p:custDataLst>
                <p:tags r:id="rId17"/>
              </p:custDataLst>
            </p:nvPr>
          </p:nvSpPr>
          <p:spPr>
            <a:xfrm>
              <a:off x="11919" y="1612"/>
              <a:ext cx="2969" cy="763"/>
            </a:xfrm>
            <a:prstGeom prst="rect">
              <a:avLst/>
            </a:prstGeom>
            <a:noFill/>
          </p:spPr>
          <p:txBody>
            <a:bodyPr wrap="square" lIns="90432" tIns="45216" rIns="90432" bIns="45216" rtlCol="0">
              <a:noAutofit/>
            </a:bodyPr>
            <a:p>
              <a:pPr algn="ctr"/>
              <a:r>
                <a:rPr lang="en-US" altLang="zh-CN" sz="1400" dirty="0" err="1">
                  <a:solidFill>
                    <a:prstClr val="black"/>
                  </a:solidFill>
                </a:rPr>
                <a:t>Data format produced by ChIA-PET </a:t>
              </a:r>
              <a:r>
                <a:rPr lang="en-US" altLang="zh-CN" dirty="0">
                  <a:solidFill>
                    <a:prstClr val="black"/>
                  </a:solidFill>
                </a:rPr>
                <a:t> </a:t>
              </a:r>
              <a:endParaRPr lang="zh-CN" altLang="en-US" dirty="0">
                <a:solidFill>
                  <a:prstClr val="black"/>
                </a:solidFill>
              </a:endParaRPr>
            </a:p>
          </p:txBody>
        </p:sp>
        <p:pic>
          <p:nvPicPr>
            <p:cNvPr id="18" name="图片 17"/>
            <p:cNvPicPr>
              <a:picLocks noChangeAspect="1"/>
            </p:cNvPicPr>
            <p:nvPr>
              <p:custDataLst>
                <p:tags r:id="rId18"/>
              </p:custDataLst>
            </p:nvPr>
          </p:nvPicPr>
          <p:blipFill>
            <a:blip r:embed="rId19"/>
            <a:stretch>
              <a:fillRect/>
            </a:stretch>
          </p:blipFill>
          <p:spPr>
            <a:xfrm>
              <a:off x="9652" y="3570"/>
              <a:ext cx="2507" cy="2513"/>
            </a:xfrm>
            <a:prstGeom prst="rect">
              <a:avLst/>
            </a:prstGeom>
          </p:spPr>
        </p:pic>
        <p:pic>
          <p:nvPicPr>
            <p:cNvPr id="24" name="图片 23"/>
            <p:cNvPicPr>
              <a:picLocks noChangeAspect="1"/>
            </p:cNvPicPr>
            <p:nvPr>
              <p:custDataLst>
                <p:tags r:id="rId20"/>
              </p:custDataLst>
            </p:nvPr>
          </p:nvPicPr>
          <p:blipFill>
            <a:blip r:embed="rId21"/>
            <a:stretch>
              <a:fillRect/>
            </a:stretch>
          </p:blipFill>
          <p:spPr>
            <a:xfrm>
              <a:off x="12292" y="3558"/>
              <a:ext cx="5013" cy="2525"/>
            </a:xfrm>
            <a:prstGeom prst="rect">
              <a:avLst/>
            </a:prstGeom>
          </p:spPr>
        </p:pic>
        <p:sp>
          <p:nvSpPr>
            <p:cNvPr id="25" name="文本框 24"/>
            <p:cNvSpPr txBox="1"/>
            <p:nvPr>
              <p:custDataLst>
                <p:tags r:id="rId22"/>
              </p:custDataLst>
            </p:nvPr>
          </p:nvSpPr>
          <p:spPr>
            <a:xfrm>
              <a:off x="12548" y="3666"/>
              <a:ext cx="988" cy="483"/>
            </a:xfrm>
            <a:prstGeom prst="rect">
              <a:avLst/>
            </a:prstGeom>
            <a:noFill/>
          </p:spPr>
          <p:txBody>
            <a:bodyPr wrap="square" rtlCol="0" anchor="t">
              <a:spAutoFit/>
            </a:bodyPr>
            <a:p>
              <a:r>
                <a:rPr lang="en-US" sz="1400" dirty="0">
                  <a:solidFill>
                    <a:prstClr val="black"/>
                  </a:solidFill>
                  <a:sym typeface="+mn-ea"/>
                </a:rPr>
                <a:t>loops</a:t>
              </a:r>
              <a:endParaRPr lang="en-US" altLang="en-US" sz="1400" dirty="0">
                <a:solidFill>
                  <a:prstClr val="black"/>
                </a:solidFill>
                <a:sym typeface="+mn-ea"/>
              </a:endParaRPr>
            </a:p>
          </p:txBody>
        </p:sp>
        <p:sp>
          <p:nvSpPr>
            <p:cNvPr id="26" name="文本框 25"/>
            <p:cNvSpPr txBox="1"/>
            <p:nvPr>
              <p:custDataLst>
                <p:tags r:id="rId23"/>
              </p:custDataLst>
            </p:nvPr>
          </p:nvSpPr>
          <p:spPr>
            <a:xfrm>
              <a:off x="12592" y="5280"/>
              <a:ext cx="1454" cy="483"/>
            </a:xfrm>
            <a:prstGeom prst="rect">
              <a:avLst/>
            </a:prstGeom>
            <a:noFill/>
          </p:spPr>
          <p:txBody>
            <a:bodyPr wrap="square" rtlCol="0" anchor="t">
              <a:spAutoFit/>
            </a:bodyPr>
            <a:p>
              <a:r>
                <a:rPr lang="en-US" sz="1400" dirty="0">
                  <a:solidFill>
                    <a:prstClr val="black"/>
                  </a:solidFill>
                  <a:sym typeface="+mn-ea"/>
                </a:rPr>
                <a:t>coverage</a:t>
              </a:r>
              <a:endParaRPr lang="en-US" altLang="en-US" sz="1400" dirty="0">
                <a:solidFill>
                  <a:prstClr val="black"/>
                </a:solidFill>
                <a:sym typeface="+mn-ea"/>
              </a:endParaRPr>
            </a:p>
          </p:txBody>
        </p:sp>
        <p:cxnSp>
          <p:nvCxnSpPr>
            <p:cNvPr id="27" name="肘形连接符 26"/>
            <p:cNvCxnSpPr/>
            <p:nvPr>
              <p:custDataLst>
                <p:tags r:id="rId24"/>
              </p:custDataLst>
            </p:nvPr>
          </p:nvCxnSpPr>
          <p:spPr>
            <a:xfrm rot="5400000" flipV="1">
              <a:off x="14131" y="1858"/>
              <a:ext cx="447" cy="1967"/>
            </a:xfrm>
            <a:prstGeom prst="bentConnector3">
              <a:avLst>
                <a:gd name="adj1" fmla="val 51454"/>
              </a:avLst>
            </a:prstGeom>
            <a:ln w="28575" cap="rnd">
              <a:solidFill>
                <a:schemeClr val="tx1"/>
              </a:solidFill>
              <a:round/>
              <a:tailEnd type="triangle" w="med" len="med"/>
            </a:ln>
          </p:spPr>
          <p:style>
            <a:lnRef idx="0">
              <a:srgbClr val="FFFFFF"/>
            </a:lnRef>
            <a:fillRef idx="0">
              <a:srgbClr val="FFFFFF"/>
            </a:fillRef>
            <a:effectRef idx="0">
              <a:srgbClr val="FFFFFF"/>
            </a:effectRef>
            <a:fontRef idx="minor">
              <a:schemeClr val="tx1"/>
            </a:fontRef>
          </p:style>
        </p:cxnSp>
        <p:cxnSp>
          <p:nvCxnSpPr>
            <p:cNvPr id="28" name="肘形连接符 27"/>
            <p:cNvCxnSpPr/>
            <p:nvPr>
              <p:custDataLst>
                <p:tags r:id="rId25"/>
              </p:custDataLst>
            </p:nvPr>
          </p:nvCxnSpPr>
          <p:spPr>
            <a:xfrm rot="16200000" flipH="1" flipV="1">
              <a:off x="12164" y="1858"/>
              <a:ext cx="447" cy="1967"/>
            </a:xfrm>
            <a:prstGeom prst="bentConnector3">
              <a:avLst>
                <a:gd name="adj1" fmla="val 51454"/>
              </a:avLst>
            </a:prstGeom>
            <a:ln w="28575" cap="rnd">
              <a:solidFill>
                <a:schemeClr val="tx1"/>
              </a:solidFill>
              <a:round/>
              <a:tailEnd type="triangle" w="med" len="med"/>
            </a:ln>
          </p:spPr>
          <p:style>
            <a:lnRef idx="0">
              <a:srgbClr val="FFFFFF"/>
            </a:lnRef>
            <a:fillRef idx="0">
              <a:srgbClr val="FFFFFF"/>
            </a:fillRef>
            <a:effectRef idx="0">
              <a:srgbClr val="FFFFFF"/>
            </a:effectRef>
            <a:fontRef idx="minor">
              <a:schemeClr val="tx1"/>
            </a:fontRef>
          </p:style>
        </p:cxnSp>
        <p:cxnSp>
          <p:nvCxnSpPr>
            <p:cNvPr id="29" name="直接箭头连接符 28"/>
            <p:cNvCxnSpPr/>
            <p:nvPr>
              <p:custDataLst>
                <p:tags r:id="rId26"/>
              </p:custDataLst>
            </p:nvPr>
          </p:nvCxnSpPr>
          <p:spPr>
            <a:xfrm>
              <a:off x="10759" y="6083"/>
              <a:ext cx="0" cy="384"/>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custDataLst>
                <p:tags r:id="rId27"/>
              </p:custDataLst>
            </p:nvPr>
          </p:nvCxnSpPr>
          <p:spPr>
            <a:xfrm>
              <a:off x="15338" y="6083"/>
              <a:ext cx="0" cy="384"/>
            </a:xfrm>
            <a:prstGeom prst="straightConnector1">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圆角矩形 33"/>
            <p:cNvSpPr/>
            <p:nvPr>
              <p:custDataLst>
                <p:tags r:id="rId28"/>
              </p:custDataLst>
            </p:nvPr>
          </p:nvSpPr>
          <p:spPr>
            <a:xfrm>
              <a:off x="14184" y="3094"/>
              <a:ext cx="2507" cy="464"/>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圆角矩形 35"/>
            <p:cNvSpPr/>
            <p:nvPr>
              <p:custDataLst>
                <p:tags r:id="rId29"/>
              </p:custDataLst>
            </p:nvPr>
          </p:nvSpPr>
          <p:spPr>
            <a:xfrm>
              <a:off x="13654" y="6493"/>
              <a:ext cx="3368" cy="464"/>
            </a:xfrm>
            <a:prstGeom prst="roundRect">
              <a:avLst/>
            </a:prstGeom>
            <a:solidFill>
              <a:schemeClr val="accent5">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TextBox 22"/>
            <p:cNvSpPr txBox="1"/>
            <p:nvPr>
              <p:custDataLst>
                <p:tags r:id="rId30"/>
              </p:custDataLst>
            </p:nvPr>
          </p:nvSpPr>
          <p:spPr>
            <a:xfrm>
              <a:off x="13994" y="3049"/>
              <a:ext cx="2887" cy="509"/>
            </a:xfrm>
            <a:prstGeom prst="rect">
              <a:avLst/>
            </a:prstGeom>
            <a:noFill/>
          </p:spPr>
          <p:txBody>
            <a:bodyPr wrap="none" lIns="90432" tIns="45216" rIns="90432" bIns="45216" rtlCol="0">
              <a:noAutofit/>
            </a:bodyPr>
            <a:p>
              <a:pPr algn="ctr"/>
              <a:r>
                <a:rPr lang="en-US" sz="1400" dirty="0">
                  <a:solidFill>
                    <a:prstClr val="black"/>
                  </a:solidFill>
                </a:rPr>
                <a:t>Loops and coverage</a:t>
              </a:r>
              <a:endParaRPr lang="en-US" altLang="en-US" sz="1400" dirty="0">
                <a:solidFill>
                  <a:prstClr val="black"/>
                </a:solidFill>
              </a:endParaRPr>
            </a:p>
          </p:txBody>
        </p:sp>
        <p:sp>
          <p:nvSpPr>
            <p:cNvPr id="39" name="TextBox 22"/>
            <p:cNvSpPr txBox="1"/>
            <p:nvPr>
              <p:custDataLst>
                <p:tags r:id="rId31"/>
              </p:custDataLst>
            </p:nvPr>
          </p:nvSpPr>
          <p:spPr>
            <a:xfrm>
              <a:off x="13754" y="6448"/>
              <a:ext cx="3366" cy="509"/>
            </a:xfrm>
            <a:prstGeom prst="rect">
              <a:avLst/>
            </a:prstGeom>
            <a:noFill/>
          </p:spPr>
          <p:txBody>
            <a:bodyPr wrap="none" lIns="90432" tIns="45216" rIns="90432" bIns="45216" rtlCol="0">
              <a:noAutofit/>
            </a:bodyPr>
            <a:p>
              <a:pPr algn="ctr"/>
              <a:r>
                <a:rPr lang="en-US" altLang="en-US" sz="1400" dirty="0">
                  <a:solidFill>
                    <a:prstClr val="black"/>
                  </a:solidFill>
                </a:rPr>
                <a:t>Interaction domains/Loops </a:t>
              </a:r>
              <a:endParaRPr lang="en-US" altLang="en-US" sz="1400" dirty="0">
                <a:solidFill>
                  <a:prstClr val="black"/>
                </a:solidFill>
              </a:endParaRPr>
            </a:p>
          </p:txBody>
        </p:sp>
        <p:sp>
          <p:nvSpPr>
            <p:cNvPr id="41" name="圆角矩形 40"/>
            <p:cNvSpPr/>
            <p:nvPr>
              <p:custDataLst>
                <p:tags r:id="rId32"/>
              </p:custDataLst>
            </p:nvPr>
          </p:nvSpPr>
          <p:spPr>
            <a:xfrm>
              <a:off x="10062" y="3049"/>
              <a:ext cx="1616" cy="464"/>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2" name="圆角矩形 41"/>
            <p:cNvSpPr/>
            <p:nvPr>
              <p:custDataLst>
                <p:tags r:id="rId33"/>
              </p:custDataLst>
            </p:nvPr>
          </p:nvSpPr>
          <p:spPr>
            <a:xfrm>
              <a:off x="9652" y="6493"/>
              <a:ext cx="2549" cy="464"/>
            </a:xfrm>
            <a:prstGeom prst="roundRect">
              <a:avLst/>
            </a:prstGeom>
            <a:solidFill>
              <a:schemeClr val="accent5">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3" name="TextBox 22"/>
            <p:cNvSpPr txBox="1"/>
            <p:nvPr>
              <p:custDataLst>
                <p:tags r:id="rId34"/>
              </p:custDataLst>
            </p:nvPr>
          </p:nvSpPr>
          <p:spPr>
            <a:xfrm>
              <a:off x="9999" y="3004"/>
              <a:ext cx="1742" cy="509"/>
            </a:xfrm>
            <a:prstGeom prst="rect">
              <a:avLst/>
            </a:prstGeom>
            <a:noFill/>
          </p:spPr>
          <p:txBody>
            <a:bodyPr wrap="none" lIns="90432" tIns="45216" rIns="90432" bIns="45216" rtlCol="0">
              <a:noAutofit/>
            </a:bodyPr>
            <a:p>
              <a:pPr algn="ctr"/>
              <a:r>
                <a:rPr lang="en-US" sz="1400" dirty="0">
                  <a:solidFill>
                    <a:prstClr val="black"/>
                  </a:solidFill>
                </a:rPr>
                <a:t>Hi-C matrix</a:t>
              </a:r>
              <a:endParaRPr lang="en-US" altLang="en-US" sz="1400" dirty="0">
                <a:solidFill>
                  <a:prstClr val="black"/>
                </a:solidFill>
              </a:endParaRPr>
            </a:p>
          </p:txBody>
        </p:sp>
        <p:sp>
          <p:nvSpPr>
            <p:cNvPr id="44" name="TextBox 22"/>
            <p:cNvSpPr txBox="1"/>
            <p:nvPr>
              <p:custDataLst>
                <p:tags r:id="rId35"/>
              </p:custDataLst>
            </p:nvPr>
          </p:nvSpPr>
          <p:spPr>
            <a:xfrm>
              <a:off x="9531" y="6448"/>
              <a:ext cx="2791" cy="509"/>
            </a:xfrm>
            <a:prstGeom prst="rect">
              <a:avLst/>
            </a:prstGeom>
            <a:noFill/>
          </p:spPr>
          <p:txBody>
            <a:bodyPr wrap="none" lIns="90432" tIns="45216" rIns="90432" bIns="45216" rtlCol="0">
              <a:noAutofit/>
            </a:bodyPr>
            <a:p>
              <a:pPr algn="ctr"/>
              <a:r>
                <a:rPr lang="en-US" altLang="en-US" sz="1400" dirty="0">
                  <a:solidFill>
                    <a:prstClr val="black"/>
                  </a:solidFill>
                </a:rPr>
                <a:t>Compartments/TADs</a:t>
              </a:r>
              <a:endParaRPr lang="en-US" altLang="en-US" sz="1400" dirty="0">
                <a:solidFill>
                  <a:prstClr val="black"/>
                </a:solidFill>
              </a:endParaRPr>
            </a:p>
          </p:txBody>
        </p:sp>
        <p:pic>
          <p:nvPicPr>
            <p:cNvPr id="45" name="图片 44"/>
            <p:cNvPicPr>
              <a:picLocks noChangeAspect="1"/>
            </p:cNvPicPr>
            <p:nvPr>
              <p:custDataLst>
                <p:tags r:id="rId36"/>
              </p:custDataLst>
            </p:nvPr>
          </p:nvPicPr>
          <p:blipFill>
            <a:blip r:embed="rId37"/>
            <a:stretch>
              <a:fillRect/>
            </a:stretch>
          </p:blipFill>
          <p:spPr>
            <a:xfrm rot="5400000">
              <a:off x="16061" y="5698"/>
              <a:ext cx="4669" cy="513"/>
            </a:xfrm>
            <a:prstGeom prst="rect">
              <a:avLst/>
            </a:prstGeom>
          </p:spPr>
        </p:pic>
        <p:cxnSp>
          <p:nvCxnSpPr>
            <p:cNvPr id="47" name="肘形连接符 46"/>
            <p:cNvCxnSpPr/>
            <p:nvPr>
              <p:custDataLst>
                <p:tags r:id="rId38"/>
              </p:custDataLst>
            </p:nvPr>
          </p:nvCxnSpPr>
          <p:spPr>
            <a:xfrm rot="16200000">
              <a:off x="14131" y="6242"/>
              <a:ext cx="447" cy="1967"/>
            </a:xfrm>
            <a:prstGeom prst="bentConnector3">
              <a:avLst>
                <a:gd name="adj1" fmla="val 51454"/>
              </a:avLst>
            </a:prstGeom>
            <a:ln w="28575" cap="rnd">
              <a:solidFill>
                <a:schemeClr val="tx1"/>
              </a:solidFill>
              <a:round/>
              <a:tailEnd type="triangle" w="med" len="med"/>
            </a:ln>
          </p:spPr>
          <p:style>
            <a:lnRef idx="0">
              <a:srgbClr val="FFFFFF"/>
            </a:lnRef>
            <a:fillRef idx="0">
              <a:srgbClr val="FFFFFF"/>
            </a:fillRef>
            <a:effectRef idx="0">
              <a:srgbClr val="FFFFFF"/>
            </a:effectRef>
            <a:fontRef idx="minor">
              <a:schemeClr val="tx1"/>
            </a:fontRef>
          </p:style>
        </p:cxnSp>
        <p:cxnSp>
          <p:nvCxnSpPr>
            <p:cNvPr id="49" name="肘形连接符 48"/>
            <p:cNvCxnSpPr/>
            <p:nvPr>
              <p:custDataLst>
                <p:tags r:id="rId39"/>
              </p:custDataLst>
            </p:nvPr>
          </p:nvCxnSpPr>
          <p:spPr>
            <a:xfrm rot="5400000" flipH="1">
              <a:off x="12164" y="6242"/>
              <a:ext cx="447" cy="1967"/>
            </a:xfrm>
            <a:prstGeom prst="bentConnector3">
              <a:avLst>
                <a:gd name="adj1" fmla="val 51454"/>
              </a:avLst>
            </a:prstGeom>
            <a:ln w="28575" cap="rnd">
              <a:solidFill>
                <a:schemeClr val="tx1"/>
              </a:solidFill>
              <a:round/>
              <a:tailEnd type="triangle" w="med" len="med"/>
            </a:ln>
          </p:spPr>
          <p:style>
            <a:lnRef idx="0">
              <a:srgbClr val="FFFFFF"/>
            </a:lnRef>
            <a:fillRef idx="0">
              <a:srgbClr val="FFFFFF"/>
            </a:fillRef>
            <a:effectRef idx="0">
              <a:srgbClr val="FFFFFF"/>
            </a:effectRef>
            <a:fontRef idx="minor">
              <a:schemeClr val="tx1"/>
            </a:fontRef>
          </p:style>
        </p:cxnSp>
        <p:sp>
          <p:nvSpPr>
            <p:cNvPr id="50" name="圆角矩形 49"/>
            <p:cNvSpPr/>
            <p:nvPr>
              <p:custDataLst>
                <p:tags r:id="rId40"/>
              </p:custDataLst>
            </p:nvPr>
          </p:nvSpPr>
          <p:spPr>
            <a:xfrm>
              <a:off x="10759" y="7492"/>
              <a:ext cx="5011" cy="795"/>
            </a:xfrm>
            <a:prstGeom prst="roundRect">
              <a:avLst/>
            </a:prstGeom>
            <a:solidFill>
              <a:schemeClr val="accent5">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TextBox 22"/>
            <p:cNvSpPr txBox="1"/>
            <p:nvPr>
              <p:custDataLst>
                <p:tags r:id="rId41"/>
              </p:custDataLst>
            </p:nvPr>
          </p:nvSpPr>
          <p:spPr>
            <a:xfrm>
              <a:off x="11539" y="7492"/>
              <a:ext cx="3540" cy="509"/>
            </a:xfrm>
            <a:prstGeom prst="rect">
              <a:avLst/>
            </a:prstGeom>
            <a:noFill/>
          </p:spPr>
          <p:txBody>
            <a:bodyPr wrap="none" lIns="90432" tIns="45216" rIns="90432" bIns="45216" rtlCol="0">
              <a:noAutofit/>
            </a:bodyPr>
            <a:p>
              <a:pPr algn="ctr"/>
              <a:r>
                <a:rPr lang="en-US" altLang="en-US" sz="1400" dirty="0">
                  <a:solidFill>
                    <a:prstClr val="black"/>
                  </a:solidFill>
                </a:rPr>
                <a:t>Changes at different levels of 3D structure</a:t>
              </a:r>
              <a:endParaRPr lang="en-US" altLang="en-US" sz="1400" dirty="0">
                <a:solidFill>
                  <a:prstClr val="black"/>
                </a:solidFill>
              </a:endParaRPr>
            </a:p>
            <a:p>
              <a:pPr algn="ctr"/>
              <a:r>
                <a:rPr lang="en-US" altLang="en-US" sz="1400" dirty="0">
                  <a:solidFill>
                    <a:prstClr val="black"/>
                  </a:solidFill>
                </a:rPr>
                <a:t>induced by heat shock </a:t>
              </a:r>
              <a:endParaRPr lang="en-US" altLang="en-US" sz="1400" dirty="0">
                <a:solidFill>
                  <a:prstClr val="black"/>
                </a:solidFill>
              </a:endParaRPr>
            </a:p>
          </p:txBody>
        </p:sp>
        <p:cxnSp>
          <p:nvCxnSpPr>
            <p:cNvPr id="52" name="肘形连接符 51"/>
            <p:cNvCxnSpPr/>
            <p:nvPr>
              <p:custDataLst>
                <p:tags r:id="rId42"/>
              </p:custDataLst>
            </p:nvPr>
          </p:nvCxnSpPr>
          <p:spPr>
            <a:xfrm rot="16200000">
              <a:off x="17178" y="7529"/>
              <a:ext cx="447" cy="1967"/>
            </a:xfrm>
            <a:prstGeom prst="bentConnector3">
              <a:avLst>
                <a:gd name="adj1" fmla="val 51454"/>
              </a:avLst>
            </a:prstGeom>
            <a:ln w="28575" cap="rnd">
              <a:solidFill>
                <a:schemeClr val="tx1"/>
              </a:solidFill>
              <a:round/>
              <a:tailEnd type="triangle" w="med" len="med"/>
            </a:ln>
          </p:spPr>
          <p:style>
            <a:lnRef idx="0">
              <a:srgbClr val="FFFFFF"/>
            </a:lnRef>
            <a:fillRef idx="0">
              <a:srgbClr val="FFFFFF"/>
            </a:fillRef>
            <a:effectRef idx="0">
              <a:srgbClr val="FFFFFF"/>
            </a:effectRef>
            <a:fontRef idx="minor">
              <a:schemeClr val="tx1"/>
            </a:fontRef>
          </p:style>
        </p:cxnSp>
        <p:cxnSp>
          <p:nvCxnSpPr>
            <p:cNvPr id="53" name="肘形连接符 52"/>
            <p:cNvCxnSpPr/>
            <p:nvPr>
              <p:custDataLst>
                <p:tags r:id="rId43"/>
              </p:custDataLst>
            </p:nvPr>
          </p:nvCxnSpPr>
          <p:spPr>
            <a:xfrm rot="5400000" flipH="1">
              <a:off x="15211" y="7529"/>
              <a:ext cx="447" cy="1967"/>
            </a:xfrm>
            <a:prstGeom prst="bentConnector3">
              <a:avLst>
                <a:gd name="adj1" fmla="val 51454"/>
              </a:avLst>
            </a:prstGeom>
            <a:ln w="28575" cap="rnd">
              <a:solidFill>
                <a:schemeClr val="tx1"/>
              </a:solidFill>
              <a:round/>
              <a:tailEnd type="triangle" w="med" len="med"/>
            </a:ln>
          </p:spPr>
          <p:style>
            <a:lnRef idx="0">
              <a:srgbClr val="FFFFFF"/>
            </a:lnRef>
            <a:fillRef idx="0">
              <a:srgbClr val="FFFFFF"/>
            </a:fillRef>
            <a:effectRef idx="0">
              <a:srgbClr val="FFFFFF"/>
            </a:effectRef>
            <a:fontRef idx="minor">
              <a:schemeClr val="tx1"/>
            </a:fontRef>
          </p:style>
        </p:cxnSp>
      </p:grpSp>
      <p:sp>
        <p:nvSpPr>
          <p:cNvPr id="56" name="圆角矩形 55"/>
          <p:cNvSpPr/>
          <p:nvPr/>
        </p:nvSpPr>
        <p:spPr>
          <a:xfrm>
            <a:off x="11094720" y="1943100"/>
            <a:ext cx="1026160" cy="294640"/>
          </a:xfrm>
          <a:prstGeom prst="roundRect">
            <a:avLst/>
          </a:prstGeom>
          <a:solidFill>
            <a:schemeClr val="accent4">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文本框 56"/>
          <p:cNvSpPr txBox="1"/>
          <p:nvPr/>
        </p:nvSpPr>
        <p:spPr>
          <a:xfrm>
            <a:off x="11212195" y="1924050"/>
            <a:ext cx="859155" cy="306705"/>
          </a:xfrm>
          <a:prstGeom prst="rect">
            <a:avLst/>
          </a:prstGeom>
          <a:noFill/>
        </p:spPr>
        <p:txBody>
          <a:bodyPr wrap="square" rtlCol="0" anchor="t">
            <a:spAutoFit/>
          </a:bodyPr>
          <a:p>
            <a:r>
              <a:rPr lang="en-US" altLang="zh-CN" sz="1400" dirty="0" err="1">
                <a:solidFill>
                  <a:prstClr val="black"/>
                </a:solidFill>
                <a:sym typeface="+mn-ea"/>
              </a:rPr>
              <a:t>RNA-seq </a:t>
            </a:r>
            <a:endParaRPr lang="en-US" altLang="zh-CN" sz="1400" dirty="0" err="1">
              <a:solidFill>
                <a:prstClr val="black"/>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blinds(horizontal)">
                                      <p:cBhvr>
                                        <p:cTn id="13" dur="500"/>
                                        <p:tgtEl>
                                          <p:spTgt spid="8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blinds(horizontal)">
                                      <p:cBhvr>
                                        <p:cTn id="16" dur="500"/>
                                        <p:tgtEl>
                                          <p:spTgt spid="88"/>
                                        </p:tgtEl>
                                      </p:cBhvr>
                                    </p:animEffect>
                                  </p:childTnLst>
                                </p:cTn>
                              </p:par>
                              <p:par>
                                <p:cTn id="17" presetID="3" presetClass="entr" presetSubtype="1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blinds(horizontal)">
                                      <p:cBhvr>
                                        <p:cTn id="19" dur="500"/>
                                        <p:tgtEl>
                                          <p:spTgt spid="54"/>
                                        </p:tgtEl>
                                      </p:cBhvr>
                                    </p:animEffect>
                                  </p:childTnLst>
                                </p:cTn>
                              </p:par>
                              <p:par>
                                <p:cTn id="20" presetID="3" presetClass="entr" presetSubtype="1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linds(horizontal)">
                                      <p:cBhvr>
                                        <p:cTn id="22" dur="500"/>
                                        <p:tgtEl>
                                          <p:spTgt spid="5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blinds(horizontal)">
                                      <p:cBhvr>
                                        <p:cTn id="31" dur="500"/>
                                        <p:tgtEl>
                                          <p:spTgt spid="10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blinds(horizontal)">
                                      <p:cBhvr>
                                        <p:cTn id="34" dur="500"/>
                                        <p:tgtEl>
                                          <p:spTgt spid="10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blinds(horizontal)">
                                      <p:cBhvr>
                                        <p:cTn id="39" dur="500"/>
                                        <p:tgtEl>
                                          <p:spTgt spid="7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blinds(horizontal)">
                                      <p:cBhvr>
                                        <p:cTn id="42" dur="500"/>
                                        <p:tgtEl>
                                          <p:spTgt spid="7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blinds(horizontal)">
                                      <p:cBhvr>
                                        <p:cTn id="45" dur="500"/>
                                        <p:tgtEl>
                                          <p:spTgt spid="6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blinds(horizontal)">
                                      <p:cBhvr>
                                        <p:cTn id="48" dur="500"/>
                                        <p:tgtEl>
                                          <p:spTgt spid="64"/>
                                        </p:tgtEl>
                                      </p:cBhvr>
                                    </p:animEffect>
                                  </p:childTnLst>
                                </p:cTn>
                              </p:par>
                              <p:par>
                                <p:cTn id="49" presetID="3" presetClass="entr" presetSubtype="1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blinds(horizontal)">
                                      <p:cBhvr>
                                        <p:cTn id="51" dur="500"/>
                                        <p:tgtEl>
                                          <p:spTgt spid="8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linds(horizontal)">
                                      <p:cBhvr>
                                        <p:cTn id="54" dur="500"/>
                                        <p:tgtEl>
                                          <p:spTgt spid="33"/>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blinds(horizontal)">
                                      <p:cBhvr>
                                        <p:cTn id="60" dur="500"/>
                                        <p:tgtEl>
                                          <p:spTgt spid="38"/>
                                        </p:tgtEl>
                                      </p:cBhvr>
                                    </p:animEffect>
                                  </p:childTnLst>
                                </p:cTn>
                              </p:par>
                              <p:par>
                                <p:cTn id="61" presetID="3" presetClass="entr" presetSubtype="1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blinds(horizontal)">
                                      <p:cBhvr>
                                        <p:cTn id="63" dur="500"/>
                                        <p:tgtEl>
                                          <p:spTgt spid="40"/>
                                        </p:tgtEl>
                                      </p:cBhvr>
                                    </p:animEffect>
                                  </p:childTnLst>
                                </p:cTn>
                              </p:par>
                              <p:par>
                                <p:cTn id="64" presetID="3" presetClass="entr" presetSubtype="1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blinds(horizontal)">
                                      <p:cBhvr>
                                        <p:cTn id="66" dur="500"/>
                                        <p:tgtEl>
                                          <p:spTgt spid="48"/>
                                        </p:tgtEl>
                                      </p:cBhvr>
                                    </p:animEffect>
                                  </p:childTnLst>
                                </p:cTn>
                              </p:par>
                              <p:par>
                                <p:cTn id="67" presetID="3" presetClass="entr" presetSubtype="1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blinds(horizontal)">
                                      <p:cBhvr>
                                        <p:cTn id="69" dur="500"/>
                                        <p:tgtEl>
                                          <p:spTgt spid="93"/>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animEffect transition="in" filter="blinds(horizontal)">
                                      <p:cBhvr>
                                        <p:cTn id="72" dur="500"/>
                                        <p:tgtEl>
                                          <p:spTgt spid="85"/>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94"/>
                                        </p:tgtEl>
                                        <p:attrNameLst>
                                          <p:attrName>style.visibility</p:attrName>
                                        </p:attrNameLst>
                                      </p:cBhvr>
                                      <p:to>
                                        <p:strVal val="visible"/>
                                      </p:to>
                                    </p:set>
                                    <p:animEffect transition="in" filter="blinds(horizontal)">
                                      <p:cBhvr>
                                        <p:cTn id="75" dur="500"/>
                                        <p:tgtEl>
                                          <p:spTgt spid="94"/>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blinds(horizontal)">
                                      <p:cBhvr>
                                        <p:cTn id="78" dur="500"/>
                                        <p:tgtEl>
                                          <p:spTgt spid="96"/>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blinds(horizontal)">
                                      <p:cBhvr>
                                        <p:cTn id="81" dur="500"/>
                                        <p:tgtEl>
                                          <p:spTgt spid="97"/>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blinds(horizontal)">
                                      <p:cBhvr>
                                        <p:cTn id="84" dur="500"/>
                                        <p:tgtEl>
                                          <p:spTgt spid="9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blinds(horizontal)">
                                      <p:cBhvr>
                                        <p:cTn id="87" dur="500"/>
                                        <p:tgtEl>
                                          <p:spTgt spid="5"/>
                                        </p:tgtEl>
                                      </p:cBhvr>
                                    </p:animEffect>
                                  </p:childTnLst>
                                </p:cTn>
                              </p:par>
                              <p:par>
                                <p:cTn id="88" presetID="3" presetClass="entr" presetSubtype="10" fill="hold"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linds(horizontal)">
                                      <p:cBhvr>
                                        <p:cTn id="90" dur="500"/>
                                        <p:tgtEl>
                                          <p:spTgt spid="46"/>
                                        </p:tgtEl>
                                      </p:cBhvr>
                                    </p:animEffect>
                                  </p:childTnLst>
                                </p:cTn>
                              </p:par>
                              <p:par>
                                <p:cTn id="91" presetID="3" presetClass="entr" presetSubtype="10" fill="hold"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blinds(horizontal)">
                                      <p:cBhvr>
                                        <p:cTn id="93" dur="500"/>
                                        <p:tgtEl>
                                          <p:spTgt spid="11"/>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blinds(horizontal)">
                                      <p:cBhvr>
                                        <p:cTn id="98" dur="500"/>
                                        <p:tgtEl>
                                          <p:spTgt spid="14"/>
                                        </p:tgtEl>
                                      </p:cBhvr>
                                    </p:animEffect>
                                  </p:childTnLst>
                                </p:cTn>
                              </p:par>
                              <p:par>
                                <p:cTn id="99" presetID="3" presetClass="entr" presetSubtype="10" fill="hold"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blinds(horizontal)">
                                      <p:cBhvr>
                                        <p:cTn id="101" dur="500"/>
                                        <p:tgtEl>
                                          <p:spTgt spid="15"/>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blinds(horizontal)">
                                      <p:cBhvr>
                                        <p:cTn id="104" dur="500"/>
                                        <p:tgtEl>
                                          <p:spTgt spid="56"/>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blinds(horizontal)">
                                      <p:cBhvr>
                                        <p:cTn id="10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23" grpId="0"/>
      <p:bldP spid="70" grpId="0" bldLvl="0" animBg="1"/>
      <p:bldP spid="69" grpId="0" bldLvl="0" animBg="1"/>
      <p:bldP spid="64" grpId="0"/>
      <p:bldP spid="87" grpId="0" bldLvl="0" animBg="1"/>
      <p:bldP spid="88" grpId="0" bldLvl="0" animBg="1"/>
      <p:bldP spid="22" grpId="0"/>
      <p:bldP spid="30" grpId="0"/>
      <p:bldP spid="33" grpId="0" bldLvl="0" animBg="1"/>
      <p:bldP spid="35" grpId="0" bldLvl="0" animBg="1"/>
      <p:bldP spid="38" grpId="0"/>
      <p:bldP spid="85" grpId="0" bldLvl="0" animBg="1"/>
      <p:bldP spid="94" grpId="0"/>
      <p:bldP spid="96" grpId="0"/>
      <p:bldP spid="97" grpId="0"/>
      <p:bldP spid="98" grpId="0"/>
      <p:bldP spid="103" grpId="0"/>
      <p:bldP spid="5" grpId="0"/>
      <p:bldP spid="14" grpId="0" bldLvl="0" animBg="1"/>
      <p:bldP spid="56" grpId="0" bldLvl="0" animBg="1"/>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37533" y="2580640"/>
            <a:ext cx="3137589" cy="584775"/>
          </a:xfrm>
          <a:prstGeom prst="rect">
            <a:avLst/>
          </a:prstGeom>
          <a:noFill/>
        </p:spPr>
        <p:txBody>
          <a:bodyPr wrap="square" rtlCol="0">
            <a:spAutoFit/>
          </a:bodyPr>
          <a:lstStyle/>
          <a:p>
            <a:pPr algn="ctr"/>
            <a:r>
              <a:rPr lang="en-US" altLang="zh-CN" sz="3200" b="1" dirty="0">
                <a:latin typeface="+mj-ea"/>
                <a:ea typeface="+mj-ea"/>
                <a:cs typeface="+mj-lt"/>
              </a:rPr>
              <a:t>Data quality</a:t>
            </a:r>
            <a:endParaRPr lang="en-US" altLang="zh-CN" sz="3200" b="1" dirty="0">
              <a:latin typeface="+mj-ea"/>
              <a:ea typeface="+mj-ea"/>
              <a:cs typeface="+mj-lt"/>
            </a:endParaRPr>
          </a:p>
        </p:txBody>
      </p:sp>
      <p:sp>
        <p:nvSpPr>
          <p:cNvPr id="3" name="文本框 2"/>
          <p:cNvSpPr txBox="1"/>
          <p:nvPr/>
        </p:nvSpPr>
        <p:spPr>
          <a:xfrm>
            <a:off x="3605745" y="3496945"/>
            <a:ext cx="5223510" cy="70675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latin typeface="+mj-ea"/>
                <a:ea typeface="+mj-ea"/>
              </a:rPr>
              <a:t>Successful heat shock treatment</a:t>
            </a:r>
            <a:endParaRPr lang="en-US" altLang="zh-CN" sz="2000" dirty="0">
              <a:latin typeface="+mj-ea"/>
              <a:ea typeface="+mj-ea"/>
            </a:endParaRPr>
          </a:p>
          <a:p>
            <a:pPr marL="285750" indent="-285750">
              <a:buFont typeface="Arial" panose="020B0604020202020204" pitchFamily="34" charset="0"/>
              <a:buChar char="•"/>
            </a:pPr>
            <a:r>
              <a:rPr lang="en-US" altLang="zh-CN" sz="2000" dirty="0">
                <a:latin typeface="+mj-ea"/>
                <a:ea typeface="+mj-ea"/>
              </a:rPr>
              <a:t>Reproducibility of </a:t>
            </a:r>
            <a:r>
              <a:rPr lang="en-US" altLang="zh-CN" sz="2000" dirty="0" err="1">
                <a:latin typeface="+mj-ea"/>
                <a:ea typeface="+mj-ea"/>
              </a:rPr>
              <a:t>ChIA</a:t>
            </a:r>
            <a:r>
              <a:rPr lang="en-US" altLang="zh-CN" sz="2000" dirty="0">
                <a:latin typeface="+mj-ea"/>
                <a:ea typeface="+mj-ea"/>
              </a:rPr>
              <a:t>-PET libraries</a:t>
            </a:r>
            <a:endParaRPr lang="en-US" altLang="zh-CN" sz="2000" dirty="0">
              <a:latin typeface="+mj-ea"/>
              <a:ea typeface="+mj-ea"/>
            </a:endParaRPr>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27675" y="6143625"/>
            <a:ext cx="87185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Log</a:t>
            </a:r>
            <a:r>
              <a:rPr lang="en-US" altLang="zh-CN" sz="1200" baseline="-25000">
                <a:solidFill>
                  <a:schemeClr val="tx1"/>
                </a:solidFill>
                <a:uFillTx/>
                <a:latin typeface="Arial" panose="020B0604020202020204" pitchFamily="34" charset="0"/>
                <a:cs typeface="Arial" panose="020B0604020202020204" pitchFamily="34" charset="0"/>
              </a:rPr>
              <a:t>2</a:t>
            </a:r>
            <a:r>
              <a:rPr lang="en-US" altLang="zh-CN" sz="1200">
                <a:latin typeface="Arial" panose="020B0604020202020204" pitchFamily="34" charset="0"/>
                <a:cs typeface="Arial" panose="020B0604020202020204" pitchFamily="34" charset="0"/>
              </a:rPr>
              <a:t> FC</a:t>
            </a:r>
            <a:endParaRPr lang="en-US" altLang="zh-CN" sz="1200">
              <a:latin typeface="Arial" panose="020B0604020202020204" pitchFamily="34" charset="0"/>
              <a:cs typeface="Arial" panose="020B0604020202020204" pitchFamily="34" charset="0"/>
            </a:endParaRPr>
          </a:p>
        </p:txBody>
      </p:sp>
      <p:pic>
        <p:nvPicPr>
          <p:cNvPr id="4" name="图片 3"/>
          <p:cNvPicPr>
            <a:picLocks noChangeAspect="1"/>
          </p:cNvPicPr>
          <p:nvPr>
            <p:custDataLst>
              <p:tags r:id="rId1"/>
            </p:custDataLst>
          </p:nvPr>
        </p:nvPicPr>
        <p:blipFill>
          <a:blip r:embed="rId2"/>
          <a:stretch>
            <a:fillRect/>
          </a:stretch>
        </p:blipFill>
        <p:spPr>
          <a:xfrm>
            <a:off x="2957195" y="659765"/>
            <a:ext cx="6129655" cy="5283200"/>
          </a:xfrm>
          <a:prstGeom prst="rect">
            <a:avLst/>
          </a:prstGeom>
        </p:spPr>
      </p:pic>
      <p:sp>
        <p:nvSpPr>
          <p:cNvPr id="6" name="文本框 5"/>
          <p:cNvSpPr txBox="1"/>
          <p:nvPr>
            <p:custDataLst>
              <p:tags r:id="rId3"/>
            </p:custDataLst>
          </p:nvPr>
        </p:nvSpPr>
        <p:spPr>
          <a:xfrm>
            <a:off x="3547745" y="5918835"/>
            <a:ext cx="566737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-10                    -5                -1   0   1                  5                      10                    15</a:t>
            </a:r>
            <a:endParaRPr lang="en-US" altLang="zh-CN" sz="1200">
              <a:latin typeface="Arial" panose="020B0604020202020204" pitchFamily="34" charset="0"/>
              <a:cs typeface="Arial" panose="020B0604020202020204" pitchFamily="34" charset="0"/>
            </a:endParaRPr>
          </a:p>
        </p:txBody>
      </p:sp>
      <p:sp>
        <p:nvSpPr>
          <p:cNvPr id="7" name="文本框 6"/>
          <p:cNvSpPr txBox="1"/>
          <p:nvPr>
            <p:custDataLst>
              <p:tags r:id="rId4"/>
            </p:custDataLst>
          </p:nvPr>
        </p:nvSpPr>
        <p:spPr>
          <a:xfrm rot="16200000">
            <a:off x="1989455" y="2866390"/>
            <a:ext cx="115252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-Log</a:t>
            </a:r>
            <a:r>
              <a:rPr lang="en-US" altLang="zh-CN" sz="1200" baseline="-25000">
                <a:solidFill>
                  <a:schemeClr val="tx1"/>
                </a:solidFill>
                <a:uFillTx/>
                <a:latin typeface="Arial" panose="020B0604020202020204" pitchFamily="34" charset="0"/>
                <a:cs typeface="Arial" panose="020B0604020202020204" pitchFamily="34" charset="0"/>
              </a:rPr>
              <a:t>10</a:t>
            </a:r>
            <a:r>
              <a:rPr lang="en-US" altLang="zh-CN" sz="1200">
                <a:latin typeface="Arial" panose="020B0604020202020204" pitchFamily="34" charset="0"/>
                <a:cs typeface="Arial" panose="020B0604020202020204" pitchFamily="34" charset="0"/>
              </a:rPr>
              <a:t> FDR</a:t>
            </a:r>
            <a:endParaRPr lang="en-US" altLang="zh-CN" sz="1200">
              <a:latin typeface="Arial" panose="020B0604020202020204" pitchFamily="34" charset="0"/>
              <a:cs typeface="Arial" panose="020B0604020202020204" pitchFamily="34" charset="0"/>
            </a:endParaRPr>
          </a:p>
        </p:txBody>
      </p:sp>
      <p:sp>
        <p:nvSpPr>
          <p:cNvPr id="8" name="文本框 7"/>
          <p:cNvSpPr txBox="1"/>
          <p:nvPr>
            <p:custDataLst>
              <p:tags r:id="rId5"/>
            </p:custDataLst>
          </p:nvPr>
        </p:nvSpPr>
        <p:spPr>
          <a:xfrm rot="16200000">
            <a:off x="536575" y="3316605"/>
            <a:ext cx="4609465" cy="275590"/>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0                             50                           100                            150</a:t>
            </a:r>
            <a:endParaRPr lang="en-US" altLang="zh-CN" sz="1200">
              <a:latin typeface="Arial" panose="020B0604020202020204" pitchFamily="34" charset="0"/>
              <a:cs typeface="Arial" panose="020B0604020202020204" pitchFamily="34" charset="0"/>
            </a:endParaRPr>
          </a:p>
        </p:txBody>
      </p:sp>
      <p:cxnSp>
        <p:nvCxnSpPr>
          <p:cNvPr id="10" name="直接箭头连接符 9"/>
          <p:cNvCxnSpPr/>
          <p:nvPr/>
        </p:nvCxnSpPr>
        <p:spPr>
          <a:xfrm flipV="1">
            <a:off x="8369300" y="1149985"/>
            <a:ext cx="142240" cy="142240"/>
          </a:xfrm>
          <a:prstGeom prst="straightConnector1">
            <a:avLst/>
          </a:prstGeom>
          <a:ln w="25400">
            <a:solidFill>
              <a:srgbClr val="7030A0"/>
            </a:solidFill>
            <a:tailEnd type="triangle" w="med" len="lg"/>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6"/>
            </p:custDataLst>
          </p:nvPr>
        </p:nvSpPr>
        <p:spPr>
          <a:xfrm>
            <a:off x="8004175" y="1292225"/>
            <a:ext cx="992505" cy="306705"/>
          </a:xfrm>
          <a:prstGeom prst="rect">
            <a:avLst/>
          </a:prstGeom>
          <a:noFill/>
        </p:spPr>
        <p:txBody>
          <a:bodyPr wrap="square" rtlCol="0">
            <a:spAutoFit/>
          </a:bodyPr>
          <a:lstStyle/>
          <a:p>
            <a:r>
              <a:rPr lang="en-US" altLang="zh-CN" sz="1400" b="1">
                <a:solidFill>
                  <a:srgbClr val="7030A0"/>
                </a:solidFill>
                <a:latin typeface="Arial" panose="020B0604020202020204" pitchFamily="34" charset="0"/>
                <a:cs typeface="Arial" panose="020B0604020202020204" pitchFamily="34" charset="0"/>
              </a:rPr>
              <a:t>Hsp70Aa</a:t>
            </a:r>
            <a:endParaRPr lang="en-US" altLang="zh-CN" sz="1400" b="1">
              <a:solidFill>
                <a:srgbClr val="7030A0"/>
              </a:solidFill>
              <a:latin typeface="Arial" panose="020B0604020202020204" pitchFamily="34" charset="0"/>
              <a:cs typeface="Arial" panose="020B0604020202020204" pitchFamily="34" charset="0"/>
            </a:endParaRPr>
          </a:p>
        </p:txBody>
      </p:sp>
      <p:cxnSp>
        <p:nvCxnSpPr>
          <p:cNvPr id="13" name="直接箭头连接符 12"/>
          <p:cNvCxnSpPr/>
          <p:nvPr>
            <p:custDataLst>
              <p:tags r:id="rId7"/>
            </p:custDataLst>
          </p:nvPr>
        </p:nvCxnSpPr>
        <p:spPr>
          <a:xfrm>
            <a:off x="6340475" y="4371975"/>
            <a:ext cx="59055" cy="146050"/>
          </a:xfrm>
          <a:prstGeom prst="straightConnector1">
            <a:avLst/>
          </a:prstGeom>
          <a:ln w="25400">
            <a:solidFill>
              <a:srgbClr val="7030A0"/>
            </a:solidFill>
            <a:tailEnd type="triangle" w="med" len="lg"/>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8"/>
            </p:custDataLst>
          </p:nvPr>
        </p:nvSpPr>
        <p:spPr>
          <a:xfrm>
            <a:off x="6080760" y="4065270"/>
            <a:ext cx="801370" cy="306705"/>
          </a:xfrm>
          <a:prstGeom prst="rect">
            <a:avLst/>
          </a:prstGeom>
          <a:noFill/>
        </p:spPr>
        <p:txBody>
          <a:bodyPr wrap="square" rtlCol="0">
            <a:spAutoFit/>
          </a:bodyPr>
          <a:lstStyle/>
          <a:p>
            <a:r>
              <a:rPr lang="en-US" altLang="zh-CN" sz="1400" b="1">
                <a:solidFill>
                  <a:srgbClr val="7030A0"/>
                </a:solidFill>
                <a:latin typeface="Arial" panose="020B0604020202020204" pitchFamily="34" charset="0"/>
                <a:cs typeface="Arial" panose="020B0604020202020204" pitchFamily="34" charset="0"/>
              </a:rPr>
              <a:t>Hsp68</a:t>
            </a:r>
            <a:endParaRPr lang="en-US" altLang="zh-CN" sz="1400" b="1">
              <a:solidFill>
                <a:srgbClr val="7030A0"/>
              </a:solidFill>
              <a:latin typeface="Arial" panose="020B0604020202020204" pitchFamily="34" charset="0"/>
              <a:cs typeface="Arial" panose="020B0604020202020204" pitchFamily="34" charset="0"/>
            </a:endParaRPr>
          </a:p>
        </p:txBody>
      </p:sp>
      <p:cxnSp>
        <p:nvCxnSpPr>
          <p:cNvPr id="15" name="直接箭头连接符 14"/>
          <p:cNvCxnSpPr/>
          <p:nvPr>
            <p:custDataLst>
              <p:tags r:id="rId9"/>
            </p:custDataLst>
          </p:nvPr>
        </p:nvCxnSpPr>
        <p:spPr>
          <a:xfrm flipH="1">
            <a:off x="6542405" y="4675505"/>
            <a:ext cx="217170" cy="67310"/>
          </a:xfrm>
          <a:prstGeom prst="straightConnector1">
            <a:avLst/>
          </a:prstGeom>
          <a:ln w="25400">
            <a:solidFill>
              <a:srgbClr val="7030A0"/>
            </a:solidFill>
            <a:tailEnd type="triangle" w="med" len="lg"/>
          </a:ln>
        </p:spPr>
        <p:style>
          <a:lnRef idx="2">
            <a:schemeClr val="accent1"/>
          </a:lnRef>
          <a:fillRef idx="0">
            <a:srgbClr val="FFFFFF"/>
          </a:fillRef>
          <a:effectRef idx="0">
            <a:srgbClr val="FFFFFF"/>
          </a:effectRef>
          <a:fontRef idx="minor">
            <a:schemeClr val="tx1"/>
          </a:fontRef>
        </p:style>
      </p:cxnSp>
      <p:sp>
        <p:nvSpPr>
          <p:cNvPr id="16" name="文本框 15"/>
          <p:cNvSpPr txBox="1"/>
          <p:nvPr>
            <p:custDataLst>
              <p:tags r:id="rId10"/>
            </p:custDataLst>
          </p:nvPr>
        </p:nvSpPr>
        <p:spPr>
          <a:xfrm>
            <a:off x="6685915" y="4467225"/>
            <a:ext cx="988695" cy="306705"/>
          </a:xfrm>
          <a:prstGeom prst="rect">
            <a:avLst/>
          </a:prstGeom>
          <a:noFill/>
        </p:spPr>
        <p:txBody>
          <a:bodyPr wrap="square" rtlCol="0">
            <a:spAutoFit/>
          </a:bodyPr>
          <a:lstStyle/>
          <a:p>
            <a:r>
              <a:rPr lang="en-US" altLang="zh-CN" sz="1400" b="1">
                <a:solidFill>
                  <a:srgbClr val="7030A0"/>
                </a:solidFill>
                <a:latin typeface="Arial" panose="020B0604020202020204" pitchFamily="34" charset="0"/>
                <a:cs typeface="Arial" panose="020B0604020202020204" pitchFamily="34" charset="0"/>
              </a:rPr>
              <a:t>Hsp70Ab</a:t>
            </a:r>
            <a:endParaRPr lang="en-US" altLang="zh-CN" sz="1400" b="1">
              <a:solidFill>
                <a:srgbClr val="7030A0"/>
              </a:solidFill>
              <a:latin typeface="Arial" panose="020B0604020202020204" pitchFamily="34" charset="0"/>
              <a:cs typeface="Arial" panose="020B0604020202020204" pitchFamily="34" charset="0"/>
            </a:endParaRPr>
          </a:p>
        </p:txBody>
      </p:sp>
      <p:cxnSp>
        <p:nvCxnSpPr>
          <p:cNvPr id="17" name="直接箭头连接符 16"/>
          <p:cNvCxnSpPr/>
          <p:nvPr>
            <p:custDataLst>
              <p:tags r:id="rId11"/>
            </p:custDataLst>
          </p:nvPr>
        </p:nvCxnSpPr>
        <p:spPr>
          <a:xfrm flipH="1">
            <a:off x="6399530" y="4947285"/>
            <a:ext cx="265430" cy="2540"/>
          </a:xfrm>
          <a:prstGeom prst="straightConnector1">
            <a:avLst/>
          </a:prstGeom>
          <a:ln w="25400">
            <a:solidFill>
              <a:srgbClr val="7030A0"/>
            </a:solidFill>
            <a:tailEnd type="triangle" w="med" len="lg"/>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12"/>
            </p:custDataLst>
          </p:nvPr>
        </p:nvSpPr>
        <p:spPr>
          <a:xfrm>
            <a:off x="6664960" y="4838065"/>
            <a:ext cx="1273810" cy="306705"/>
          </a:xfrm>
          <a:prstGeom prst="rect">
            <a:avLst/>
          </a:prstGeom>
          <a:noFill/>
        </p:spPr>
        <p:txBody>
          <a:bodyPr wrap="square" rtlCol="0">
            <a:spAutoFit/>
          </a:bodyPr>
          <a:lstStyle/>
          <a:p>
            <a:r>
              <a:rPr lang="en-US" altLang="zh-CN" sz="1400" b="1">
                <a:solidFill>
                  <a:srgbClr val="7030A0"/>
                </a:solidFill>
                <a:latin typeface="Arial" panose="020B0604020202020204" pitchFamily="34" charset="0"/>
                <a:cs typeface="Arial" panose="020B0604020202020204" pitchFamily="34" charset="0"/>
              </a:rPr>
              <a:t>Hsp23</a:t>
            </a:r>
            <a:endParaRPr lang="en-US" altLang="zh-CN" sz="1400" b="1">
              <a:solidFill>
                <a:srgbClr val="7030A0"/>
              </a:solidFill>
              <a:latin typeface="Arial" panose="020B0604020202020204" pitchFamily="34" charset="0"/>
              <a:cs typeface="Arial" panose="020B0604020202020204" pitchFamily="34" charset="0"/>
            </a:endParaRPr>
          </a:p>
        </p:txBody>
      </p:sp>
      <p:cxnSp>
        <p:nvCxnSpPr>
          <p:cNvPr id="19" name="直接箭头连接符 18"/>
          <p:cNvCxnSpPr/>
          <p:nvPr>
            <p:custDataLst>
              <p:tags r:id="rId13"/>
            </p:custDataLst>
          </p:nvPr>
        </p:nvCxnSpPr>
        <p:spPr>
          <a:xfrm flipH="1">
            <a:off x="6319520" y="5236845"/>
            <a:ext cx="323215" cy="85090"/>
          </a:xfrm>
          <a:prstGeom prst="straightConnector1">
            <a:avLst/>
          </a:prstGeom>
          <a:ln w="25400">
            <a:solidFill>
              <a:srgbClr val="7030A0"/>
            </a:solidFill>
            <a:tailEnd type="triangle" w="med" len="lg"/>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4"/>
            </p:custDataLst>
          </p:nvPr>
        </p:nvSpPr>
        <p:spPr>
          <a:xfrm>
            <a:off x="6642735" y="5113655"/>
            <a:ext cx="1217295" cy="306705"/>
          </a:xfrm>
          <a:prstGeom prst="rect">
            <a:avLst/>
          </a:prstGeom>
          <a:noFill/>
        </p:spPr>
        <p:txBody>
          <a:bodyPr wrap="square" rtlCol="0">
            <a:spAutoFit/>
          </a:bodyPr>
          <a:lstStyle/>
          <a:p>
            <a:r>
              <a:rPr lang="en-US" altLang="zh-CN" sz="1400" b="1">
                <a:solidFill>
                  <a:srgbClr val="7030A0"/>
                </a:solidFill>
                <a:latin typeface="Arial" panose="020B0604020202020204" pitchFamily="34" charset="0"/>
                <a:cs typeface="Arial" panose="020B0604020202020204" pitchFamily="34" charset="0"/>
              </a:rPr>
              <a:t>Hsp70Bbb</a:t>
            </a:r>
            <a:endParaRPr lang="en-US" altLang="zh-CN" sz="1400" b="1">
              <a:solidFill>
                <a:srgbClr val="7030A0"/>
              </a:solidFill>
              <a:latin typeface="Arial" panose="020B0604020202020204" pitchFamily="34" charset="0"/>
              <a:cs typeface="Arial" panose="020B0604020202020204" pitchFamily="34" charset="0"/>
            </a:endParaRPr>
          </a:p>
        </p:txBody>
      </p:sp>
      <p:cxnSp>
        <p:nvCxnSpPr>
          <p:cNvPr id="21" name="直接箭头连接符 20"/>
          <p:cNvCxnSpPr/>
          <p:nvPr>
            <p:custDataLst>
              <p:tags r:id="rId15"/>
            </p:custDataLst>
          </p:nvPr>
        </p:nvCxnSpPr>
        <p:spPr>
          <a:xfrm flipH="1">
            <a:off x="6279515" y="5389245"/>
            <a:ext cx="363220" cy="13335"/>
          </a:xfrm>
          <a:prstGeom prst="straightConnector1">
            <a:avLst/>
          </a:prstGeom>
          <a:ln w="25400">
            <a:solidFill>
              <a:srgbClr val="7030A0"/>
            </a:solidFill>
            <a:tailEnd type="triangle" w="med" len="lg"/>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16"/>
            </p:custDataLst>
          </p:nvPr>
        </p:nvSpPr>
        <p:spPr>
          <a:xfrm>
            <a:off x="6642735" y="5296535"/>
            <a:ext cx="1031240" cy="306705"/>
          </a:xfrm>
          <a:prstGeom prst="rect">
            <a:avLst/>
          </a:prstGeom>
          <a:noFill/>
        </p:spPr>
        <p:txBody>
          <a:bodyPr wrap="square" rtlCol="0">
            <a:spAutoFit/>
          </a:bodyPr>
          <a:lstStyle/>
          <a:p>
            <a:r>
              <a:rPr lang="en-US" altLang="zh-CN" sz="1400" b="1">
                <a:solidFill>
                  <a:srgbClr val="7030A0"/>
                </a:solidFill>
                <a:latin typeface="Arial" panose="020B0604020202020204" pitchFamily="34" charset="0"/>
                <a:cs typeface="Arial" panose="020B0604020202020204" pitchFamily="34" charset="0"/>
              </a:rPr>
              <a:t>Hsp70Bc</a:t>
            </a:r>
            <a:endParaRPr lang="en-US" altLang="zh-CN" sz="1400" b="1">
              <a:solidFill>
                <a:srgbClr val="7030A0"/>
              </a:solidFill>
              <a:latin typeface="Arial" panose="020B0604020202020204" pitchFamily="34" charset="0"/>
              <a:cs typeface="Arial" panose="020B0604020202020204" pitchFamily="34" charset="0"/>
            </a:endParaRPr>
          </a:p>
        </p:txBody>
      </p:sp>
      <p:sp>
        <p:nvSpPr>
          <p:cNvPr id="23" name="文本框 22"/>
          <p:cNvSpPr txBox="1"/>
          <p:nvPr>
            <p:custDataLst>
              <p:tags r:id="rId17"/>
            </p:custDataLst>
          </p:nvPr>
        </p:nvSpPr>
        <p:spPr>
          <a:xfrm>
            <a:off x="524510" y="6555740"/>
            <a:ext cx="2805430" cy="275590"/>
          </a:xfrm>
          <a:prstGeom prst="rect">
            <a:avLst/>
          </a:prstGeom>
          <a:noFill/>
        </p:spPr>
        <p:txBody>
          <a:bodyPr wrap="square" rtlCol="0" anchor="t">
            <a:spAutoFit/>
          </a:bodyPr>
          <a:lstStyle/>
          <a:p>
            <a:pPr algn="r"/>
            <a:r>
              <a:rPr lang="en-US" altLang="zh-CN" sz="1200" dirty="0" err="1">
                <a:solidFill>
                  <a:prstClr val="black"/>
                </a:solidFill>
                <a:sym typeface="+mn-ea"/>
              </a:rPr>
              <a:t>Produced by Deng Yuqing and Yin Pengfei </a:t>
            </a:r>
            <a:endParaRPr lang="en-US" altLang="zh-CN" sz="1200" dirty="0" err="1">
              <a:solidFill>
                <a:prstClr val="black"/>
              </a:solidFill>
              <a:sym typeface="+mn-ea"/>
            </a:endParaRPr>
          </a:p>
        </p:txBody>
      </p:sp>
      <p:sp>
        <p:nvSpPr>
          <p:cNvPr id="25" name="文本框 24"/>
          <p:cNvSpPr txBox="1"/>
          <p:nvPr>
            <p:custDataLst>
              <p:tags r:id="rId18"/>
            </p:custDataLst>
          </p:nvPr>
        </p:nvSpPr>
        <p:spPr>
          <a:xfrm>
            <a:off x="6967220" y="6194425"/>
            <a:ext cx="2120265" cy="645160"/>
          </a:xfrm>
          <a:prstGeom prst="rect">
            <a:avLst/>
          </a:prstGeom>
          <a:noFill/>
        </p:spPr>
        <p:txBody>
          <a:bodyPr wrap="square" rtlCol="0">
            <a:spAutoFit/>
          </a:bodyPr>
          <a:lstStyle/>
          <a:p>
            <a:r>
              <a:rPr lang="en-US" altLang="zh-CN" sz="1200">
                <a:solidFill>
                  <a:schemeClr val="tx1"/>
                </a:solidFill>
                <a:latin typeface="Arial" panose="020B0604020202020204" pitchFamily="34" charset="0"/>
                <a:cs typeface="Arial" panose="020B0604020202020204" pitchFamily="34" charset="0"/>
              </a:rPr>
              <a:t>expressed n= </a:t>
            </a:r>
            <a:r>
              <a:rPr lang="en-US" altLang="zh-CN" sz="1200">
                <a:latin typeface="Arial" panose="020B0604020202020204" pitchFamily="34" charset="0"/>
                <a:cs typeface="Arial" panose="020B0604020202020204" pitchFamily="34" charset="0"/>
                <a:sym typeface="+mn-ea"/>
              </a:rPr>
              <a:t>8270</a:t>
            </a:r>
            <a:endParaRPr lang="en-US" altLang="zh-CN" sz="1200">
              <a:solidFill>
                <a:schemeClr val="tx1"/>
              </a:solidFill>
              <a:latin typeface="Arial" panose="020B0604020202020204" pitchFamily="34" charset="0"/>
              <a:cs typeface="Arial" panose="020B0604020202020204" pitchFamily="34" charset="0"/>
            </a:endParaRPr>
          </a:p>
          <a:p>
            <a:r>
              <a:rPr lang="en-US" altLang="zh-CN" sz="1200">
                <a:solidFill>
                  <a:schemeClr val="tx1"/>
                </a:solidFill>
                <a:latin typeface="Arial" panose="020B0604020202020204" pitchFamily="34" charset="0"/>
                <a:cs typeface="Arial" panose="020B0604020202020204" pitchFamily="34" charset="0"/>
              </a:rPr>
              <a:t>up-regulated n= </a:t>
            </a:r>
            <a:r>
              <a:rPr lang="en-US" altLang="zh-CN" sz="1200">
                <a:latin typeface="Arial" panose="020B0604020202020204" pitchFamily="34" charset="0"/>
                <a:cs typeface="Arial" panose="020B0604020202020204" pitchFamily="34" charset="0"/>
                <a:sym typeface="+mn-ea"/>
              </a:rPr>
              <a:t>1054</a:t>
            </a:r>
            <a:r>
              <a:rPr lang="en-US" altLang="zh-CN" sz="1200">
                <a:solidFill>
                  <a:schemeClr val="tx1"/>
                </a:solidFill>
                <a:latin typeface="Arial" panose="020B0604020202020204" pitchFamily="34" charset="0"/>
                <a:cs typeface="Arial" panose="020B0604020202020204" pitchFamily="34" charset="0"/>
              </a:rPr>
              <a:t> </a:t>
            </a:r>
            <a:endParaRPr lang="en-US" altLang="zh-CN" sz="1200">
              <a:solidFill>
                <a:schemeClr val="tx1"/>
              </a:solidFill>
              <a:latin typeface="Arial" panose="020B0604020202020204" pitchFamily="34" charset="0"/>
              <a:cs typeface="Arial" panose="020B0604020202020204" pitchFamily="34" charset="0"/>
            </a:endParaRPr>
          </a:p>
          <a:p>
            <a:r>
              <a:rPr lang="en-US" altLang="zh-CN" sz="1200">
                <a:solidFill>
                  <a:schemeClr val="tx1"/>
                </a:solidFill>
                <a:latin typeface="Arial" panose="020B0604020202020204" pitchFamily="34" charset="0"/>
                <a:cs typeface="Arial" panose="020B0604020202020204" pitchFamily="34" charset="0"/>
              </a:rPr>
              <a:t>down-regulated n=</a:t>
            </a:r>
            <a:r>
              <a:rPr lang="en-US" altLang="zh-CN" sz="1200">
                <a:solidFill>
                  <a:srgbClr val="7030A0"/>
                </a:solidFill>
                <a:latin typeface="Arial" panose="020B0604020202020204" pitchFamily="34" charset="0"/>
                <a:cs typeface="Arial" panose="020B0604020202020204" pitchFamily="34" charset="0"/>
              </a:rPr>
              <a:t> </a:t>
            </a:r>
            <a:r>
              <a:rPr lang="en-US" altLang="zh-CN" sz="1200">
                <a:latin typeface="Arial" panose="020B0604020202020204" pitchFamily="34" charset="0"/>
                <a:cs typeface="Arial" panose="020B0604020202020204" pitchFamily="34" charset="0"/>
                <a:sym typeface="+mn-ea"/>
              </a:rPr>
              <a:t>988</a:t>
            </a:r>
            <a:endParaRPr lang="en-US" altLang="zh-CN" sz="1200">
              <a:solidFill>
                <a:srgbClr val="7030A0"/>
              </a:solidFill>
              <a:latin typeface="Arial" panose="020B0604020202020204" pitchFamily="34" charset="0"/>
              <a:cs typeface="Arial" panose="020B0604020202020204" pitchFamily="34" charset="0"/>
            </a:endParaRPr>
          </a:p>
        </p:txBody>
      </p:sp>
      <p:grpSp>
        <p:nvGrpSpPr>
          <p:cNvPr id="26" name="组合 25"/>
          <p:cNvGrpSpPr/>
          <p:nvPr/>
        </p:nvGrpSpPr>
        <p:grpSpPr>
          <a:xfrm>
            <a:off x="0" y="0"/>
            <a:ext cx="12192000" cy="565150"/>
            <a:chOff x="199" y="184"/>
            <a:chExt cx="19200" cy="1010"/>
          </a:xfrm>
        </p:grpSpPr>
        <p:sp>
          <p:nvSpPr>
            <p:cNvPr id="27" name="矩形 26"/>
            <p:cNvSpPr/>
            <p:nvPr>
              <p:custDataLst>
                <p:tags r:id="rId19"/>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8" name="直接连接符 27"/>
            <p:cNvCxnSpPr/>
            <p:nvPr>
              <p:custDataLst>
                <p:tags r:id="rId20"/>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custDataLst>
              <p:tags r:id="rId21"/>
            </p:custDataLst>
          </p:nvPr>
        </p:nvSpPr>
        <p:spPr>
          <a:xfrm>
            <a:off x="1939290" y="94615"/>
            <a:ext cx="8839835" cy="398780"/>
          </a:xfrm>
          <a:prstGeom prst="rect">
            <a:avLst/>
          </a:prstGeom>
          <a:noFill/>
        </p:spPr>
        <p:txBody>
          <a:bodyPr wrap="square" rtlCol="0">
            <a:spAutoFit/>
          </a:bodyPr>
          <a:lstStyle/>
          <a:p>
            <a:r>
              <a:rPr lang="en-US" altLang="zh-CN" sz="2000" dirty="0">
                <a:latin typeface="Calibri" panose="020F0502020204030204" charset="0"/>
                <a:ea typeface="+mj-ea"/>
                <a:cs typeface="Calibri" panose="020F0502020204030204" charset="0"/>
              </a:rPr>
              <a:t>Typical DEGs related to heat shock show the success of heat shock treatment</a:t>
            </a:r>
            <a:r>
              <a:rPr lang="en-US" altLang="zh-CN" sz="2000" dirty="0">
                <a:latin typeface="+mj-ea"/>
                <a:ea typeface="+mj-ea"/>
                <a:cs typeface="+mj-lt"/>
              </a:rPr>
              <a:t> </a:t>
            </a:r>
            <a:r>
              <a:rPr lang="en-US" altLang="zh-CN" sz="2000" b="1" dirty="0">
                <a:latin typeface="+mj-lt"/>
                <a:cs typeface="+mj-lt"/>
              </a:rPr>
              <a:t> </a:t>
            </a:r>
            <a:endParaRPr lang="en-US" altLang="zh-CN" sz="2000" b="1" dirty="0">
              <a:latin typeface="+mj-lt"/>
              <a:cs typeface="+mj-lt"/>
            </a:endParaRPr>
          </a:p>
        </p:txBody>
      </p:sp>
      <p:sp>
        <p:nvSpPr>
          <p:cNvPr id="30" name="文本框 29"/>
          <p:cNvSpPr txBox="1"/>
          <p:nvPr>
            <p:custDataLst>
              <p:tags r:id="rId22"/>
            </p:custDataLst>
          </p:nvPr>
        </p:nvSpPr>
        <p:spPr>
          <a:xfrm>
            <a:off x="68580" y="121285"/>
            <a:ext cx="1638935" cy="398780"/>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sym typeface="+mn-ea"/>
              </a:rPr>
              <a:t>Data quality</a:t>
            </a:r>
            <a:endParaRPr lang="en-US" altLang="zh-CN" sz="2000" b="1">
              <a:latin typeface="Calibri" panose="020F0502020204030204" charset="0"/>
              <a:ea typeface="+mj-ea"/>
              <a:cs typeface="Calibri" panose="020F0502020204030204" charset="0"/>
              <a:sym typeface="+mn-ea"/>
            </a:endParaRPr>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图片 173"/>
          <p:cNvPicPr>
            <a:picLocks noChangeAspect="1"/>
          </p:cNvPicPr>
          <p:nvPr>
            <p:custDataLst>
              <p:tags r:id="rId1"/>
            </p:custDataLst>
          </p:nvPr>
        </p:nvPicPr>
        <p:blipFill>
          <a:blip r:embed="rId2"/>
          <a:stretch>
            <a:fillRect/>
          </a:stretch>
        </p:blipFill>
        <p:spPr>
          <a:xfrm>
            <a:off x="2688590" y="1252220"/>
            <a:ext cx="1765935" cy="1767205"/>
          </a:xfrm>
          <a:prstGeom prst="rect">
            <a:avLst/>
          </a:prstGeom>
        </p:spPr>
      </p:pic>
      <p:pic>
        <p:nvPicPr>
          <p:cNvPr id="175" name="图片 174"/>
          <p:cNvPicPr>
            <a:picLocks noChangeAspect="1"/>
          </p:cNvPicPr>
          <p:nvPr>
            <p:custDataLst>
              <p:tags r:id="rId3"/>
            </p:custDataLst>
          </p:nvPr>
        </p:nvPicPr>
        <p:blipFill>
          <a:blip r:embed="rId4"/>
          <a:stretch>
            <a:fillRect/>
          </a:stretch>
        </p:blipFill>
        <p:spPr>
          <a:xfrm>
            <a:off x="4715510" y="1246505"/>
            <a:ext cx="1764030" cy="1767205"/>
          </a:xfrm>
          <a:prstGeom prst="rect">
            <a:avLst/>
          </a:prstGeom>
        </p:spPr>
      </p:pic>
      <p:sp>
        <p:nvSpPr>
          <p:cNvPr id="177" name="文本框 176"/>
          <p:cNvSpPr txBox="1"/>
          <p:nvPr>
            <p:custDataLst>
              <p:tags r:id="rId5"/>
            </p:custDataLst>
          </p:nvPr>
        </p:nvSpPr>
        <p:spPr>
          <a:xfrm>
            <a:off x="4519930" y="935355"/>
            <a:ext cx="2077720"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H3K27me3_WT_rep2 </a:t>
            </a:r>
            <a:r>
              <a:rPr lang="en-US" altLang="zh-CN" sz="1200">
                <a:latin typeface="Arial" panose="020B0604020202020204" pitchFamily="34" charset="0"/>
                <a:cs typeface="Arial" panose="020B0604020202020204" pitchFamily="34" charset="0"/>
                <a:sym typeface="+mn-ea"/>
              </a:rPr>
              <a:t>chr2L</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178" name="文本框 177"/>
          <p:cNvSpPr txBox="1"/>
          <p:nvPr>
            <p:custDataLst>
              <p:tags r:id="rId6"/>
            </p:custDataLst>
          </p:nvPr>
        </p:nvSpPr>
        <p:spPr>
          <a:xfrm>
            <a:off x="3752215" y="1321435"/>
            <a:ext cx="707390" cy="21145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100Kb</a:t>
            </a:r>
            <a:endParaRPr lang="en-US" altLang="zh-CN" sz="1000">
              <a:latin typeface="Arial" panose="020B0604020202020204" pitchFamily="34" charset="0"/>
              <a:cs typeface="Arial" panose="020B0604020202020204" pitchFamily="34" charset="0"/>
            </a:endParaRPr>
          </a:p>
        </p:txBody>
      </p:sp>
      <p:sp>
        <p:nvSpPr>
          <p:cNvPr id="179" name="文本框 178"/>
          <p:cNvSpPr txBox="1"/>
          <p:nvPr>
            <p:custDataLst>
              <p:tags r:id="rId7"/>
            </p:custDataLst>
          </p:nvPr>
        </p:nvSpPr>
        <p:spPr>
          <a:xfrm>
            <a:off x="5795645" y="1315720"/>
            <a:ext cx="717550" cy="21145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100Kb</a:t>
            </a:r>
            <a:endParaRPr lang="en-US" altLang="zh-CN" sz="1000">
              <a:latin typeface="Arial" panose="020B0604020202020204" pitchFamily="34" charset="0"/>
              <a:cs typeface="Arial" panose="020B0604020202020204" pitchFamily="34" charset="0"/>
            </a:endParaRPr>
          </a:p>
        </p:txBody>
      </p:sp>
      <p:pic>
        <p:nvPicPr>
          <p:cNvPr id="180" name="图片 179"/>
          <p:cNvPicPr>
            <a:picLocks noChangeAspect="1"/>
          </p:cNvPicPr>
          <p:nvPr>
            <p:custDataLst>
              <p:tags r:id="rId8"/>
            </p:custDataLst>
          </p:nvPr>
        </p:nvPicPr>
        <p:blipFill>
          <a:blip r:embed="rId9"/>
          <a:stretch>
            <a:fillRect/>
          </a:stretch>
        </p:blipFill>
        <p:spPr>
          <a:xfrm>
            <a:off x="2696210" y="3613785"/>
            <a:ext cx="1764030" cy="1767840"/>
          </a:xfrm>
          <a:prstGeom prst="rect">
            <a:avLst/>
          </a:prstGeom>
        </p:spPr>
      </p:pic>
      <p:pic>
        <p:nvPicPr>
          <p:cNvPr id="181" name="图片 180"/>
          <p:cNvPicPr>
            <a:picLocks noChangeAspect="1"/>
          </p:cNvPicPr>
          <p:nvPr>
            <p:custDataLst>
              <p:tags r:id="rId10"/>
            </p:custDataLst>
          </p:nvPr>
        </p:nvPicPr>
        <p:blipFill>
          <a:blip r:embed="rId11"/>
          <a:stretch>
            <a:fillRect/>
          </a:stretch>
        </p:blipFill>
        <p:spPr>
          <a:xfrm>
            <a:off x="4735830" y="3608070"/>
            <a:ext cx="1753870" cy="1756410"/>
          </a:xfrm>
          <a:prstGeom prst="rect">
            <a:avLst/>
          </a:prstGeom>
        </p:spPr>
      </p:pic>
      <p:sp>
        <p:nvSpPr>
          <p:cNvPr id="182" name="文本框 181"/>
          <p:cNvSpPr txBox="1"/>
          <p:nvPr>
            <p:custDataLst>
              <p:tags r:id="rId12"/>
            </p:custDataLst>
          </p:nvPr>
        </p:nvSpPr>
        <p:spPr>
          <a:xfrm>
            <a:off x="2689225" y="3329305"/>
            <a:ext cx="1702435" cy="2114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chr2L: 0-5 Mb</a:t>
            </a:r>
            <a:endParaRPr lang="en-US" altLang="zh-CN" sz="1200">
              <a:latin typeface="Arial" panose="020B0604020202020204" pitchFamily="34" charset="0"/>
              <a:cs typeface="Arial" panose="020B0604020202020204" pitchFamily="34" charset="0"/>
            </a:endParaRPr>
          </a:p>
        </p:txBody>
      </p:sp>
      <p:sp>
        <p:nvSpPr>
          <p:cNvPr id="183" name="文本框 182"/>
          <p:cNvSpPr txBox="1"/>
          <p:nvPr>
            <p:custDataLst>
              <p:tags r:id="rId13"/>
            </p:custDataLst>
          </p:nvPr>
        </p:nvSpPr>
        <p:spPr>
          <a:xfrm>
            <a:off x="4735830" y="3333115"/>
            <a:ext cx="1645285" cy="2114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chr2L: 0-5 Mb</a:t>
            </a:r>
            <a:endParaRPr lang="en-US" altLang="zh-CN" sz="1200">
              <a:latin typeface="Arial" panose="020B0604020202020204" pitchFamily="34" charset="0"/>
              <a:cs typeface="Arial" panose="020B0604020202020204" pitchFamily="34" charset="0"/>
            </a:endParaRPr>
          </a:p>
        </p:txBody>
      </p:sp>
      <p:sp>
        <p:nvSpPr>
          <p:cNvPr id="185" name="矩形 184"/>
          <p:cNvSpPr/>
          <p:nvPr>
            <p:custDataLst>
              <p:tags r:id="rId14"/>
            </p:custDataLst>
          </p:nvPr>
        </p:nvSpPr>
        <p:spPr>
          <a:xfrm>
            <a:off x="2695575" y="1256665"/>
            <a:ext cx="234950" cy="232410"/>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矩形 185"/>
          <p:cNvSpPr/>
          <p:nvPr>
            <p:custDataLst>
              <p:tags r:id="rId15"/>
            </p:custDataLst>
          </p:nvPr>
        </p:nvSpPr>
        <p:spPr>
          <a:xfrm>
            <a:off x="4715510" y="1246505"/>
            <a:ext cx="213360" cy="232410"/>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p:cNvCxnSpPr/>
          <p:nvPr>
            <p:custDataLst>
              <p:tags r:id="rId16"/>
            </p:custDataLst>
          </p:nvPr>
        </p:nvCxnSpPr>
        <p:spPr>
          <a:xfrm>
            <a:off x="2962910" y="1475105"/>
            <a:ext cx="1326515" cy="1715135"/>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8" name="直接连接符 187"/>
          <p:cNvCxnSpPr/>
          <p:nvPr>
            <p:custDataLst>
              <p:tags r:id="rId17"/>
            </p:custDataLst>
          </p:nvPr>
        </p:nvCxnSpPr>
        <p:spPr>
          <a:xfrm>
            <a:off x="4980305" y="1516380"/>
            <a:ext cx="1400175" cy="176022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89" name="直接连接符 188"/>
          <p:cNvCxnSpPr/>
          <p:nvPr>
            <p:custDataLst>
              <p:tags r:id="rId18"/>
            </p:custDataLst>
          </p:nvPr>
        </p:nvCxnSpPr>
        <p:spPr>
          <a:xfrm>
            <a:off x="2695575" y="1517015"/>
            <a:ext cx="0" cy="170434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90" name="直接连接符 189"/>
          <p:cNvCxnSpPr/>
          <p:nvPr>
            <p:custDataLst>
              <p:tags r:id="rId19"/>
            </p:custDataLst>
          </p:nvPr>
        </p:nvCxnSpPr>
        <p:spPr>
          <a:xfrm flipH="1">
            <a:off x="4813300" y="1532255"/>
            <a:ext cx="12700" cy="1764665"/>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99" name="文本框 198"/>
          <p:cNvSpPr txBox="1"/>
          <p:nvPr>
            <p:custDataLst>
              <p:tags r:id="rId20"/>
            </p:custDataLst>
          </p:nvPr>
        </p:nvSpPr>
        <p:spPr>
          <a:xfrm>
            <a:off x="3760470" y="3745865"/>
            <a:ext cx="707390" cy="21145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10Kb</a:t>
            </a:r>
            <a:endParaRPr lang="en-US" altLang="zh-CN" sz="1000">
              <a:latin typeface="Arial" panose="020B0604020202020204" pitchFamily="34" charset="0"/>
              <a:cs typeface="Arial" panose="020B0604020202020204" pitchFamily="34" charset="0"/>
            </a:endParaRPr>
          </a:p>
        </p:txBody>
      </p:sp>
      <p:sp>
        <p:nvSpPr>
          <p:cNvPr id="200" name="文本框 199"/>
          <p:cNvSpPr txBox="1"/>
          <p:nvPr>
            <p:custDataLst>
              <p:tags r:id="rId21"/>
            </p:custDataLst>
          </p:nvPr>
        </p:nvSpPr>
        <p:spPr>
          <a:xfrm>
            <a:off x="5796280" y="3786505"/>
            <a:ext cx="683895" cy="211455"/>
          </a:xfrm>
          <a:prstGeom prst="rect">
            <a:avLst/>
          </a:prstGeom>
          <a:noFill/>
        </p:spPr>
        <p:txBody>
          <a:bodyPr wrap="square" rtlCol="0">
            <a:noAutofit/>
          </a:bodyPr>
          <a:lstStyle/>
          <a:p>
            <a:r>
              <a:rPr lang="en-US" altLang="zh-CN" sz="1000">
                <a:latin typeface="Arial" panose="020B0604020202020204" pitchFamily="34" charset="0"/>
                <a:cs typeface="Arial" panose="020B0604020202020204" pitchFamily="34" charset="0"/>
              </a:rPr>
              <a:t>10Kb</a:t>
            </a:r>
            <a:endParaRPr lang="en-US" altLang="zh-CN" sz="1000">
              <a:latin typeface="Arial" panose="020B0604020202020204" pitchFamily="34" charset="0"/>
              <a:cs typeface="Arial" panose="020B0604020202020204" pitchFamily="34" charset="0"/>
            </a:endParaRPr>
          </a:p>
        </p:txBody>
      </p:sp>
      <p:pic>
        <p:nvPicPr>
          <p:cNvPr id="234" name="图片 233" descr="H3K27me3_WT_correlation_twoReps_allChroms_noLabels_withColorCode"/>
          <p:cNvPicPr>
            <a:picLocks noChangeAspect="1"/>
          </p:cNvPicPr>
          <p:nvPr>
            <p:custDataLst>
              <p:tags r:id="rId22"/>
            </p:custDataLst>
          </p:nvPr>
        </p:nvPicPr>
        <p:blipFill>
          <a:blip r:embed="rId23"/>
          <a:stretch>
            <a:fillRect/>
          </a:stretch>
        </p:blipFill>
        <p:spPr>
          <a:xfrm>
            <a:off x="254635" y="969645"/>
            <a:ext cx="2304415" cy="2304415"/>
          </a:xfrm>
          <a:prstGeom prst="rect">
            <a:avLst/>
          </a:prstGeom>
        </p:spPr>
      </p:pic>
      <p:pic>
        <p:nvPicPr>
          <p:cNvPr id="235" name="图片 234" descr="H3K27me3_HS_correlation_twoReps_allChroms_noLabels_withColorCode"/>
          <p:cNvPicPr>
            <a:picLocks noChangeAspect="1"/>
          </p:cNvPicPr>
          <p:nvPr/>
        </p:nvPicPr>
        <p:blipFill>
          <a:blip r:embed="rId24"/>
          <a:stretch>
            <a:fillRect/>
          </a:stretch>
        </p:blipFill>
        <p:spPr>
          <a:xfrm>
            <a:off x="254635" y="3333115"/>
            <a:ext cx="2305050" cy="2305050"/>
          </a:xfrm>
          <a:prstGeom prst="rect">
            <a:avLst/>
          </a:prstGeom>
        </p:spPr>
      </p:pic>
      <p:sp>
        <p:nvSpPr>
          <p:cNvPr id="236" name="文本框 235"/>
          <p:cNvSpPr txBox="1"/>
          <p:nvPr>
            <p:custDataLst>
              <p:tags r:id="rId25"/>
            </p:custDataLst>
          </p:nvPr>
        </p:nvSpPr>
        <p:spPr>
          <a:xfrm>
            <a:off x="661035" y="1379220"/>
            <a:ext cx="1217295" cy="39878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Pearson’s</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 = 0.97</a:t>
            </a:r>
            <a:endParaRPr lang="en-US" altLang="zh-CN" sz="1000">
              <a:latin typeface="Arial" panose="020B0604020202020204" pitchFamily="34" charset="0"/>
              <a:cs typeface="Arial" panose="020B0604020202020204" pitchFamily="34" charset="0"/>
            </a:endParaRPr>
          </a:p>
        </p:txBody>
      </p:sp>
      <p:sp>
        <p:nvSpPr>
          <p:cNvPr id="237" name="文本框 236"/>
          <p:cNvSpPr txBox="1"/>
          <p:nvPr/>
        </p:nvSpPr>
        <p:spPr>
          <a:xfrm>
            <a:off x="661670" y="3745865"/>
            <a:ext cx="1217295" cy="39878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Pearson’s</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 = 0.96</a:t>
            </a:r>
            <a:endParaRPr lang="en-US" altLang="zh-CN" sz="1000">
              <a:latin typeface="Arial" panose="020B0604020202020204" pitchFamily="34" charset="0"/>
              <a:cs typeface="Arial" panose="020B0604020202020204" pitchFamily="34" charset="0"/>
            </a:endParaRPr>
          </a:p>
        </p:txBody>
      </p:sp>
      <p:sp>
        <p:nvSpPr>
          <p:cNvPr id="238" name="文本框 237"/>
          <p:cNvSpPr txBox="1"/>
          <p:nvPr>
            <p:custDataLst>
              <p:tags r:id="rId26"/>
            </p:custDataLst>
          </p:nvPr>
        </p:nvSpPr>
        <p:spPr>
          <a:xfrm>
            <a:off x="542290" y="3142615"/>
            <a:ext cx="1921510"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H3K27me3_WT_rep1</a:t>
            </a:r>
            <a:endParaRPr lang="en-US" altLang="zh-CN" sz="1200">
              <a:latin typeface="Arial" panose="020B0604020202020204" pitchFamily="34" charset="0"/>
              <a:cs typeface="Arial" panose="020B0604020202020204" pitchFamily="34" charset="0"/>
            </a:endParaRPr>
          </a:p>
        </p:txBody>
      </p:sp>
      <p:sp>
        <p:nvSpPr>
          <p:cNvPr id="240" name="文本框 239"/>
          <p:cNvSpPr txBox="1"/>
          <p:nvPr/>
        </p:nvSpPr>
        <p:spPr>
          <a:xfrm>
            <a:off x="497205" y="5521960"/>
            <a:ext cx="1921510"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H3K27me3_HS_rep1</a:t>
            </a:r>
            <a:endParaRPr lang="en-US" altLang="zh-CN" sz="1200">
              <a:latin typeface="Arial" panose="020B0604020202020204" pitchFamily="34" charset="0"/>
              <a:cs typeface="Arial" panose="020B0604020202020204" pitchFamily="34" charset="0"/>
            </a:endParaRPr>
          </a:p>
        </p:txBody>
      </p:sp>
      <p:sp>
        <p:nvSpPr>
          <p:cNvPr id="242" name="文本框 241"/>
          <p:cNvSpPr txBox="1"/>
          <p:nvPr>
            <p:custDataLst>
              <p:tags r:id="rId27"/>
            </p:custDataLst>
          </p:nvPr>
        </p:nvSpPr>
        <p:spPr>
          <a:xfrm>
            <a:off x="1213485" y="3013075"/>
            <a:ext cx="1402715" cy="245110"/>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43" name="文本框 242"/>
          <p:cNvSpPr txBox="1"/>
          <p:nvPr>
            <p:custDataLst>
              <p:tags r:id="rId28"/>
            </p:custDataLst>
          </p:nvPr>
        </p:nvSpPr>
        <p:spPr>
          <a:xfrm>
            <a:off x="2515870" y="935355"/>
            <a:ext cx="2199640"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H3K27me3_WT_rep1 </a:t>
            </a:r>
            <a:r>
              <a:rPr lang="en-US" altLang="zh-CN" sz="1200">
                <a:latin typeface="Arial" panose="020B0604020202020204" pitchFamily="34" charset="0"/>
                <a:cs typeface="Arial" panose="020B0604020202020204" pitchFamily="34" charset="0"/>
                <a:sym typeface="+mn-ea"/>
              </a:rPr>
              <a:t>chr2L</a:t>
            </a:r>
            <a:endParaRPr lang="en-US" altLang="zh-CN" sz="1200">
              <a:latin typeface="Arial" panose="020B0604020202020204" pitchFamily="34" charset="0"/>
              <a:cs typeface="Arial" panose="020B0604020202020204" pitchFamily="34" charset="0"/>
            </a:endParaRPr>
          </a:p>
          <a:p>
            <a:endParaRPr lang="en-US" altLang="zh-CN" sz="1200">
              <a:latin typeface="Arial" panose="020B0604020202020204" pitchFamily="34" charset="0"/>
              <a:cs typeface="Arial" panose="020B0604020202020204" pitchFamily="34" charset="0"/>
            </a:endParaRPr>
          </a:p>
        </p:txBody>
      </p:sp>
      <p:sp>
        <p:nvSpPr>
          <p:cNvPr id="244" name="文本框 243"/>
          <p:cNvSpPr txBox="1"/>
          <p:nvPr/>
        </p:nvSpPr>
        <p:spPr>
          <a:xfrm>
            <a:off x="1213485" y="5364480"/>
            <a:ext cx="1619885" cy="245110"/>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45" name="文本框 244"/>
          <p:cNvSpPr txBox="1"/>
          <p:nvPr>
            <p:custDataLst>
              <p:tags r:id="rId29"/>
            </p:custDataLst>
          </p:nvPr>
        </p:nvSpPr>
        <p:spPr>
          <a:xfrm rot="16200000">
            <a:off x="-257175" y="1502410"/>
            <a:ext cx="1389380" cy="245110"/>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47" name="文本框 246"/>
          <p:cNvSpPr txBox="1"/>
          <p:nvPr/>
        </p:nvSpPr>
        <p:spPr>
          <a:xfrm rot="16200000">
            <a:off x="-257175" y="3905250"/>
            <a:ext cx="1389380" cy="245110"/>
          </a:xfrm>
          <a:prstGeom prst="rect">
            <a:avLst/>
          </a:prstGeom>
          <a:noFill/>
        </p:spPr>
        <p:txBody>
          <a:bodyPr wrap="square" rtlCol="0">
            <a:sp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239" name="文本框 238"/>
          <p:cNvSpPr txBox="1"/>
          <p:nvPr>
            <p:custDataLst>
              <p:tags r:id="rId30"/>
            </p:custDataLst>
          </p:nvPr>
        </p:nvSpPr>
        <p:spPr>
          <a:xfrm rot="16200000">
            <a:off x="-694055" y="1996440"/>
            <a:ext cx="1696085"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H3K27me3_WT_rep2</a:t>
            </a:r>
            <a:endParaRPr lang="en-US" altLang="zh-CN" sz="1200">
              <a:latin typeface="Arial" panose="020B0604020202020204" pitchFamily="34" charset="0"/>
              <a:cs typeface="Arial" panose="020B0604020202020204" pitchFamily="34" charset="0"/>
            </a:endParaRPr>
          </a:p>
        </p:txBody>
      </p:sp>
      <p:sp>
        <p:nvSpPr>
          <p:cNvPr id="241" name="文本框 240"/>
          <p:cNvSpPr txBox="1"/>
          <p:nvPr/>
        </p:nvSpPr>
        <p:spPr>
          <a:xfrm rot="16200000">
            <a:off x="-693420" y="4324350"/>
            <a:ext cx="1696085"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H3K27me3_HS_rep2</a:t>
            </a:r>
            <a:endParaRPr lang="en-US" altLang="zh-CN" sz="1200">
              <a:latin typeface="Arial" panose="020B0604020202020204" pitchFamily="34" charset="0"/>
              <a:cs typeface="Arial" panose="020B0604020202020204" pitchFamily="34" charset="0"/>
            </a:endParaRPr>
          </a:p>
        </p:txBody>
      </p:sp>
      <p:pic>
        <p:nvPicPr>
          <p:cNvPr id="82" name="图片 81" descr="RNAPII_WT_correlation_twoReps_allChroms_noLabels_withColorCode"/>
          <p:cNvPicPr>
            <a:picLocks noChangeAspect="1"/>
          </p:cNvPicPr>
          <p:nvPr/>
        </p:nvPicPr>
        <p:blipFill>
          <a:blip r:embed="rId31"/>
          <a:stretch>
            <a:fillRect/>
          </a:stretch>
        </p:blipFill>
        <p:spPr>
          <a:xfrm>
            <a:off x="9299575" y="943610"/>
            <a:ext cx="2246630" cy="2246630"/>
          </a:xfrm>
          <a:prstGeom prst="rect">
            <a:avLst/>
          </a:prstGeom>
        </p:spPr>
      </p:pic>
      <p:pic>
        <p:nvPicPr>
          <p:cNvPr id="84" name="图片 83" descr="H3K27ac_WT_correlation_twoReps_allChroms_noLabels_withColorCode"/>
          <p:cNvPicPr>
            <a:picLocks noChangeAspect="1"/>
          </p:cNvPicPr>
          <p:nvPr/>
        </p:nvPicPr>
        <p:blipFill>
          <a:blip r:embed="rId32"/>
          <a:stretch>
            <a:fillRect/>
          </a:stretch>
        </p:blipFill>
        <p:spPr>
          <a:xfrm>
            <a:off x="6768465" y="899160"/>
            <a:ext cx="2291080" cy="2291080"/>
          </a:xfrm>
          <a:prstGeom prst="rect">
            <a:avLst/>
          </a:prstGeom>
        </p:spPr>
      </p:pic>
      <p:pic>
        <p:nvPicPr>
          <p:cNvPr id="85" name="图片 84" descr="RNAPII_HS_correlation_twoReps_allChroms_noLabels_withColorCode"/>
          <p:cNvPicPr>
            <a:picLocks noChangeAspect="1"/>
          </p:cNvPicPr>
          <p:nvPr/>
        </p:nvPicPr>
        <p:blipFill>
          <a:blip r:embed="rId33"/>
          <a:stretch>
            <a:fillRect/>
          </a:stretch>
        </p:blipFill>
        <p:spPr>
          <a:xfrm>
            <a:off x="9299575" y="3333115"/>
            <a:ext cx="2274570" cy="2274570"/>
          </a:xfrm>
          <a:prstGeom prst="rect">
            <a:avLst/>
          </a:prstGeom>
        </p:spPr>
      </p:pic>
      <p:sp>
        <p:nvSpPr>
          <p:cNvPr id="3" name="文本框 2"/>
          <p:cNvSpPr txBox="1"/>
          <p:nvPr/>
        </p:nvSpPr>
        <p:spPr>
          <a:xfrm>
            <a:off x="7125970" y="3069590"/>
            <a:ext cx="1990725" cy="24574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H3K27ac_WT_rep1</a:t>
            </a:r>
            <a:endParaRPr lang="en-US" altLang="zh-CN" sz="1200">
              <a:latin typeface="Arial" panose="020B0604020202020204" pitchFamily="34" charset="0"/>
              <a:cs typeface="Arial" panose="020B0604020202020204" pitchFamily="34" charset="0"/>
            </a:endParaRPr>
          </a:p>
        </p:txBody>
      </p:sp>
      <p:sp>
        <p:nvSpPr>
          <p:cNvPr id="6" name="文本框 5"/>
          <p:cNvSpPr txBox="1"/>
          <p:nvPr/>
        </p:nvSpPr>
        <p:spPr>
          <a:xfrm rot="16200000">
            <a:off x="5935980" y="2008505"/>
            <a:ext cx="1547495"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H3K27ac_WT_rep2</a:t>
            </a:r>
            <a:endParaRPr lang="en-US" altLang="zh-CN" sz="1200">
              <a:latin typeface="Arial" panose="020B0604020202020204" pitchFamily="34" charset="0"/>
              <a:cs typeface="Arial" panose="020B0604020202020204" pitchFamily="34" charset="0"/>
            </a:endParaRPr>
          </a:p>
        </p:txBody>
      </p:sp>
      <p:sp>
        <p:nvSpPr>
          <p:cNvPr id="7" name="文本框 6"/>
          <p:cNvSpPr txBox="1"/>
          <p:nvPr/>
        </p:nvSpPr>
        <p:spPr>
          <a:xfrm>
            <a:off x="7616190" y="2921635"/>
            <a:ext cx="1501140" cy="23558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8" name="文本框 7"/>
          <p:cNvSpPr txBox="1"/>
          <p:nvPr/>
        </p:nvSpPr>
        <p:spPr>
          <a:xfrm rot="16200000">
            <a:off x="6276340" y="1607820"/>
            <a:ext cx="1330960" cy="25336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0" name="文本框 89"/>
          <p:cNvSpPr txBox="1"/>
          <p:nvPr/>
        </p:nvSpPr>
        <p:spPr>
          <a:xfrm>
            <a:off x="9657080" y="3102610"/>
            <a:ext cx="1990725" cy="24574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sym typeface="+mn-ea"/>
              </a:rPr>
              <a:t>RNAPII</a:t>
            </a:r>
            <a:r>
              <a:rPr lang="en-US" altLang="zh-CN" sz="1200">
                <a:latin typeface="Arial" panose="020B0604020202020204" pitchFamily="34" charset="0"/>
                <a:cs typeface="Arial" panose="020B0604020202020204" pitchFamily="34" charset="0"/>
              </a:rPr>
              <a:t>_WT_rep1</a:t>
            </a:r>
            <a:endParaRPr lang="en-US" altLang="zh-CN" sz="1200">
              <a:latin typeface="Arial" panose="020B0604020202020204" pitchFamily="34" charset="0"/>
              <a:cs typeface="Arial" panose="020B0604020202020204" pitchFamily="34" charset="0"/>
            </a:endParaRPr>
          </a:p>
        </p:txBody>
      </p:sp>
      <p:sp>
        <p:nvSpPr>
          <p:cNvPr id="91" name="文本框 90"/>
          <p:cNvSpPr txBox="1"/>
          <p:nvPr/>
        </p:nvSpPr>
        <p:spPr>
          <a:xfrm rot="16200000">
            <a:off x="8455025" y="2035810"/>
            <a:ext cx="1547495"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sym typeface="+mn-ea"/>
              </a:rPr>
              <a:t>RNAPII</a:t>
            </a:r>
            <a:r>
              <a:rPr lang="en-US" altLang="zh-CN" sz="1200">
                <a:latin typeface="Arial" panose="020B0604020202020204" pitchFamily="34" charset="0"/>
                <a:cs typeface="Arial" panose="020B0604020202020204" pitchFamily="34" charset="0"/>
              </a:rPr>
              <a:t>_WT_rep2</a:t>
            </a:r>
            <a:endParaRPr lang="en-US" altLang="zh-CN" sz="1200">
              <a:latin typeface="Arial" panose="020B0604020202020204" pitchFamily="34" charset="0"/>
              <a:cs typeface="Arial" panose="020B0604020202020204" pitchFamily="34" charset="0"/>
            </a:endParaRPr>
          </a:p>
        </p:txBody>
      </p:sp>
      <p:sp>
        <p:nvSpPr>
          <p:cNvPr id="92" name="文本框 91"/>
          <p:cNvSpPr txBox="1"/>
          <p:nvPr/>
        </p:nvSpPr>
        <p:spPr>
          <a:xfrm>
            <a:off x="10251440" y="2894330"/>
            <a:ext cx="1295400" cy="23558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3" name="文本框 92"/>
          <p:cNvSpPr txBox="1"/>
          <p:nvPr/>
        </p:nvSpPr>
        <p:spPr>
          <a:xfrm rot="16200000">
            <a:off x="8775700" y="1558290"/>
            <a:ext cx="1430655" cy="25336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4" name="文本框 93"/>
          <p:cNvSpPr txBox="1"/>
          <p:nvPr/>
        </p:nvSpPr>
        <p:spPr>
          <a:xfrm>
            <a:off x="9657080" y="5488305"/>
            <a:ext cx="1990725" cy="24574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sym typeface="+mn-ea"/>
              </a:rPr>
              <a:t>RNAPII</a:t>
            </a:r>
            <a:r>
              <a:rPr lang="en-US" altLang="zh-CN" sz="1200">
                <a:latin typeface="Arial" panose="020B0604020202020204" pitchFamily="34" charset="0"/>
                <a:cs typeface="Arial" panose="020B0604020202020204" pitchFamily="34" charset="0"/>
              </a:rPr>
              <a:t>_HS_rep1</a:t>
            </a:r>
            <a:endParaRPr lang="en-US" altLang="zh-CN" sz="1200">
              <a:latin typeface="Arial" panose="020B0604020202020204" pitchFamily="34" charset="0"/>
              <a:cs typeface="Arial" panose="020B0604020202020204" pitchFamily="34" charset="0"/>
            </a:endParaRPr>
          </a:p>
        </p:txBody>
      </p:sp>
      <p:sp>
        <p:nvSpPr>
          <p:cNvPr id="95" name="文本框 94"/>
          <p:cNvSpPr txBox="1"/>
          <p:nvPr/>
        </p:nvSpPr>
        <p:spPr>
          <a:xfrm rot="16200000">
            <a:off x="8455025" y="4250055"/>
            <a:ext cx="1547495"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sym typeface="+mn-ea"/>
              </a:rPr>
              <a:t>RNAPII</a:t>
            </a:r>
            <a:r>
              <a:rPr lang="en-US" altLang="zh-CN" sz="1200">
                <a:latin typeface="Arial" panose="020B0604020202020204" pitchFamily="34" charset="0"/>
                <a:cs typeface="Arial" panose="020B0604020202020204" pitchFamily="34" charset="0"/>
              </a:rPr>
              <a:t>_HS_rep2</a:t>
            </a:r>
            <a:endParaRPr lang="en-US" altLang="zh-CN" sz="1200">
              <a:latin typeface="Arial" panose="020B0604020202020204" pitchFamily="34" charset="0"/>
              <a:cs typeface="Arial" panose="020B0604020202020204" pitchFamily="34" charset="0"/>
            </a:endParaRPr>
          </a:p>
        </p:txBody>
      </p:sp>
      <p:sp>
        <p:nvSpPr>
          <p:cNvPr id="96" name="文本框 95"/>
          <p:cNvSpPr txBox="1"/>
          <p:nvPr/>
        </p:nvSpPr>
        <p:spPr>
          <a:xfrm>
            <a:off x="10083800" y="5307330"/>
            <a:ext cx="1684655" cy="23558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7" name="文本框 96"/>
          <p:cNvSpPr txBox="1"/>
          <p:nvPr/>
        </p:nvSpPr>
        <p:spPr>
          <a:xfrm rot="16200000">
            <a:off x="8779510" y="3987800"/>
            <a:ext cx="1422400" cy="25336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9" name="文本框 8"/>
          <p:cNvSpPr txBox="1"/>
          <p:nvPr/>
        </p:nvSpPr>
        <p:spPr>
          <a:xfrm>
            <a:off x="7188835" y="1379855"/>
            <a:ext cx="932815" cy="39878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Pearson’s</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 = 0.99</a:t>
            </a:r>
            <a:endParaRPr lang="en-US" altLang="zh-CN" sz="1000">
              <a:latin typeface="Arial" panose="020B0604020202020204" pitchFamily="34" charset="0"/>
              <a:cs typeface="Arial" panose="020B0604020202020204" pitchFamily="34" charset="0"/>
            </a:endParaRPr>
          </a:p>
        </p:txBody>
      </p:sp>
      <p:sp>
        <p:nvSpPr>
          <p:cNvPr id="99" name="文本框 98"/>
          <p:cNvSpPr txBox="1"/>
          <p:nvPr/>
        </p:nvSpPr>
        <p:spPr>
          <a:xfrm>
            <a:off x="9742805" y="1379855"/>
            <a:ext cx="932815" cy="39878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Pearson’s</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 = 0.95</a:t>
            </a:r>
            <a:endParaRPr lang="en-US" altLang="zh-CN" sz="1000">
              <a:latin typeface="Arial" panose="020B0604020202020204" pitchFamily="34" charset="0"/>
              <a:cs typeface="Arial" panose="020B0604020202020204" pitchFamily="34" charset="0"/>
            </a:endParaRPr>
          </a:p>
        </p:txBody>
      </p:sp>
      <p:sp>
        <p:nvSpPr>
          <p:cNvPr id="100" name="文本框 99"/>
          <p:cNvSpPr txBox="1"/>
          <p:nvPr/>
        </p:nvSpPr>
        <p:spPr>
          <a:xfrm>
            <a:off x="9794240" y="3765550"/>
            <a:ext cx="932815" cy="39878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Pearson’s</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 = 0.91</a:t>
            </a:r>
            <a:endParaRPr lang="en-US" altLang="zh-CN" sz="1000">
              <a:latin typeface="Arial" panose="020B0604020202020204" pitchFamily="34" charset="0"/>
              <a:cs typeface="Arial" panose="020B0604020202020204" pitchFamily="34" charset="0"/>
            </a:endParaRPr>
          </a:p>
        </p:txBody>
      </p:sp>
      <p:pic>
        <p:nvPicPr>
          <p:cNvPr id="4" name="图片 3" descr="H3K27ac_HS_correlation_twoReps_allChroms_noLabels_withColorCode"/>
          <p:cNvPicPr>
            <a:picLocks noChangeAspect="1"/>
          </p:cNvPicPr>
          <p:nvPr/>
        </p:nvPicPr>
        <p:blipFill>
          <a:blip r:embed="rId34"/>
          <a:stretch>
            <a:fillRect/>
          </a:stretch>
        </p:blipFill>
        <p:spPr>
          <a:xfrm>
            <a:off x="6781165" y="3315335"/>
            <a:ext cx="2284730" cy="2284730"/>
          </a:xfrm>
          <a:prstGeom prst="rect">
            <a:avLst/>
          </a:prstGeom>
        </p:spPr>
      </p:pic>
      <p:sp>
        <p:nvSpPr>
          <p:cNvPr id="5" name="文本框 4"/>
          <p:cNvSpPr txBox="1"/>
          <p:nvPr/>
        </p:nvSpPr>
        <p:spPr>
          <a:xfrm>
            <a:off x="7188835" y="5500370"/>
            <a:ext cx="1990725" cy="24574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H3K27ac_HS_rep1</a:t>
            </a:r>
            <a:endParaRPr lang="en-US" altLang="zh-CN" sz="1200">
              <a:latin typeface="Arial" panose="020B0604020202020204" pitchFamily="34" charset="0"/>
              <a:cs typeface="Arial" panose="020B0604020202020204" pitchFamily="34" charset="0"/>
            </a:endParaRPr>
          </a:p>
        </p:txBody>
      </p:sp>
      <p:sp>
        <p:nvSpPr>
          <p:cNvPr id="10" name="文本框 9"/>
          <p:cNvSpPr txBox="1"/>
          <p:nvPr/>
        </p:nvSpPr>
        <p:spPr>
          <a:xfrm rot="16200000">
            <a:off x="5935980" y="4305935"/>
            <a:ext cx="1547495" cy="224155"/>
          </a:xfrm>
          <a:prstGeom prst="rect">
            <a:avLst/>
          </a:prstGeom>
          <a:noFill/>
        </p:spPr>
        <p:txBody>
          <a:bodyPr wrap="square" rtlCol="0">
            <a:noAutofit/>
          </a:bodyPr>
          <a:lstStyle/>
          <a:p>
            <a:r>
              <a:rPr lang="en-US" altLang="zh-CN" sz="1200">
                <a:latin typeface="Arial" panose="020B0604020202020204" pitchFamily="34" charset="0"/>
                <a:cs typeface="Arial" panose="020B0604020202020204" pitchFamily="34" charset="0"/>
              </a:rPr>
              <a:t>H3K27ac_HS_rep2</a:t>
            </a:r>
            <a:endParaRPr lang="en-US" altLang="zh-CN" sz="1200">
              <a:latin typeface="Arial" panose="020B0604020202020204" pitchFamily="34" charset="0"/>
              <a:cs typeface="Arial" panose="020B0604020202020204" pitchFamily="34" charset="0"/>
            </a:endParaRPr>
          </a:p>
        </p:txBody>
      </p:sp>
      <p:sp>
        <p:nvSpPr>
          <p:cNvPr id="11" name="文本框 10"/>
          <p:cNvSpPr txBox="1"/>
          <p:nvPr/>
        </p:nvSpPr>
        <p:spPr>
          <a:xfrm>
            <a:off x="7616190" y="5314950"/>
            <a:ext cx="1443355" cy="23558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12" name="文本框 11"/>
          <p:cNvSpPr txBox="1"/>
          <p:nvPr/>
        </p:nvSpPr>
        <p:spPr>
          <a:xfrm rot="16200000">
            <a:off x="6243955" y="4033520"/>
            <a:ext cx="1395730" cy="253365"/>
          </a:xfrm>
          <a:prstGeom prst="rect">
            <a:avLst/>
          </a:prstGeom>
          <a:noFill/>
        </p:spPr>
        <p:txBody>
          <a:bodyPr wrap="square" rtlCol="0">
            <a:noAutofit/>
          </a:bodyPr>
          <a:lstStyle/>
          <a:p>
            <a:r>
              <a:rPr lang="en-US" altLang="zh-CN" sz="800">
                <a:latin typeface="Arial" panose="020B0604020202020204" pitchFamily="34" charset="0"/>
                <a:cs typeface="Arial" panose="020B0604020202020204" pitchFamily="34" charset="0"/>
              </a:rPr>
              <a:t>10            100         1000</a:t>
            </a:r>
            <a:r>
              <a:rPr lang="en-US" altLang="zh-CN" sz="1000">
                <a:latin typeface="Arial" panose="020B0604020202020204" pitchFamily="34" charset="0"/>
                <a:cs typeface="Arial" panose="020B0604020202020204" pitchFamily="34" charset="0"/>
              </a:rPr>
              <a:t>      </a:t>
            </a:r>
            <a:endParaRPr lang="en-US" altLang="zh-CN" sz="1000">
              <a:latin typeface="Arial" panose="020B0604020202020204" pitchFamily="34" charset="0"/>
              <a:cs typeface="Arial" panose="020B0604020202020204" pitchFamily="34" charset="0"/>
            </a:endParaRPr>
          </a:p>
        </p:txBody>
      </p:sp>
      <p:sp>
        <p:nvSpPr>
          <p:cNvPr id="13" name="文本框 12"/>
          <p:cNvSpPr txBox="1"/>
          <p:nvPr/>
        </p:nvSpPr>
        <p:spPr>
          <a:xfrm>
            <a:off x="7182485" y="3773170"/>
            <a:ext cx="932815" cy="398780"/>
          </a:xfrm>
          <a:prstGeom prst="rect">
            <a:avLst/>
          </a:prstGeom>
          <a:noFill/>
        </p:spPr>
        <p:txBody>
          <a:bodyPr wrap="square" rtlCol="0">
            <a:spAutoFit/>
          </a:bodyPr>
          <a:lstStyle/>
          <a:p>
            <a:r>
              <a:rPr lang="en-US" altLang="zh-CN" sz="1000">
                <a:latin typeface="Arial" panose="020B0604020202020204" pitchFamily="34" charset="0"/>
                <a:cs typeface="Arial" panose="020B0604020202020204" pitchFamily="34" charset="0"/>
              </a:rPr>
              <a:t>Pearson’s</a:t>
            </a:r>
            <a:endParaRPr lang="en-US" altLang="zh-CN" sz="1000">
              <a:latin typeface="Arial" panose="020B0604020202020204" pitchFamily="34" charset="0"/>
              <a:cs typeface="Arial" panose="020B0604020202020204" pitchFamily="34" charset="0"/>
            </a:endParaRPr>
          </a:p>
          <a:p>
            <a:r>
              <a:rPr lang="en-US" altLang="zh-CN" sz="1000">
                <a:latin typeface="Arial" panose="020B0604020202020204" pitchFamily="34" charset="0"/>
                <a:cs typeface="Arial" panose="020B0604020202020204" pitchFamily="34" charset="0"/>
              </a:rPr>
              <a:t>R = 0.99</a:t>
            </a:r>
            <a:endParaRPr lang="en-US" altLang="zh-CN" sz="1000">
              <a:latin typeface="Arial" panose="020B0604020202020204" pitchFamily="34" charset="0"/>
              <a:cs typeface="Arial" panose="020B0604020202020204" pitchFamily="34" charset="0"/>
            </a:endParaRPr>
          </a:p>
        </p:txBody>
      </p:sp>
      <p:grpSp>
        <p:nvGrpSpPr>
          <p:cNvPr id="26" name="组合 25"/>
          <p:cNvGrpSpPr/>
          <p:nvPr/>
        </p:nvGrpSpPr>
        <p:grpSpPr>
          <a:xfrm>
            <a:off x="0" y="0"/>
            <a:ext cx="12192000" cy="519430"/>
            <a:chOff x="199" y="184"/>
            <a:chExt cx="19200" cy="1010"/>
          </a:xfrm>
        </p:grpSpPr>
        <p:sp>
          <p:nvSpPr>
            <p:cNvPr id="27" name="矩形 26"/>
            <p:cNvSpPr/>
            <p:nvPr>
              <p:custDataLst>
                <p:tags r:id="rId35"/>
              </p:custDataLst>
            </p:nvPr>
          </p:nvSpPr>
          <p:spPr>
            <a:xfrm>
              <a:off x="199" y="184"/>
              <a:ext cx="19201" cy="1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latin typeface="思源黑体 CN Bold" panose="020B0800000000000000" pitchFamily="34" charset="-122"/>
                <a:ea typeface="思源黑体 CN Bold" panose="020B0800000000000000" pitchFamily="34" charset="-122"/>
              </a:endParaRPr>
            </a:p>
          </p:txBody>
        </p:sp>
        <p:cxnSp>
          <p:nvCxnSpPr>
            <p:cNvPr id="28" name="直接连接符 27"/>
            <p:cNvCxnSpPr/>
            <p:nvPr>
              <p:custDataLst>
                <p:tags r:id="rId36"/>
              </p:custDataLst>
            </p:nvPr>
          </p:nvCxnSpPr>
          <p:spPr>
            <a:xfrm>
              <a:off x="3047" y="184"/>
              <a:ext cx="0" cy="101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custDataLst>
              <p:tags r:id="rId37"/>
            </p:custDataLst>
          </p:nvPr>
        </p:nvSpPr>
        <p:spPr>
          <a:xfrm>
            <a:off x="1939290" y="94615"/>
            <a:ext cx="5965825" cy="398780"/>
          </a:xfrm>
          <a:prstGeom prst="rect">
            <a:avLst/>
          </a:prstGeom>
          <a:noFill/>
        </p:spPr>
        <p:txBody>
          <a:bodyPr wrap="square" rtlCol="0">
            <a:spAutoFit/>
          </a:bodyPr>
          <a:lstStyle/>
          <a:p>
            <a:r>
              <a:rPr lang="en-US" altLang="zh-CN" sz="2000">
                <a:latin typeface="Calibri" panose="020F0502020204030204" charset="0"/>
                <a:ea typeface="+mj-ea"/>
                <a:cs typeface="Calibri" panose="020F0502020204030204" charset="0"/>
                <a:sym typeface="+mn-ea"/>
              </a:rPr>
              <a:t>Data reproducibility of </a:t>
            </a:r>
            <a:r>
              <a:rPr lang="en-US" altLang="zh-CN" sz="2000" i="1">
                <a:latin typeface="Calibri" panose="020F0502020204030204" charset="0"/>
                <a:ea typeface="+mj-ea"/>
                <a:cs typeface="Calibri" panose="020F0502020204030204" charset="0"/>
                <a:sym typeface="+mn-ea"/>
              </a:rPr>
              <a:t>in situ</a:t>
            </a:r>
            <a:r>
              <a:rPr lang="en-US" altLang="zh-CN" sz="2000">
                <a:latin typeface="Calibri" panose="020F0502020204030204" charset="0"/>
                <a:ea typeface="+mj-ea"/>
                <a:cs typeface="Calibri" panose="020F0502020204030204" charset="0"/>
                <a:sym typeface="+mn-ea"/>
              </a:rPr>
              <a:t> ChIA-PET (hic matrix)</a:t>
            </a:r>
            <a:r>
              <a:rPr lang="en-US" altLang="zh-CN" sz="2000" b="1">
                <a:latin typeface="+mj-lt"/>
                <a:cs typeface="+mj-lt"/>
              </a:rPr>
              <a:t> </a:t>
            </a:r>
            <a:endParaRPr lang="en-US" altLang="zh-CN" sz="2000" b="1">
              <a:latin typeface="+mj-lt"/>
              <a:cs typeface="+mj-lt"/>
            </a:endParaRPr>
          </a:p>
        </p:txBody>
      </p:sp>
      <p:sp>
        <p:nvSpPr>
          <p:cNvPr id="30" name="文本框 29"/>
          <p:cNvSpPr txBox="1"/>
          <p:nvPr>
            <p:custDataLst>
              <p:tags r:id="rId38"/>
            </p:custDataLst>
          </p:nvPr>
        </p:nvSpPr>
        <p:spPr>
          <a:xfrm>
            <a:off x="68580" y="121285"/>
            <a:ext cx="1638935" cy="398780"/>
          </a:xfrm>
          <a:prstGeom prst="rect">
            <a:avLst/>
          </a:prstGeom>
          <a:noFill/>
        </p:spPr>
        <p:txBody>
          <a:bodyPr wrap="square" rtlCol="0">
            <a:spAutoFit/>
          </a:bodyPr>
          <a:lstStyle/>
          <a:p>
            <a:r>
              <a:rPr lang="en-US" altLang="zh-CN" sz="2000" b="1">
                <a:latin typeface="Calibri" panose="020F0502020204030204" charset="0"/>
                <a:ea typeface="+mj-ea"/>
                <a:cs typeface="Calibri" panose="020F0502020204030204" charset="0"/>
                <a:sym typeface="+mn-ea"/>
              </a:rPr>
              <a:t>Data quality</a:t>
            </a:r>
            <a:endParaRPr lang="en-US" altLang="zh-CN" sz="2000" b="1">
              <a:latin typeface="Calibri" panose="020F0502020204030204" charset="0"/>
              <a:ea typeface="+mj-ea"/>
              <a:cs typeface="Calibri" panose="020F0502020204030204" charset="0"/>
              <a:sym typeface="+mn-ea"/>
            </a:endParaRPr>
          </a:p>
        </p:txBody>
      </p:sp>
      <p:sp>
        <p:nvSpPr>
          <p:cNvPr id="15" name="灯片编号占位符 1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par>
                                <p:cTn id="8" presetID="3" presetClass="entr" presetSubtype="1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blinds(horizontal)">
                                      <p:cBhvr>
                                        <p:cTn id="10" dur="500"/>
                                        <p:tgtEl>
                                          <p:spTgt spid="84"/>
                                        </p:tgtEl>
                                      </p:cBhvr>
                                    </p:animEffect>
                                  </p:childTnLst>
                                </p:cTn>
                              </p:par>
                              <p:par>
                                <p:cTn id="11" presetID="3" presetClass="entr" presetSubtype="1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blinds(horizontal)">
                                      <p:cBhvr>
                                        <p:cTn id="13" dur="500"/>
                                        <p:tgtEl>
                                          <p:spTgt spid="8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blinds(horizontal)">
                                      <p:cBhvr>
                                        <p:cTn id="25" dur="500"/>
                                        <p:tgtEl>
                                          <p:spTgt spid="9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blinds(horizontal)">
                                      <p:cBhvr>
                                        <p:cTn id="28" dur="500"/>
                                        <p:tgtEl>
                                          <p:spTgt spid="9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blinds(horizontal)">
                                      <p:cBhvr>
                                        <p:cTn id="31" dur="500"/>
                                        <p:tgtEl>
                                          <p:spTgt spid="9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blinds(horizontal)">
                                      <p:cBhvr>
                                        <p:cTn id="34" dur="500"/>
                                        <p:tgtEl>
                                          <p:spTgt spid="9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blinds(horizontal)">
                                      <p:cBhvr>
                                        <p:cTn id="37" dur="500"/>
                                        <p:tgtEl>
                                          <p:spTgt spid="9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blinds(horizontal)">
                                      <p:cBhvr>
                                        <p:cTn id="40" dur="500"/>
                                        <p:tgtEl>
                                          <p:spTgt spid="9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blinds(horizontal)">
                                      <p:cBhvr>
                                        <p:cTn id="43" dur="500"/>
                                        <p:tgtEl>
                                          <p:spTgt spid="9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97"/>
                                        </p:tgtEl>
                                        <p:attrNameLst>
                                          <p:attrName>style.visibility</p:attrName>
                                        </p:attrNameLst>
                                      </p:cBhvr>
                                      <p:to>
                                        <p:strVal val="visible"/>
                                      </p:to>
                                    </p:set>
                                    <p:animEffect transition="in" filter="blinds(horizontal)">
                                      <p:cBhvr>
                                        <p:cTn id="46" dur="500"/>
                                        <p:tgtEl>
                                          <p:spTgt spid="9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blinds(horizontal)">
                                      <p:cBhvr>
                                        <p:cTn id="49" dur="500"/>
                                        <p:tgtEl>
                                          <p:spTgt spid="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blinds(horizontal)">
                                      <p:cBhvr>
                                        <p:cTn id="52" dur="500"/>
                                        <p:tgtEl>
                                          <p:spTgt spid="99"/>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linds(horizontal)">
                                      <p:cBhvr>
                                        <p:cTn id="55" dur="500"/>
                                        <p:tgtEl>
                                          <p:spTgt spid="100"/>
                                        </p:tgtEl>
                                      </p:cBhvr>
                                    </p:animEffect>
                                  </p:childTnLst>
                                </p:cTn>
                              </p:par>
                              <p:par>
                                <p:cTn id="56" presetID="3" presetClass="entr" presetSubtype="1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blinds(horizontal)">
                                      <p:cBhvr>
                                        <p:cTn id="58" dur="500"/>
                                        <p:tgtEl>
                                          <p:spTgt spid="4"/>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blinds(horizontal)">
                                      <p:cBhvr>
                                        <p:cTn id="61" dur="500"/>
                                        <p:tgtEl>
                                          <p:spTgt spid="5"/>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blinds(horizontal)">
                                      <p:cBhvr>
                                        <p:cTn id="64" dur="500"/>
                                        <p:tgtEl>
                                          <p:spTgt spid="1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blinds(horizontal)">
                                      <p:cBhvr>
                                        <p:cTn id="67" dur="500"/>
                                        <p:tgtEl>
                                          <p:spTgt spid="1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linds(horizontal)">
                                      <p:cBhvr>
                                        <p:cTn id="70" dur="500"/>
                                        <p:tgtEl>
                                          <p:spTgt spid="13"/>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40"/>
                                        </p:tgtEl>
                                        <p:attrNameLst>
                                          <p:attrName>style.visibility</p:attrName>
                                        </p:attrNameLst>
                                      </p:cBhvr>
                                      <p:to>
                                        <p:strVal val="visible"/>
                                      </p:to>
                                    </p:set>
                                    <p:animEffect transition="in" filter="blinds(horizontal)">
                                      <p:cBhvr>
                                        <p:cTn id="73" dur="500"/>
                                        <p:tgtEl>
                                          <p:spTgt spid="240"/>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44"/>
                                        </p:tgtEl>
                                        <p:attrNameLst>
                                          <p:attrName>style.visibility</p:attrName>
                                        </p:attrNameLst>
                                      </p:cBhvr>
                                      <p:to>
                                        <p:strVal val="visible"/>
                                      </p:to>
                                    </p:set>
                                    <p:animEffect transition="in" filter="blinds(horizontal)">
                                      <p:cBhvr>
                                        <p:cTn id="76" dur="500"/>
                                        <p:tgtEl>
                                          <p:spTgt spid="244"/>
                                        </p:tgtEl>
                                      </p:cBhvr>
                                    </p:animEffect>
                                  </p:childTnLst>
                                </p:cTn>
                              </p:par>
                              <p:par>
                                <p:cTn id="77" presetID="3" presetClass="entr" presetSubtype="10" fill="hold" nodeType="withEffect">
                                  <p:stCondLst>
                                    <p:cond delay="0"/>
                                  </p:stCondLst>
                                  <p:childTnLst>
                                    <p:set>
                                      <p:cBhvr>
                                        <p:cTn id="78" dur="1" fill="hold">
                                          <p:stCondLst>
                                            <p:cond delay="0"/>
                                          </p:stCondLst>
                                        </p:cTn>
                                        <p:tgtEl>
                                          <p:spTgt spid="235"/>
                                        </p:tgtEl>
                                        <p:attrNameLst>
                                          <p:attrName>style.visibility</p:attrName>
                                        </p:attrNameLst>
                                      </p:cBhvr>
                                      <p:to>
                                        <p:strVal val="visible"/>
                                      </p:to>
                                    </p:set>
                                    <p:animEffect transition="in" filter="blinds(horizontal)">
                                      <p:cBhvr>
                                        <p:cTn id="79" dur="500"/>
                                        <p:tgtEl>
                                          <p:spTgt spid="23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47"/>
                                        </p:tgtEl>
                                        <p:attrNameLst>
                                          <p:attrName>style.visibility</p:attrName>
                                        </p:attrNameLst>
                                      </p:cBhvr>
                                      <p:to>
                                        <p:strVal val="visible"/>
                                      </p:to>
                                    </p:set>
                                    <p:animEffect transition="in" filter="blinds(horizontal)">
                                      <p:cBhvr>
                                        <p:cTn id="82" dur="500"/>
                                        <p:tgtEl>
                                          <p:spTgt spid="247"/>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blinds(horizontal)">
                                      <p:cBhvr>
                                        <p:cTn id="85" dur="500"/>
                                        <p:tgtEl>
                                          <p:spTgt spid="237"/>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241"/>
                                        </p:tgtEl>
                                        <p:attrNameLst>
                                          <p:attrName>style.visibility</p:attrName>
                                        </p:attrNameLst>
                                      </p:cBhvr>
                                      <p:to>
                                        <p:strVal val="visible"/>
                                      </p:to>
                                    </p:set>
                                    <p:animEffect transition="in" filter="blinds(horizontal)">
                                      <p:cBhvr>
                                        <p:cTn id="88" dur="500"/>
                                        <p:tgtEl>
                                          <p:spTgt spid="241"/>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blinds(horizontal)">
                                      <p:cBhvr>
                                        <p:cTn id="91" dur="500"/>
                                        <p:tgtEl>
                                          <p:spTgt spid="6"/>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blinds(horizontal)">
                                      <p:cBhvr>
                                        <p:cTn id="9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p:bldP spid="240" grpId="0"/>
      <p:bldP spid="244" grpId="0"/>
      <p:bldP spid="247" grpId="0"/>
      <p:bldP spid="241" grpId="0"/>
      <p:bldP spid="3" grpId="0"/>
      <p:bldP spid="7" grpId="0"/>
      <p:bldP spid="8" grpId="0"/>
      <p:bldP spid="90" grpId="0"/>
      <p:bldP spid="91" grpId="0"/>
      <p:bldP spid="92" grpId="0"/>
      <p:bldP spid="93" grpId="0"/>
      <p:bldP spid="94" grpId="0"/>
      <p:bldP spid="95" grpId="0"/>
      <p:bldP spid="96" grpId="0"/>
      <p:bldP spid="97" grpId="0"/>
      <p:bldP spid="9" grpId="0"/>
      <p:bldP spid="99" grpId="0"/>
      <p:bldP spid="100" grpId="0"/>
      <p:bldP spid="5" grpId="0"/>
      <p:bldP spid="11" grpId="0"/>
      <p:bldP spid="12" grpId="0"/>
      <p:bldP spid="13" grpId="0"/>
      <p:bldP spid="6" grpId="0"/>
      <p:bldP spid="10"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00.xml><?xml version="1.0" encoding="utf-8"?>
<p:tagLst xmlns:p="http://schemas.openxmlformats.org/presentationml/2006/main">
  <p:tag name="KSO_WM_BEAUTIFY_FLAG" val=""/>
</p:tagLst>
</file>

<file path=ppt/tags/tag1001.xml><?xml version="1.0" encoding="utf-8"?>
<p:tagLst xmlns:p="http://schemas.openxmlformats.org/presentationml/2006/main">
  <p:tag name="KSO_WM_BEAUTIFY_FLAG" val=""/>
</p:tagLst>
</file>

<file path=ppt/tags/tag1002.xml><?xml version="1.0" encoding="utf-8"?>
<p:tagLst xmlns:p="http://schemas.openxmlformats.org/presentationml/2006/main">
  <p:tag name="KSO_WM_BEAUTIFY_FLAG" val=""/>
</p:tagLst>
</file>

<file path=ppt/tags/tag1003.xml><?xml version="1.0" encoding="utf-8"?>
<p:tagLst xmlns:p="http://schemas.openxmlformats.org/presentationml/2006/main">
  <p:tag name="KSO_WM_BEAUTIFY_FLAG" val=""/>
</p:tagLst>
</file>

<file path=ppt/tags/tag1004.xml><?xml version="1.0" encoding="utf-8"?>
<p:tagLst xmlns:p="http://schemas.openxmlformats.org/presentationml/2006/main">
  <p:tag name="KSO_WM_BEAUTIFY_FLAG" val=""/>
</p:tagLst>
</file>

<file path=ppt/tags/tag1005.xml><?xml version="1.0" encoding="utf-8"?>
<p:tagLst xmlns:p="http://schemas.openxmlformats.org/presentationml/2006/main">
  <p:tag name="KSO_WM_BEAUTIFY_FLAG" val=""/>
</p:tagLst>
</file>

<file path=ppt/tags/tag1006.xml><?xml version="1.0" encoding="utf-8"?>
<p:tagLst xmlns:p="http://schemas.openxmlformats.org/presentationml/2006/main">
  <p:tag name="KSO_WM_BEAUTIFY_FLAG" val=""/>
</p:tagLst>
</file>

<file path=ppt/tags/tag1007.xml><?xml version="1.0" encoding="utf-8"?>
<p:tagLst xmlns:p="http://schemas.openxmlformats.org/presentationml/2006/main">
  <p:tag name="KSO_WM_BEAUTIFY_FLAG" val=""/>
</p:tagLst>
</file>

<file path=ppt/tags/tag1008.xml><?xml version="1.0" encoding="utf-8"?>
<p:tagLst xmlns:p="http://schemas.openxmlformats.org/presentationml/2006/main">
  <p:tag name="KSO_WM_BEAUTIFY_FLAG" val=""/>
</p:tagLst>
</file>

<file path=ppt/tags/tag1009.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10.xml><?xml version="1.0" encoding="utf-8"?>
<p:tagLst xmlns:p="http://schemas.openxmlformats.org/presentationml/2006/main">
  <p:tag name="KSO_WM_BEAUTIFY_FLAG" val=""/>
</p:tagLst>
</file>

<file path=ppt/tags/tag1011.xml><?xml version="1.0" encoding="utf-8"?>
<p:tagLst xmlns:p="http://schemas.openxmlformats.org/presentationml/2006/main">
  <p:tag name="KSO_WM_BEAUTIFY_FLAG" val=""/>
</p:tagLst>
</file>

<file path=ppt/tags/tag1012.xml><?xml version="1.0" encoding="utf-8"?>
<p:tagLst xmlns:p="http://schemas.openxmlformats.org/presentationml/2006/main">
  <p:tag name="KSO_WM_BEAUTIFY_FLAG" val=""/>
</p:tagLst>
</file>

<file path=ppt/tags/tag1013.xml><?xml version="1.0" encoding="utf-8"?>
<p:tagLst xmlns:p="http://schemas.openxmlformats.org/presentationml/2006/main">
  <p:tag name="KSO_WM_BEAUTIFY_FLAG" val=""/>
</p:tagLst>
</file>

<file path=ppt/tags/tag1014.xml><?xml version="1.0" encoding="utf-8"?>
<p:tagLst xmlns:p="http://schemas.openxmlformats.org/presentationml/2006/main">
  <p:tag name="KSO_WM_BEAUTIFY_FLAG" val=""/>
</p:tagLst>
</file>

<file path=ppt/tags/tag1015.xml><?xml version="1.0" encoding="utf-8"?>
<p:tagLst xmlns:p="http://schemas.openxmlformats.org/presentationml/2006/main">
  <p:tag name="KSO_WM_BEAUTIFY_FLAG" val=""/>
</p:tagLst>
</file>

<file path=ppt/tags/tag1016.xml><?xml version="1.0" encoding="utf-8"?>
<p:tagLst xmlns:p="http://schemas.openxmlformats.org/presentationml/2006/main">
  <p:tag name="KSO_WM_BEAUTIFY_FLAG" val=""/>
</p:tagLst>
</file>

<file path=ppt/tags/tag1017.xml><?xml version="1.0" encoding="utf-8"?>
<p:tagLst xmlns:p="http://schemas.openxmlformats.org/presentationml/2006/main">
  <p:tag name="KSO_WM_BEAUTIFY_FLAG" val=""/>
</p:tagLst>
</file>

<file path=ppt/tags/tag1018.xml><?xml version="1.0" encoding="utf-8"?>
<p:tagLst xmlns:p="http://schemas.openxmlformats.org/presentationml/2006/main">
  <p:tag name="KSO_WM_BEAUTIFY_FLAG" val=""/>
</p:tagLst>
</file>

<file path=ppt/tags/tag1019.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20.xml><?xml version="1.0" encoding="utf-8"?>
<p:tagLst xmlns:p="http://schemas.openxmlformats.org/presentationml/2006/main">
  <p:tag name="KSO_WM_BEAUTIFY_FLAG" val=""/>
</p:tagLst>
</file>

<file path=ppt/tags/tag1021.xml><?xml version="1.0" encoding="utf-8"?>
<p:tagLst xmlns:p="http://schemas.openxmlformats.org/presentationml/2006/main">
  <p:tag name="KSO_WM_BEAUTIFY_FLAG" val=""/>
</p:tagLst>
</file>

<file path=ppt/tags/tag1022.xml><?xml version="1.0" encoding="utf-8"?>
<p:tagLst xmlns:p="http://schemas.openxmlformats.org/presentationml/2006/main">
  <p:tag name="KSO_WM_BEAUTIFY_FLAG" val=""/>
</p:tagLst>
</file>

<file path=ppt/tags/tag1023.xml><?xml version="1.0" encoding="utf-8"?>
<p:tagLst xmlns:p="http://schemas.openxmlformats.org/presentationml/2006/main">
  <p:tag name="KSO_WM_BEAUTIFY_FLAG" val=""/>
</p:tagLst>
</file>

<file path=ppt/tags/tag1024.xml><?xml version="1.0" encoding="utf-8"?>
<p:tagLst xmlns:p="http://schemas.openxmlformats.org/presentationml/2006/main">
  <p:tag name="KSO_WM_BEAUTIFY_FLAG" val=""/>
</p:tagLst>
</file>

<file path=ppt/tags/tag1025.xml><?xml version="1.0" encoding="utf-8"?>
<p:tagLst xmlns:p="http://schemas.openxmlformats.org/presentationml/2006/main">
  <p:tag name="KSO_WM_BEAUTIFY_FLAG" val=""/>
</p:tagLst>
</file>

<file path=ppt/tags/tag1026.xml><?xml version="1.0" encoding="utf-8"?>
<p:tagLst xmlns:p="http://schemas.openxmlformats.org/presentationml/2006/main">
  <p:tag name="KSO_WM_BEAUTIFY_FLAG" val=""/>
</p:tagLst>
</file>

<file path=ppt/tags/tag1027.xml><?xml version="1.0" encoding="utf-8"?>
<p:tagLst xmlns:p="http://schemas.openxmlformats.org/presentationml/2006/main">
  <p:tag name="KSO_WM_BEAUTIFY_FLAG" val=""/>
</p:tagLst>
</file>

<file path=ppt/tags/tag1028.xml><?xml version="1.0" encoding="utf-8"?>
<p:tagLst xmlns:p="http://schemas.openxmlformats.org/presentationml/2006/main">
  <p:tag name="KSO_WM_BEAUTIFY_FLAG" val=""/>
</p:tagLst>
</file>

<file path=ppt/tags/tag1029.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30.xml><?xml version="1.0" encoding="utf-8"?>
<p:tagLst xmlns:p="http://schemas.openxmlformats.org/presentationml/2006/main">
  <p:tag name="KSO_WM_BEAUTIFY_FLAG" val=""/>
</p:tagLst>
</file>

<file path=ppt/tags/tag1031.xml><?xml version="1.0" encoding="utf-8"?>
<p:tagLst xmlns:p="http://schemas.openxmlformats.org/presentationml/2006/main">
  <p:tag name="KSO_WM_BEAUTIFY_FLAG" val=""/>
</p:tagLst>
</file>

<file path=ppt/tags/tag1032.xml><?xml version="1.0" encoding="utf-8"?>
<p:tagLst xmlns:p="http://schemas.openxmlformats.org/presentationml/2006/main">
  <p:tag name="KSO_WM_BEAUTIFY_FLAG" val=""/>
</p:tagLst>
</file>

<file path=ppt/tags/tag1033.xml><?xml version="1.0" encoding="utf-8"?>
<p:tagLst xmlns:p="http://schemas.openxmlformats.org/presentationml/2006/main">
  <p:tag name="KSO_WM_BEAUTIFY_FLAG" val=""/>
</p:tagLst>
</file>

<file path=ppt/tags/tag1034.xml><?xml version="1.0" encoding="utf-8"?>
<p:tagLst xmlns:p="http://schemas.openxmlformats.org/presentationml/2006/main">
  <p:tag name="KSO_WM_BEAUTIFY_FLAG" val=""/>
</p:tagLst>
</file>

<file path=ppt/tags/tag1035.xml><?xml version="1.0" encoding="utf-8"?>
<p:tagLst xmlns:p="http://schemas.openxmlformats.org/presentationml/2006/main">
  <p:tag name="KSO_WM_BEAUTIFY_FLAG" val=""/>
</p:tagLst>
</file>

<file path=ppt/tags/tag1036.xml><?xml version="1.0" encoding="utf-8"?>
<p:tagLst xmlns:p="http://schemas.openxmlformats.org/presentationml/2006/main">
  <p:tag name="KSO_WM_BEAUTIFY_FLAG" val=""/>
</p:tagLst>
</file>

<file path=ppt/tags/tag1037.xml><?xml version="1.0" encoding="utf-8"?>
<p:tagLst xmlns:p="http://schemas.openxmlformats.org/presentationml/2006/main">
  <p:tag name="KSO_WM_BEAUTIFY_FLAG" val=""/>
</p:tagLst>
</file>

<file path=ppt/tags/tag1038.xml><?xml version="1.0" encoding="utf-8"?>
<p:tagLst xmlns:p="http://schemas.openxmlformats.org/presentationml/2006/main">
  <p:tag name="KSO_WM_BEAUTIFY_FLAG" val=""/>
</p:tagLst>
</file>

<file path=ppt/tags/tag1039.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40.xml><?xml version="1.0" encoding="utf-8"?>
<p:tagLst xmlns:p="http://schemas.openxmlformats.org/presentationml/2006/main">
  <p:tag name="KSO_WM_BEAUTIFY_FLAG" val=""/>
</p:tagLst>
</file>

<file path=ppt/tags/tag1041.xml><?xml version="1.0" encoding="utf-8"?>
<p:tagLst xmlns:p="http://schemas.openxmlformats.org/presentationml/2006/main">
  <p:tag name="KSO_WM_BEAUTIFY_FLAG" val=""/>
</p:tagLst>
</file>

<file path=ppt/tags/tag1042.xml><?xml version="1.0" encoding="utf-8"?>
<p:tagLst xmlns:p="http://schemas.openxmlformats.org/presentationml/2006/main">
  <p:tag name="KSO_WM_BEAUTIFY_FLAG" val=""/>
</p:tagLst>
</file>

<file path=ppt/tags/tag1043.xml><?xml version="1.0" encoding="utf-8"?>
<p:tagLst xmlns:p="http://schemas.openxmlformats.org/presentationml/2006/main">
  <p:tag name="KSO_WM_BEAUTIFY_FLAG" val=""/>
</p:tagLst>
</file>

<file path=ppt/tags/tag1044.xml><?xml version="1.0" encoding="utf-8"?>
<p:tagLst xmlns:p="http://schemas.openxmlformats.org/presentationml/2006/main">
  <p:tag name="KSO_WM_BEAUTIFY_FLAG" val=""/>
</p:tagLst>
</file>

<file path=ppt/tags/tag1045.xml><?xml version="1.0" encoding="utf-8"?>
<p:tagLst xmlns:p="http://schemas.openxmlformats.org/presentationml/2006/main">
  <p:tag name="KSO_WM_BEAUTIFY_FLAG" val=""/>
</p:tagLst>
</file>

<file path=ppt/tags/tag1046.xml><?xml version="1.0" encoding="utf-8"?>
<p:tagLst xmlns:p="http://schemas.openxmlformats.org/presentationml/2006/main">
  <p:tag name="KSO_WM_BEAUTIFY_FLAG" val=""/>
</p:tagLst>
</file>

<file path=ppt/tags/tag1047.xml><?xml version="1.0" encoding="utf-8"?>
<p:tagLst xmlns:p="http://schemas.openxmlformats.org/presentationml/2006/main">
  <p:tag name="KSO_WM_BEAUTIFY_FLAG" val=""/>
</p:tagLst>
</file>

<file path=ppt/tags/tag1048.xml><?xml version="1.0" encoding="utf-8"?>
<p:tagLst xmlns:p="http://schemas.openxmlformats.org/presentationml/2006/main">
  <p:tag name="KSO_WM_BEAUTIFY_FLAG" val=""/>
</p:tagLst>
</file>

<file path=ppt/tags/tag1049.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50.xml><?xml version="1.0" encoding="utf-8"?>
<p:tagLst xmlns:p="http://schemas.openxmlformats.org/presentationml/2006/main">
  <p:tag name="KSO_WM_BEAUTIFY_FLAG" val=""/>
</p:tagLst>
</file>

<file path=ppt/tags/tag1051.xml><?xml version="1.0" encoding="utf-8"?>
<p:tagLst xmlns:p="http://schemas.openxmlformats.org/presentationml/2006/main">
  <p:tag name="KSO_WM_BEAUTIFY_FLAG" val=""/>
</p:tagLst>
</file>

<file path=ppt/tags/tag1052.xml><?xml version="1.0" encoding="utf-8"?>
<p:tagLst xmlns:p="http://schemas.openxmlformats.org/presentationml/2006/main">
  <p:tag name="KSO_WM_BEAUTIFY_FLAG" val=""/>
</p:tagLst>
</file>

<file path=ppt/tags/tag1053.xml><?xml version="1.0" encoding="utf-8"?>
<p:tagLst xmlns:p="http://schemas.openxmlformats.org/presentationml/2006/main">
  <p:tag name="KSO_WM_BEAUTIFY_FLAG" val=""/>
</p:tagLst>
</file>

<file path=ppt/tags/tag1054.xml><?xml version="1.0" encoding="utf-8"?>
<p:tagLst xmlns:p="http://schemas.openxmlformats.org/presentationml/2006/main">
  <p:tag name="KSO_WM_BEAUTIFY_FLAG" val=""/>
</p:tagLst>
</file>

<file path=ppt/tags/tag1055.xml><?xml version="1.0" encoding="utf-8"?>
<p:tagLst xmlns:p="http://schemas.openxmlformats.org/presentationml/2006/main">
  <p:tag name="KSO_WM_BEAUTIFY_FLAG" val=""/>
</p:tagLst>
</file>

<file path=ppt/tags/tag1056.xml><?xml version="1.0" encoding="utf-8"?>
<p:tagLst xmlns:p="http://schemas.openxmlformats.org/presentationml/2006/main">
  <p:tag name="KSO_WM_BEAUTIFY_FLAG" val=""/>
</p:tagLst>
</file>

<file path=ppt/tags/tag1057.xml><?xml version="1.0" encoding="utf-8"?>
<p:tagLst xmlns:p="http://schemas.openxmlformats.org/presentationml/2006/main">
  <p:tag name="KSO_WM_BEAUTIFY_FLAG" val=""/>
</p:tagLst>
</file>

<file path=ppt/tags/tag1058.xml><?xml version="1.0" encoding="utf-8"?>
<p:tagLst xmlns:p="http://schemas.openxmlformats.org/presentationml/2006/main">
  <p:tag name="KSO_WM_BEAUTIFY_FLAG" val=""/>
</p:tagLst>
</file>

<file path=ppt/tags/tag1059.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60.xml><?xml version="1.0" encoding="utf-8"?>
<p:tagLst xmlns:p="http://schemas.openxmlformats.org/presentationml/2006/main">
  <p:tag name="KSO_WM_BEAUTIFY_FLAG" val=""/>
</p:tagLst>
</file>

<file path=ppt/tags/tag1061.xml><?xml version="1.0" encoding="utf-8"?>
<p:tagLst xmlns:p="http://schemas.openxmlformats.org/presentationml/2006/main">
  <p:tag name="KSO_WM_BEAUTIFY_FLAG" val=""/>
</p:tagLst>
</file>

<file path=ppt/tags/tag1062.xml><?xml version="1.0" encoding="utf-8"?>
<p:tagLst xmlns:p="http://schemas.openxmlformats.org/presentationml/2006/main">
  <p:tag name="KSO_WM_BEAUTIFY_FLAG" val=""/>
</p:tagLst>
</file>

<file path=ppt/tags/tag1063.xml><?xml version="1.0" encoding="utf-8"?>
<p:tagLst xmlns:p="http://schemas.openxmlformats.org/presentationml/2006/main">
  <p:tag name="KSO_WM_BEAUTIFY_FLAG" val=""/>
</p:tagLst>
</file>

<file path=ppt/tags/tag1064.xml><?xml version="1.0" encoding="utf-8"?>
<p:tagLst xmlns:p="http://schemas.openxmlformats.org/presentationml/2006/main">
  <p:tag name="KSO_WM_BEAUTIFY_FLAG" val=""/>
</p:tagLst>
</file>

<file path=ppt/tags/tag1065.xml><?xml version="1.0" encoding="utf-8"?>
<p:tagLst xmlns:p="http://schemas.openxmlformats.org/presentationml/2006/main">
  <p:tag name="KSO_WM_BEAUTIFY_FLAG" val=""/>
</p:tagLst>
</file>

<file path=ppt/tags/tag1066.xml><?xml version="1.0" encoding="utf-8"?>
<p:tagLst xmlns:p="http://schemas.openxmlformats.org/presentationml/2006/main">
  <p:tag name="KSO_WM_BEAUTIFY_FLAG" val=""/>
</p:tagLst>
</file>

<file path=ppt/tags/tag1067.xml><?xml version="1.0" encoding="utf-8"?>
<p:tagLst xmlns:p="http://schemas.openxmlformats.org/presentationml/2006/main">
  <p:tag name="KSO_WM_BEAUTIFY_FLAG" val=""/>
</p:tagLst>
</file>

<file path=ppt/tags/tag1068.xml><?xml version="1.0" encoding="utf-8"?>
<p:tagLst xmlns:p="http://schemas.openxmlformats.org/presentationml/2006/main">
  <p:tag name="KSO_WM_BEAUTIFY_FLAG" val=""/>
</p:tagLst>
</file>

<file path=ppt/tags/tag1069.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70.xml><?xml version="1.0" encoding="utf-8"?>
<p:tagLst xmlns:p="http://schemas.openxmlformats.org/presentationml/2006/main">
  <p:tag name="KSO_WM_BEAUTIFY_FLAG" val=""/>
</p:tagLst>
</file>

<file path=ppt/tags/tag1071.xml><?xml version="1.0" encoding="utf-8"?>
<p:tagLst xmlns:p="http://schemas.openxmlformats.org/presentationml/2006/main">
  <p:tag name="KSO_WM_BEAUTIFY_FLAG" val=""/>
</p:tagLst>
</file>

<file path=ppt/tags/tag1072.xml><?xml version="1.0" encoding="utf-8"?>
<p:tagLst xmlns:p="http://schemas.openxmlformats.org/presentationml/2006/main">
  <p:tag name="KSO_WM_BEAUTIFY_FLAG" val=""/>
</p:tagLst>
</file>

<file path=ppt/tags/tag1073.xml><?xml version="1.0" encoding="utf-8"?>
<p:tagLst xmlns:p="http://schemas.openxmlformats.org/presentationml/2006/main">
  <p:tag name="KSO_WM_BEAUTIFY_FLAG" val=""/>
</p:tagLst>
</file>

<file path=ppt/tags/tag1074.xml><?xml version="1.0" encoding="utf-8"?>
<p:tagLst xmlns:p="http://schemas.openxmlformats.org/presentationml/2006/main">
  <p:tag name="KSO_WM_BEAUTIFY_FLAG" val=""/>
</p:tagLst>
</file>

<file path=ppt/tags/tag1075.xml><?xml version="1.0" encoding="utf-8"?>
<p:tagLst xmlns:p="http://schemas.openxmlformats.org/presentationml/2006/main">
  <p:tag name="KSO_WM_BEAUTIFY_FLAG" val=""/>
</p:tagLst>
</file>

<file path=ppt/tags/tag1076.xml><?xml version="1.0" encoding="utf-8"?>
<p:tagLst xmlns:p="http://schemas.openxmlformats.org/presentationml/2006/main">
  <p:tag name="KSO_WM_BEAUTIFY_FLAG" val=""/>
</p:tagLst>
</file>

<file path=ppt/tags/tag1077.xml><?xml version="1.0" encoding="utf-8"?>
<p:tagLst xmlns:p="http://schemas.openxmlformats.org/presentationml/2006/main">
  <p:tag name="KSO_WM_BEAUTIFY_FLAG" val=""/>
</p:tagLst>
</file>

<file path=ppt/tags/tag1078.xml><?xml version="1.0" encoding="utf-8"?>
<p:tagLst xmlns:p="http://schemas.openxmlformats.org/presentationml/2006/main">
  <p:tag name="KSO_WM_BEAUTIFY_FLAG" val=""/>
</p:tagLst>
</file>

<file path=ppt/tags/tag1079.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80.xml><?xml version="1.0" encoding="utf-8"?>
<p:tagLst xmlns:p="http://schemas.openxmlformats.org/presentationml/2006/main">
  <p:tag name="KSO_WM_BEAUTIFY_FLAG" val=""/>
</p:tagLst>
</file>

<file path=ppt/tags/tag1081.xml><?xml version="1.0" encoding="utf-8"?>
<p:tagLst xmlns:p="http://schemas.openxmlformats.org/presentationml/2006/main">
  <p:tag name="KSO_WM_BEAUTIFY_FLAG" val=""/>
</p:tagLst>
</file>

<file path=ppt/tags/tag1082.xml><?xml version="1.0" encoding="utf-8"?>
<p:tagLst xmlns:p="http://schemas.openxmlformats.org/presentationml/2006/main">
  <p:tag name="KSO_WM_BEAUTIFY_FLAG" val=""/>
</p:tagLst>
</file>

<file path=ppt/tags/tag1083.xml><?xml version="1.0" encoding="utf-8"?>
<p:tagLst xmlns:p="http://schemas.openxmlformats.org/presentationml/2006/main">
  <p:tag name="KSO_WM_BEAUTIFY_FLAG" val=""/>
</p:tagLst>
</file>

<file path=ppt/tags/tag1084.xml><?xml version="1.0" encoding="utf-8"?>
<p:tagLst xmlns:p="http://schemas.openxmlformats.org/presentationml/2006/main">
  <p:tag name="KSO_WM_BEAUTIFY_FLAG" val=""/>
</p:tagLst>
</file>

<file path=ppt/tags/tag1085.xml><?xml version="1.0" encoding="utf-8"?>
<p:tagLst xmlns:p="http://schemas.openxmlformats.org/presentationml/2006/main">
  <p:tag name="KSO_WM_BEAUTIFY_FLAG" val=""/>
</p:tagLst>
</file>

<file path=ppt/tags/tag1086.xml><?xml version="1.0" encoding="utf-8"?>
<p:tagLst xmlns:p="http://schemas.openxmlformats.org/presentationml/2006/main">
  <p:tag name="KSO_WM_BEAUTIFY_FLAG" val=""/>
</p:tagLst>
</file>

<file path=ppt/tags/tag1087.xml><?xml version="1.0" encoding="utf-8"?>
<p:tagLst xmlns:p="http://schemas.openxmlformats.org/presentationml/2006/main">
  <p:tag name="KSO_WM_BEAUTIFY_FLAG" val=""/>
</p:tagLst>
</file>

<file path=ppt/tags/tag1088.xml><?xml version="1.0" encoding="utf-8"?>
<p:tagLst xmlns:p="http://schemas.openxmlformats.org/presentationml/2006/main">
  <p:tag name="KSO_WM_BEAUTIFY_FLAG" val=""/>
</p:tagLst>
</file>

<file path=ppt/tags/tag1089.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090.xml><?xml version="1.0" encoding="utf-8"?>
<p:tagLst xmlns:p="http://schemas.openxmlformats.org/presentationml/2006/main">
  <p:tag name="KSO_WM_BEAUTIFY_FLAG" val=""/>
</p:tagLst>
</file>

<file path=ppt/tags/tag1091.xml><?xml version="1.0" encoding="utf-8"?>
<p:tagLst xmlns:p="http://schemas.openxmlformats.org/presentationml/2006/main">
  <p:tag name="KSO_WM_BEAUTIFY_FLAG" val=""/>
</p:tagLst>
</file>

<file path=ppt/tags/tag1092.xml><?xml version="1.0" encoding="utf-8"?>
<p:tagLst xmlns:p="http://schemas.openxmlformats.org/presentationml/2006/main">
  <p:tag name="KSO_WM_BEAUTIFY_FLAG" val=""/>
</p:tagLst>
</file>

<file path=ppt/tags/tag1093.xml><?xml version="1.0" encoding="utf-8"?>
<p:tagLst xmlns:p="http://schemas.openxmlformats.org/presentationml/2006/main">
  <p:tag name="KSO_WM_BEAUTIFY_FLAG" val=""/>
</p:tagLst>
</file>

<file path=ppt/tags/tag1094.xml><?xml version="1.0" encoding="utf-8"?>
<p:tagLst xmlns:p="http://schemas.openxmlformats.org/presentationml/2006/main">
  <p:tag name="KSO_WM_BEAUTIFY_FLAG" val=""/>
</p:tagLst>
</file>

<file path=ppt/tags/tag1095.xml><?xml version="1.0" encoding="utf-8"?>
<p:tagLst xmlns:p="http://schemas.openxmlformats.org/presentationml/2006/main">
  <p:tag name="KSO_WM_BEAUTIFY_FLAG" val=""/>
</p:tagLst>
</file>

<file path=ppt/tags/tag1096.xml><?xml version="1.0" encoding="utf-8"?>
<p:tagLst xmlns:p="http://schemas.openxmlformats.org/presentationml/2006/main">
  <p:tag name="KSO_WM_BEAUTIFY_FLAG" val=""/>
</p:tagLst>
</file>

<file path=ppt/tags/tag1097.xml><?xml version="1.0" encoding="utf-8"?>
<p:tagLst xmlns:p="http://schemas.openxmlformats.org/presentationml/2006/main">
  <p:tag name="KSO_WM_BEAUTIFY_FLAG" val=""/>
</p:tagLst>
</file>

<file path=ppt/tags/tag1098.xml><?xml version="1.0" encoding="utf-8"?>
<p:tagLst xmlns:p="http://schemas.openxmlformats.org/presentationml/2006/main">
  <p:tag name="KSO_WM_BEAUTIFY_FLAG" val=""/>
</p:tagLst>
</file>

<file path=ppt/tags/tag109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00.xml><?xml version="1.0" encoding="utf-8"?>
<p:tagLst xmlns:p="http://schemas.openxmlformats.org/presentationml/2006/main">
  <p:tag name="KSO_WM_BEAUTIFY_FLAG" val=""/>
</p:tagLst>
</file>

<file path=ppt/tags/tag1101.xml><?xml version="1.0" encoding="utf-8"?>
<p:tagLst xmlns:p="http://schemas.openxmlformats.org/presentationml/2006/main">
  <p:tag name="KSO_WM_BEAUTIFY_FLAG" val=""/>
</p:tagLst>
</file>

<file path=ppt/tags/tag1102.xml><?xml version="1.0" encoding="utf-8"?>
<p:tagLst xmlns:p="http://schemas.openxmlformats.org/presentationml/2006/main">
  <p:tag name="KSO_WM_BEAUTIFY_FLAG" val=""/>
</p:tagLst>
</file>

<file path=ppt/tags/tag1103.xml><?xml version="1.0" encoding="utf-8"?>
<p:tagLst xmlns:p="http://schemas.openxmlformats.org/presentationml/2006/main">
  <p:tag name="KSO_WM_BEAUTIFY_FLAG" val=""/>
</p:tagLst>
</file>

<file path=ppt/tags/tag1104.xml><?xml version="1.0" encoding="utf-8"?>
<p:tagLst xmlns:p="http://schemas.openxmlformats.org/presentationml/2006/main">
  <p:tag name="KSO_WM_BEAUTIFY_FLAG" val=""/>
</p:tagLst>
</file>

<file path=ppt/tags/tag1105.xml><?xml version="1.0" encoding="utf-8"?>
<p:tagLst xmlns:p="http://schemas.openxmlformats.org/presentationml/2006/main">
  <p:tag name="KSO_WM_BEAUTIFY_FLAG" val=""/>
</p:tagLst>
</file>

<file path=ppt/tags/tag1106.xml><?xml version="1.0" encoding="utf-8"?>
<p:tagLst xmlns:p="http://schemas.openxmlformats.org/presentationml/2006/main">
  <p:tag name="KSO_WM_BEAUTIFY_FLAG" val=""/>
</p:tagLst>
</file>

<file path=ppt/tags/tag1107.xml><?xml version="1.0" encoding="utf-8"?>
<p:tagLst xmlns:p="http://schemas.openxmlformats.org/presentationml/2006/main">
  <p:tag name="KSO_WM_BEAUTIFY_FLAG" val=""/>
</p:tagLst>
</file>

<file path=ppt/tags/tag1108.xml><?xml version="1.0" encoding="utf-8"?>
<p:tagLst xmlns:p="http://schemas.openxmlformats.org/presentationml/2006/main">
  <p:tag name="KSO_WM_BEAUTIFY_FLAG" val=""/>
</p:tagLst>
</file>

<file path=ppt/tags/tag1109.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10.xml><?xml version="1.0" encoding="utf-8"?>
<p:tagLst xmlns:p="http://schemas.openxmlformats.org/presentationml/2006/main">
  <p:tag name="KSO_WM_BEAUTIFY_FLAG" val=""/>
</p:tagLst>
</file>

<file path=ppt/tags/tag1111.xml><?xml version="1.0" encoding="utf-8"?>
<p:tagLst xmlns:p="http://schemas.openxmlformats.org/presentationml/2006/main">
  <p:tag name="KSO_WM_BEAUTIFY_FLAG" val=""/>
</p:tagLst>
</file>

<file path=ppt/tags/tag1112.xml><?xml version="1.0" encoding="utf-8"?>
<p:tagLst xmlns:p="http://schemas.openxmlformats.org/presentationml/2006/main">
  <p:tag name="KSO_WM_BEAUTIFY_FLAG" val=""/>
</p:tagLst>
</file>

<file path=ppt/tags/tag1113.xml><?xml version="1.0" encoding="utf-8"?>
<p:tagLst xmlns:p="http://schemas.openxmlformats.org/presentationml/2006/main">
  <p:tag name="KSO_WM_BEAUTIFY_FLAG" val=""/>
</p:tagLst>
</file>

<file path=ppt/tags/tag1114.xml><?xml version="1.0" encoding="utf-8"?>
<p:tagLst xmlns:p="http://schemas.openxmlformats.org/presentationml/2006/main">
  <p:tag name="KSO_WM_BEAUTIFY_FLAG" val=""/>
</p:tagLst>
</file>

<file path=ppt/tags/tag1115.xml><?xml version="1.0" encoding="utf-8"?>
<p:tagLst xmlns:p="http://schemas.openxmlformats.org/presentationml/2006/main">
  <p:tag name="KSO_WM_BEAUTIFY_FLAG" val=""/>
</p:tagLst>
</file>

<file path=ppt/tags/tag1116.xml><?xml version="1.0" encoding="utf-8"?>
<p:tagLst xmlns:p="http://schemas.openxmlformats.org/presentationml/2006/main">
  <p:tag name="KSO_WM_BEAUTIFY_FLAG" val=""/>
</p:tagLst>
</file>

<file path=ppt/tags/tag1117.xml><?xml version="1.0" encoding="utf-8"?>
<p:tagLst xmlns:p="http://schemas.openxmlformats.org/presentationml/2006/main">
  <p:tag name="KSO_WM_BEAUTIFY_FLAG" val=""/>
</p:tagLst>
</file>

<file path=ppt/tags/tag1118.xml><?xml version="1.0" encoding="utf-8"?>
<p:tagLst xmlns:p="http://schemas.openxmlformats.org/presentationml/2006/main">
  <p:tag name="KSO_WM_BEAUTIFY_FLAG" val=""/>
</p:tagLst>
</file>

<file path=ppt/tags/tag1119.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20.xml><?xml version="1.0" encoding="utf-8"?>
<p:tagLst xmlns:p="http://schemas.openxmlformats.org/presentationml/2006/main">
  <p:tag name="KSO_WM_BEAUTIFY_FLAG" val=""/>
</p:tagLst>
</file>

<file path=ppt/tags/tag1121.xml><?xml version="1.0" encoding="utf-8"?>
<p:tagLst xmlns:p="http://schemas.openxmlformats.org/presentationml/2006/main">
  <p:tag name="KSO_WM_BEAUTIFY_FLAG" val=""/>
</p:tagLst>
</file>

<file path=ppt/tags/tag1122.xml><?xml version="1.0" encoding="utf-8"?>
<p:tagLst xmlns:p="http://schemas.openxmlformats.org/presentationml/2006/main">
  <p:tag name="KSO_WM_BEAUTIFY_FLAG" val=""/>
</p:tagLst>
</file>

<file path=ppt/tags/tag1123.xml><?xml version="1.0" encoding="utf-8"?>
<p:tagLst xmlns:p="http://schemas.openxmlformats.org/presentationml/2006/main">
  <p:tag name="KSO_WM_BEAUTIFY_FLAG" val=""/>
</p:tagLst>
</file>

<file path=ppt/tags/tag1124.xml><?xml version="1.0" encoding="utf-8"?>
<p:tagLst xmlns:p="http://schemas.openxmlformats.org/presentationml/2006/main">
  <p:tag name="KSO_WM_BEAUTIFY_FLAG" val=""/>
</p:tagLst>
</file>

<file path=ppt/tags/tag1125.xml><?xml version="1.0" encoding="utf-8"?>
<p:tagLst xmlns:p="http://schemas.openxmlformats.org/presentationml/2006/main">
  <p:tag name="KSO_WM_BEAUTIFY_FLAG" val=""/>
</p:tagLst>
</file>

<file path=ppt/tags/tag1126.xml><?xml version="1.0" encoding="utf-8"?>
<p:tagLst xmlns:p="http://schemas.openxmlformats.org/presentationml/2006/main">
  <p:tag name="KSO_WM_BEAUTIFY_FLAG" val=""/>
</p:tagLst>
</file>

<file path=ppt/tags/tag1127.xml><?xml version="1.0" encoding="utf-8"?>
<p:tagLst xmlns:p="http://schemas.openxmlformats.org/presentationml/2006/main">
  <p:tag name="KSO_WM_BEAUTIFY_FLAG" val=""/>
</p:tagLst>
</file>

<file path=ppt/tags/tag1128.xml><?xml version="1.0" encoding="utf-8"?>
<p:tagLst xmlns:p="http://schemas.openxmlformats.org/presentationml/2006/main">
  <p:tag name="KSO_WM_BEAUTIFY_FLAG" val=""/>
</p:tagLst>
</file>

<file path=ppt/tags/tag1129.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30.xml><?xml version="1.0" encoding="utf-8"?>
<p:tagLst xmlns:p="http://schemas.openxmlformats.org/presentationml/2006/main">
  <p:tag name="KSO_WM_BEAUTIFY_FLAG" val=""/>
</p:tagLst>
</file>

<file path=ppt/tags/tag1131.xml><?xml version="1.0" encoding="utf-8"?>
<p:tagLst xmlns:p="http://schemas.openxmlformats.org/presentationml/2006/main">
  <p:tag name="KSO_WM_BEAUTIFY_FLAG" val=""/>
</p:tagLst>
</file>

<file path=ppt/tags/tag1132.xml><?xml version="1.0" encoding="utf-8"?>
<p:tagLst xmlns:p="http://schemas.openxmlformats.org/presentationml/2006/main">
  <p:tag name="KSO_WM_BEAUTIFY_FLAG" val=""/>
</p:tagLst>
</file>

<file path=ppt/tags/tag1133.xml><?xml version="1.0" encoding="utf-8"?>
<p:tagLst xmlns:p="http://schemas.openxmlformats.org/presentationml/2006/main">
  <p:tag name="KSO_WM_BEAUTIFY_FLAG" val=""/>
</p:tagLst>
</file>

<file path=ppt/tags/tag1134.xml><?xml version="1.0" encoding="utf-8"?>
<p:tagLst xmlns:p="http://schemas.openxmlformats.org/presentationml/2006/main">
  <p:tag name="KSO_WM_BEAUTIFY_FLAG" val=""/>
</p:tagLst>
</file>

<file path=ppt/tags/tag1135.xml><?xml version="1.0" encoding="utf-8"?>
<p:tagLst xmlns:p="http://schemas.openxmlformats.org/presentationml/2006/main">
  <p:tag name="KSO_WM_BEAUTIFY_FLAG" val=""/>
</p:tagLst>
</file>

<file path=ppt/tags/tag1136.xml><?xml version="1.0" encoding="utf-8"?>
<p:tagLst xmlns:p="http://schemas.openxmlformats.org/presentationml/2006/main">
  <p:tag name="KSO_WM_BEAUTIFY_FLAG" val=""/>
</p:tagLst>
</file>

<file path=ppt/tags/tag1137.xml><?xml version="1.0" encoding="utf-8"?>
<p:tagLst xmlns:p="http://schemas.openxmlformats.org/presentationml/2006/main">
  <p:tag name="KSO_WM_BEAUTIFY_FLAG" val=""/>
</p:tagLst>
</file>

<file path=ppt/tags/tag1138.xml><?xml version="1.0" encoding="utf-8"?>
<p:tagLst xmlns:p="http://schemas.openxmlformats.org/presentationml/2006/main">
  <p:tag name="KSO_WM_BEAUTIFY_FLAG" val=""/>
</p:tagLst>
</file>

<file path=ppt/tags/tag1139.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40.xml><?xml version="1.0" encoding="utf-8"?>
<p:tagLst xmlns:p="http://schemas.openxmlformats.org/presentationml/2006/main">
  <p:tag name="KSO_WM_BEAUTIFY_FLAG" val=""/>
</p:tagLst>
</file>

<file path=ppt/tags/tag1141.xml><?xml version="1.0" encoding="utf-8"?>
<p:tagLst xmlns:p="http://schemas.openxmlformats.org/presentationml/2006/main">
  <p:tag name="KSO_WM_BEAUTIFY_FLAG" val=""/>
</p:tagLst>
</file>

<file path=ppt/tags/tag1142.xml><?xml version="1.0" encoding="utf-8"?>
<p:tagLst xmlns:p="http://schemas.openxmlformats.org/presentationml/2006/main">
  <p:tag name="KSO_WM_BEAUTIFY_FLAG" val=""/>
</p:tagLst>
</file>

<file path=ppt/tags/tag1143.xml><?xml version="1.0" encoding="utf-8"?>
<p:tagLst xmlns:p="http://schemas.openxmlformats.org/presentationml/2006/main">
  <p:tag name="KSO_WM_BEAUTIFY_FLAG" val=""/>
</p:tagLst>
</file>

<file path=ppt/tags/tag1144.xml><?xml version="1.0" encoding="utf-8"?>
<p:tagLst xmlns:p="http://schemas.openxmlformats.org/presentationml/2006/main">
  <p:tag name="KSO_WM_BEAUTIFY_FLAG" val=""/>
</p:tagLst>
</file>

<file path=ppt/tags/tag1145.xml><?xml version="1.0" encoding="utf-8"?>
<p:tagLst xmlns:p="http://schemas.openxmlformats.org/presentationml/2006/main">
  <p:tag name="KSO_WM_BEAUTIFY_FLAG" val=""/>
</p:tagLst>
</file>

<file path=ppt/tags/tag1146.xml><?xml version="1.0" encoding="utf-8"?>
<p:tagLst xmlns:p="http://schemas.openxmlformats.org/presentationml/2006/main">
  <p:tag name="KSO_WM_BEAUTIFY_FLAG" val=""/>
</p:tagLst>
</file>

<file path=ppt/tags/tag1147.xml><?xml version="1.0" encoding="utf-8"?>
<p:tagLst xmlns:p="http://schemas.openxmlformats.org/presentationml/2006/main">
  <p:tag name="KSO_WM_BEAUTIFY_FLAG" val=""/>
</p:tagLst>
</file>

<file path=ppt/tags/tag1148.xml><?xml version="1.0" encoding="utf-8"?>
<p:tagLst xmlns:p="http://schemas.openxmlformats.org/presentationml/2006/main">
  <p:tag name="KSO_WM_BEAUTIFY_FLAG" val=""/>
</p:tagLst>
</file>

<file path=ppt/tags/tag1149.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50.xml><?xml version="1.0" encoding="utf-8"?>
<p:tagLst xmlns:p="http://schemas.openxmlformats.org/presentationml/2006/main">
  <p:tag name="KSO_WM_BEAUTIFY_FLAG" val=""/>
</p:tagLst>
</file>

<file path=ppt/tags/tag1151.xml><?xml version="1.0" encoding="utf-8"?>
<p:tagLst xmlns:p="http://schemas.openxmlformats.org/presentationml/2006/main">
  <p:tag name="KSO_WM_BEAUTIFY_FLAG" val=""/>
</p:tagLst>
</file>

<file path=ppt/tags/tag1152.xml><?xml version="1.0" encoding="utf-8"?>
<p:tagLst xmlns:p="http://schemas.openxmlformats.org/presentationml/2006/main">
  <p:tag name="KSO_WM_BEAUTIFY_FLAG" val=""/>
</p:tagLst>
</file>

<file path=ppt/tags/tag1153.xml><?xml version="1.0" encoding="utf-8"?>
<p:tagLst xmlns:p="http://schemas.openxmlformats.org/presentationml/2006/main">
  <p:tag name="KSO_WM_BEAUTIFY_FLAG" val=""/>
</p:tagLst>
</file>

<file path=ppt/tags/tag1154.xml><?xml version="1.0" encoding="utf-8"?>
<p:tagLst xmlns:p="http://schemas.openxmlformats.org/presentationml/2006/main">
  <p:tag name="KSO_WM_BEAUTIFY_FLAG" val=""/>
</p:tagLst>
</file>

<file path=ppt/tags/tag1155.xml><?xml version="1.0" encoding="utf-8"?>
<p:tagLst xmlns:p="http://schemas.openxmlformats.org/presentationml/2006/main">
  <p:tag name="KSO_WM_BEAUTIFY_FLAG" val=""/>
</p:tagLst>
</file>

<file path=ppt/tags/tag1156.xml><?xml version="1.0" encoding="utf-8"?>
<p:tagLst xmlns:p="http://schemas.openxmlformats.org/presentationml/2006/main">
  <p:tag name="KSO_WM_BEAUTIFY_FLAG" val=""/>
</p:tagLst>
</file>

<file path=ppt/tags/tag1157.xml><?xml version="1.0" encoding="utf-8"?>
<p:tagLst xmlns:p="http://schemas.openxmlformats.org/presentationml/2006/main">
  <p:tag name="KSO_WM_BEAUTIFY_FLAG" val=""/>
</p:tagLst>
</file>

<file path=ppt/tags/tag1158.xml><?xml version="1.0" encoding="utf-8"?>
<p:tagLst xmlns:p="http://schemas.openxmlformats.org/presentationml/2006/main">
  <p:tag name="KSO_WM_BEAUTIFY_FLAG" val=""/>
</p:tagLst>
</file>

<file path=ppt/tags/tag1159.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60.xml><?xml version="1.0" encoding="utf-8"?>
<p:tagLst xmlns:p="http://schemas.openxmlformats.org/presentationml/2006/main">
  <p:tag name="KSO_WM_BEAUTIFY_FLAG" val=""/>
</p:tagLst>
</file>

<file path=ppt/tags/tag1161.xml><?xml version="1.0" encoding="utf-8"?>
<p:tagLst xmlns:p="http://schemas.openxmlformats.org/presentationml/2006/main">
  <p:tag name="KSO_WM_BEAUTIFY_FLAG" val=""/>
</p:tagLst>
</file>

<file path=ppt/tags/tag1162.xml><?xml version="1.0" encoding="utf-8"?>
<p:tagLst xmlns:p="http://schemas.openxmlformats.org/presentationml/2006/main">
  <p:tag name="KSO_WM_BEAUTIFY_FLAG" val=""/>
</p:tagLst>
</file>

<file path=ppt/tags/tag1163.xml><?xml version="1.0" encoding="utf-8"?>
<p:tagLst xmlns:p="http://schemas.openxmlformats.org/presentationml/2006/main">
  <p:tag name="KSO_WM_BEAUTIFY_FLAG" val=""/>
</p:tagLst>
</file>

<file path=ppt/tags/tag1164.xml><?xml version="1.0" encoding="utf-8"?>
<p:tagLst xmlns:p="http://schemas.openxmlformats.org/presentationml/2006/main">
  <p:tag name="KSO_WM_BEAUTIFY_FLAG" val=""/>
</p:tagLst>
</file>

<file path=ppt/tags/tag1165.xml><?xml version="1.0" encoding="utf-8"?>
<p:tagLst xmlns:p="http://schemas.openxmlformats.org/presentationml/2006/main">
  <p:tag name="KSO_WM_BEAUTIFY_FLAG" val=""/>
</p:tagLst>
</file>

<file path=ppt/tags/tag1166.xml><?xml version="1.0" encoding="utf-8"?>
<p:tagLst xmlns:p="http://schemas.openxmlformats.org/presentationml/2006/main">
  <p:tag name="KSO_WM_BEAUTIFY_FLAG" val=""/>
</p:tagLst>
</file>

<file path=ppt/tags/tag1167.xml><?xml version="1.0" encoding="utf-8"?>
<p:tagLst xmlns:p="http://schemas.openxmlformats.org/presentationml/2006/main">
  <p:tag name="KSO_WM_BEAUTIFY_FLAG" val=""/>
</p:tagLst>
</file>

<file path=ppt/tags/tag1168.xml><?xml version="1.0" encoding="utf-8"?>
<p:tagLst xmlns:p="http://schemas.openxmlformats.org/presentationml/2006/main">
  <p:tag name="KSO_WM_BEAUTIFY_FLAG" val=""/>
</p:tagLst>
</file>

<file path=ppt/tags/tag1169.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70.xml><?xml version="1.0" encoding="utf-8"?>
<p:tagLst xmlns:p="http://schemas.openxmlformats.org/presentationml/2006/main">
  <p:tag name="KSO_WM_BEAUTIFY_FLAG" val=""/>
</p:tagLst>
</file>

<file path=ppt/tags/tag1171.xml><?xml version="1.0" encoding="utf-8"?>
<p:tagLst xmlns:p="http://schemas.openxmlformats.org/presentationml/2006/main">
  <p:tag name="KSO_WM_BEAUTIFY_FLAG" val=""/>
</p:tagLst>
</file>

<file path=ppt/tags/tag1172.xml><?xml version="1.0" encoding="utf-8"?>
<p:tagLst xmlns:p="http://schemas.openxmlformats.org/presentationml/2006/main">
  <p:tag name="KSO_WM_BEAUTIFY_FLAG" val=""/>
</p:tagLst>
</file>

<file path=ppt/tags/tag1173.xml><?xml version="1.0" encoding="utf-8"?>
<p:tagLst xmlns:p="http://schemas.openxmlformats.org/presentationml/2006/main">
  <p:tag name="KSO_WM_BEAUTIFY_FLAG" val=""/>
</p:tagLst>
</file>

<file path=ppt/tags/tag1174.xml><?xml version="1.0" encoding="utf-8"?>
<p:tagLst xmlns:p="http://schemas.openxmlformats.org/presentationml/2006/main">
  <p:tag name="KSO_WM_BEAUTIFY_FLAG" val=""/>
</p:tagLst>
</file>

<file path=ppt/tags/tag1175.xml><?xml version="1.0" encoding="utf-8"?>
<p:tagLst xmlns:p="http://schemas.openxmlformats.org/presentationml/2006/main">
  <p:tag name="KSO_WM_BEAUTIFY_FLAG" val=""/>
</p:tagLst>
</file>

<file path=ppt/tags/tag1176.xml><?xml version="1.0" encoding="utf-8"?>
<p:tagLst xmlns:p="http://schemas.openxmlformats.org/presentationml/2006/main">
  <p:tag name="KSO_WM_BEAUTIFY_FLAG" val=""/>
</p:tagLst>
</file>

<file path=ppt/tags/tag1177.xml><?xml version="1.0" encoding="utf-8"?>
<p:tagLst xmlns:p="http://schemas.openxmlformats.org/presentationml/2006/main">
  <p:tag name="KSO_WM_BEAUTIFY_FLAG" val=""/>
</p:tagLst>
</file>

<file path=ppt/tags/tag1178.xml><?xml version="1.0" encoding="utf-8"?>
<p:tagLst xmlns:p="http://schemas.openxmlformats.org/presentationml/2006/main">
  <p:tag name="KSO_WM_BEAUTIFY_FLAG" val=""/>
</p:tagLst>
</file>

<file path=ppt/tags/tag1179.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80.xml><?xml version="1.0" encoding="utf-8"?>
<p:tagLst xmlns:p="http://schemas.openxmlformats.org/presentationml/2006/main">
  <p:tag name="KSO_WM_BEAUTIFY_FLAG" val=""/>
</p:tagLst>
</file>

<file path=ppt/tags/tag1181.xml><?xml version="1.0" encoding="utf-8"?>
<p:tagLst xmlns:p="http://schemas.openxmlformats.org/presentationml/2006/main">
  <p:tag name="KSO_WM_BEAUTIFY_FLAG" val=""/>
</p:tagLst>
</file>

<file path=ppt/tags/tag1182.xml><?xml version="1.0" encoding="utf-8"?>
<p:tagLst xmlns:p="http://schemas.openxmlformats.org/presentationml/2006/main">
  <p:tag name="KSO_WM_BEAUTIFY_FLAG" val=""/>
</p:tagLst>
</file>

<file path=ppt/tags/tag1183.xml><?xml version="1.0" encoding="utf-8"?>
<p:tagLst xmlns:p="http://schemas.openxmlformats.org/presentationml/2006/main">
  <p:tag name="KSO_WM_BEAUTIFY_FLAG" val=""/>
</p:tagLst>
</file>

<file path=ppt/tags/tag1184.xml><?xml version="1.0" encoding="utf-8"?>
<p:tagLst xmlns:p="http://schemas.openxmlformats.org/presentationml/2006/main">
  <p:tag name="KSO_WM_BEAUTIFY_FLAG" val=""/>
</p:tagLst>
</file>

<file path=ppt/tags/tag1185.xml><?xml version="1.0" encoding="utf-8"?>
<p:tagLst xmlns:p="http://schemas.openxmlformats.org/presentationml/2006/main">
  <p:tag name="KSO_WM_BEAUTIFY_FLAG" val=""/>
</p:tagLst>
</file>

<file path=ppt/tags/tag1186.xml><?xml version="1.0" encoding="utf-8"?>
<p:tagLst xmlns:p="http://schemas.openxmlformats.org/presentationml/2006/main">
  <p:tag name="KSO_WM_BEAUTIFY_FLAG" val=""/>
</p:tagLst>
</file>

<file path=ppt/tags/tag1187.xml><?xml version="1.0" encoding="utf-8"?>
<p:tagLst xmlns:p="http://schemas.openxmlformats.org/presentationml/2006/main">
  <p:tag name="KSO_WM_BEAUTIFY_FLAG" val=""/>
</p:tagLst>
</file>

<file path=ppt/tags/tag1188.xml><?xml version="1.0" encoding="utf-8"?>
<p:tagLst xmlns:p="http://schemas.openxmlformats.org/presentationml/2006/main">
  <p:tag name="KSO_WM_BEAUTIFY_FLAG" val=""/>
</p:tagLst>
</file>

<file path=ppt/tags/tag1189.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190.xml><?xml version="1.0" encoding="utf-8"?>
<p:tagLst xmlns:p="http://schemas.openxmlformats.org/presentationml/2006/main">
  <p:tag name="KSO_WM_BEAUTIFY_FLAG" val=""/>
</p:tagLst>
</file>

<file path=ppt/tags/tag1191.xml><?xml version="1.0" encoding="utf-8"?>
<p:tagLst xmlns:p="http://schemas.openxmlformats.org/presentationml/2006/main">
  <p:tag name="KSO_WM_BEAUTIFY_FLAG" val=""/>
</p:tagLst>
</file>

<file path=ppt/tags/tag1192.xml><?xml version="1.0" encoding="utf-8"?>
<p:tagLst xmlns:p="http://schemas.openxmlformats.org/presentationml/2006/main">
  <p:tag name="KSO_WM_BEAUTIFY_FLAG" val=""/>
</p:tagLst>
</file>

<file path=ppt/tags/tag1193.xml><?xml version="1.0" encoding="utf-8"?>
<p:tagLst xmlns:p="http://schemas.openxmlformats.org/presentationml/2006/main">
  <p:tag name="KSO_WM_BEAUTIFY_FLAG" val=""/>
</p:tagLst>
</file>

<file path=ppt/tags/tag1194.xml><?xml version="1.0" encoding="utf-8"?>
<p:tagLst xmlns:p="http://schemas.openxmlformats.org/presentationml/2006/main">
  <p:tag name="KSO_WM_BEAUTIFY_FLAG" val=""/>
</p:tagLst>
</file>

<file path=ppt/tags/tag1195.xml><?xml version="1.0" encoding="utf-8"?>
<p:tagLst xmlns:p="http://schemas.openxmlformats.org/presentationml/2006/main">
  <p:tag name="KSO_WM_BEAUTIFY_FLAG" val=""/>
</p:tagLst>
</file>

<file path=ppt/tags/tag1196.xml><?xml version="1.0" encoding="utf-8"?>
<p:tagLst xmlns:p="http://schemas.openxmlformats.org/presentationml/2006/main">
  <p:tag name="KSO_WM_BEAUTIFY_FLAG" val=""/>
</p:tagLst>
</file>

<file path=ppt/tags/tag1197.xml><?xml version="1.0" encoding="utf-8"?>
<p:tagLst xmlns:p="http://schemas.openxmlformats.org/presentationml/2006/main">
  <p:tag name="KSO_WM_BEAUTIFY_FLAG" val=""/>
</p:tagLst>
</file>

<file path=ppt/tags/tag1198.xml><?xml version="1.0" encoding="utf-8"?>
<p:tagLst xmlns:p="http://schemas.openxmlformats.org/presentationml/2006/main">
  <p:tag name="KSO_WM_BEAUTIFY_FLAG" val=""/>
</p:tagLst>
</file>

<file path=ppt/tags/tag119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00.xml><?xml version="1.0" encoding="utf-8"?>
<p:tagLst xmlns:p="http://schemas.openxmlformats.org/presentationml/2006/main">
  <p:tag name="KSO_WM_BEAUTIFY_FLAG" val=""/>
</p:tagLst>
</file>

<file path=ppt/tags/tag1201.xml><?xml version="1.0" encoding="utf-8"?>
<p:tagLst xmlns:p="http://schemas.openxmlformats.org/presentationml/2006/main">
  <p:tag name="KSO_WM_BEAUTIFY_FLAG" val=""/>
</p:tagLst>
</file>

<file path=ppt/tags/tag1202.xml><?xml version="1.0" encoding="utf-8"?>
<p:tagLst xmlns:p="http://schemas.openxmlformats.org/presentationml/2006/main">
  <p:tag name="KSO_WM_BEAUTIFY_FLAG" val=""/>
</p:tagLst>
</file>

<file path=ppt/tags/tag1203.xml><?xml version="1.0" encoding="utf-8"?>
<p:tagLst xmlns:p="http://schemas.openxmlformats.org/presentationml/2006/main">
  <p:tag name="KSO_WM_BEAUTIFY_FLAG" val=""/>
</p:tagLst>
</file>

<file path=ppt/tags/tag1204.xml><?xml version="1.0" encoding="utf-8"?>
<p:tagLst xmlns:p="http://schemas.openxmlformats.org/presentationml/2006/main">
  <p:tag name="KSO_WM_BEAUTIFY_FLAG" val=""/>
</p:tagLst>
</file>

<file path=ppt/tags/tag1205.xml><?xml version="1.0" encoding="utf-8"?>
<p:tagLst xmlns:p="http://schemas.openxmlformats.org/presentationml/2006/main">
  <p:tag name="KSO_WM_BEAUTIFY_FLAG" val=""/>
</p:tagLst>
</file>

<file path=ppt/tags/tag1206.xml><?xml version="1.0" encoding="utf-8"?>
<p:tagLst xmlns:p="http://schemas.openxmlformats.org/presentationml/2006/main">
  <p:tag name="KSO_WM_BEAUTIFY_FLAG" val=""/>
</p:tagLst>
</file>

<file path=ppt/tags/tag1207.xml><?xml version="1.0" encoding="utf-8"?>
<p:tagLst xmlns:p="http://schemas.openxmlformats.org/presentationml/2006/main">
  <p:tag name="KSO_WM_BEAUTIFY_FLAG" val=""/>
</p:tagLst>
</file>

<file path=ppt/tags/tag1208.xml><?xml version="1.0" encoding="utf-8"?>
<p:tagLst xmlns:p="http://schemas.openxmlformats.org/presentationml/2006/main">
  <p:tag name="KSO_WM_BEAUTIFY_FLAG" val=""/>
</p:tagLst>
</file>

<file path=ppt/tags/tag1209.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10.xml><?xml version="1.0" encoding="utf-8"?>
<p:tagLst xmlns:p="http://schemas.openxmlformats.org/presentationml/2006/main">
  <p:tag name="KSO_WM_BEAUTIFY_FLAG" val=""/>
</p:tagLst>
</file>

<file path=ppt/tags/tag1211.xml><?xml version="1.0" encoding="utf-8"?>
<p:tagLst xmlns:p="http://schemas.openxmlformats.org/presentationml/2006/main">
  <p:tag name="KSO_WM_BEAUTIFY_FLAG" val=""/>
</p:tagLst>
</file>

<file path=ppt/tags/tag1212.xml><?xml version="1.0" encoding="utf-8"?>
<p:tagLst xmlns:p="http://schemas.openxmlformats.org/presentationml/2006/main">
  <p:tag name="KSO_WM_BEAUTIFY_FLAG" val=""/>
</p:tagLst>
</file>

<file path=ppt/tags/tag1213.xml><?xml version="1.0" encoding="utf-8"?>
<p:tagLst xmlns:p="http://schemas.openxmlformats.org/presentationml/2006/main">
  <p:tag name="KSO_WM_BEAUTIFY_FLAG" val=""/>
</p:tagLst>
</file>

<file path=ppt/tags/tag1214.xml><?xml version="1.0" encoding="utf-8"?>
<p:tagLst xmlns:p="http://schemas.openxmlformats.org/presentationml/2006/main">
  <p:tag name="KSO_WM_BEAUTIFY_FLAG" val=""/>
</p:tagLst>
</file>

<file path=ppt/tags/tag1215.xml><?xml version="1.0" encoding="utf-8"?>
<p:tagLst xmlns:p="http://schemas.openxmlformats.org/presentationml/2006/main">
  <p:tag name="KSO_WM_BEAUTIFY_FLAG" val=""/>
</p:tagLst>
</file>

<file path=ppt/tags/tag1216.xml><?xml version="1.0" encoding="utf-8"?>
<p:tagLst xmlns:p="http://schemas.openxmlformats.org/presentationml/2006/main">
  <p:tag name="KSO_WM_BEAUTIFY_FLAG" val=""/>
</p:tagLst>
</file>

<file path=ppt/tags/tag1217.xml><?xml version="1.0" encoding="utf-8"?>
<p:tagLst xmlns:p="http://schemas.openxmlformats.org/presentationml/2006/main">
  <p:tag name="KSO_WM_BEAUTIFY_FLAG" val=""/>
</p:tagLst>
</file>

<file path=ppt/tags/tag1218.xml><?xml version="1.0" encoding="utf-8"?>
<p:tagLst xmlns:p="http://schemas.openxmlformats.org/presentationml/2006/main">
  <p:tag name="KSO_WM_BEAUTIFY_FLAG" val=""/>
</p:tagLst>
</file>

<file path=ppt/tags/tag1219.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20.xml><?xml version="1.0" encoding="utf-8"?>
<p:tagLst xmlns:p="http://schemas.openxmlformats.org/presentationml/2006/main">
  <p:tag name="KSO_WM_BEAUTIFY_FLAG" val=""/>
</p:tagLst>
</file>

<file path=ppt/tags/tag1221.xml><?xml version="1.0" encoding="utf-8"?>
<p:tagLst xmlns:p="http://schemas.openxmlformats.org/presentationml/2006/main">
  <p:tag name="KSO_WM_BEAUTIFY_FLAG" val=""/>
</p:tagLst>
</file>

<file path=ppt/tags/tag1222.xml><?xml version="1.0" encoding="utf-8"?>
<p:tagLst xmlns:p="http://schemas.openxmlformats.org/presentationml/2006/main">
  <p:tag name="KSO_WM_BEAUTIFY_FLAG" val=""/>
</p:tagLst>
</file>

<file path=ppt/tags/tag1223.xml><?xml version="1.0" encoding="utf-8"?>
<p:tagLst xmlns:p="http://schemas.openxmlformats.org/presentationml/2006/main">
  <p:tag name="KSO_WM_BEAUTIFY_FLAG" val=""/>
</p:tagLst>
</file>

<file path=ppt/tags/tag1224.xml><?xml version="1.0" encoding="utf-8"?>
<p:tagLst xmlns:p="http://schemas.openxmlformats.org/presentationml/2006/main">
  <p:tag name="KSO_WM_BEAUTIFY_FLAG" val=""/>
</p:tagLst>
</file>

<file path=ppt/tags/tag1225.xml><?xml version="1.0" encoding="utf-8"?>
<p:tagLst xmlns:p="http://schemas.openxmlformats.org/presentationml/2006/main">
  <p:tag name="KSO_WM_BEAUTIFY_FLAG" val=""/>
</p:tagLst>
</file>

<file path=ppt/tags/tag1226.xml><?xml version="1.0" encoding="utf-8"?>
<p:tagLst xmlns:p="http://schemas.openxmlformats.org/presentationml/2006/main">
  <p:tag name="KSO_WM_BEAUTIFY_FLAG" val=""/>
</p:tagLst>
</file>

<file path=ppt/tags/tag1227.xml><?xml version="1.0" encoding="utf-8"?>
<p:tagLst xmlns:p="http://schemas.openxmlformats.org/presentationml/2006/main">
  <p:tag name="KSO_WM_BEAUTIFY_FLAG" val=""/>
</p:tagLst>
</file>

<file path=ppt/tags/tag1228.xml><?xml version="1.0" encoding="utf-8"?>
<p:tagLst xmlns:p="http://schemas.openxmlformats.org/presentationml/2006/main">
  <p:tag name="KSO_WM_BEAUTIFY_FLAG" val=""/>
</p:tagLst>
</file>

<file path=ppt/tags/tag1229.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30.xml><?xml version="1.0" encoding="utf-8"?>
<p:tagLst xmlns:p="http://schemas.openxmlformats.org/presentationml/2006/main">
  <p:tag name="KSO_WM_BEAUTIFY_FLAG" val=""/>
</p:tagLst>
</file>

<file path=ppt/tags/tag1231.xml><?xml version="1.0" encoding="utf-8"?>
<p:tagLst xmlns:p="http://schemas.openxmlformats.org/presentationml/2006/main">
  <p:tag name="KSO_WM_BEAUTIFY_FLAG" val=""/>
</p:tagLst>
</file>

<file path=ppt/tags/tag1232.xml><?xml version="1.0" encoding="utf-8"?>
<p:tagLst xmlns:p="http://schemas.openxmlformats.org/presentationml/2006/main">
  <p:tag name="KSO_WM_BEAUTIFY_FLAG" val=""/>
</p:tagLst>
</file>

<file path=ppt/tags/tag1233.xml><?xml version="1.0" encoding="utf-8"?>
<p:tagLst xmlns:p="http://schemas.openxmlformats.org/presentationml/2006/main">
  <p:tag name="KSO_WM_BEAUTIFY_FLAG" val=""/>
</p:tagLst>
</file>

<file path=ppt/tags/tag1234.xml><?xml version="1.0" encoding="utf-8"?>
<p:tagLst xmlns:p="http://schemas.openxmlformats.org/presentationml/2006/main">
  <p:tag name="KSO_WM_BEAUTIFY_FLAG" val=""/>
</p:tagLst>
</file>

<file path=ppt/tags/tag1235.xml><?xml version="1.0" encoding="utf-8"?>
<p:tagLst xmlns:p="http://schemas.openxmlformats.org/presentationml/2006/main">
  <p:tag name="KSO_WM_BEAUTIFY_FLAG" val=""/>
</p:tagLst>
</file>

<file path=ppt/tags/tag1236.xml><?xml version="1.0" encoding="utf-8"?>
<p:tagLst xmlns:p="http://schemas.openxmlformats.org/presentationml/2006/main">
  <p:tag name="KSO_WM_BEAUTIFY_FLAG" val=""/>
</p:tagLst>
</file>

<file path=ppt/tags/tag1237.xml><?xml version="1.0" encoding="utf-8"?>
<p:tagLst xmlns:p="http://schemas.openxmlformats.org/presentationml/2006/main">
  <p:tag name="KSO_WM_BEAUTIFY_FLAG" val=""/>
</p:tagLst>
</file>

<file path=ppt/tags/tag1238.xml><?xml version="1.0" encoding="utf-8"?>
<p:tagLst xmlns:p="http://schemas.openxmlformats.org/presentationml/2006/main">
  <p:tag name="KSO_WM_BEAUTIFY_FLAG" val=""/>
</p:tagLst>
</file>

<file path=ppt/tags/tag1239.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40.xml><?xml version="1.0" encoding="utf-8"?>
<p:tagLst xmlns:p="http://schemas.openxmlformats.org/presentationml/2006/main">
  <p:tag name="KSO_WM_BEAUTIFY_FLAG" val=""/>
</p:tagLst>
</file>

<file path=ppt/tags/tag1241.xml><?xml version="1.0" encoding="utf-8"?>
<p:tagLst xmlns:p="http://schemas.openxmlformats.org/presentationml/2006/main">
  <p:tag name="KSO_WM_BEAUTIFY_FLAG" val=""/>
</p:tagLst>
</file>

<file path=ppt/tags/tag1242.xml><?xml version="1.0" encoding="utf-8"?>
<p:tagLst xmlns:p="http://schemas.openxmlformats.org/presentationml/2006/main">
  <p:tag name="KSO_WM_BEAUTIFY_FLAG" val=""/>
</p:tagLst>
</file>

<file path=ppt/tags/tag1243.xml><?xml version="1.0" encoding="utf-8"?>
<p:tagLst xmlns:p="http://schemas.openxmlformats.org/presentationml/2006/main">
  <p:tag name="KSO_WM_BEAUTIFY_FLAG" val=""/>
</p:tagLst>
</file>

<file path=ppt/tags/tag1244.xml><?xml version="1.0" encoding="utf-8"?>
<p:tagLst xmlns:p="http://schemas.openxmlformats.org/presentationml/2006/main">
  <p:tag name="KSO_WM_BEAUTIFY_FLAG" val=""/>
</p:tagLst>
</file>

<file path=ppt/tags/tag1245.xml><?xml version="1.0" encoding="utf-8"?>
<p:tagLst xmlns:p="http://schemas.openxmlformats.org/presentationml/2006/main">
  <p:tag name="KSO_WM_BEAUTIFY_FLAG" val=""/>
</p:tagLst>
</file>

<file path=ppt/tags/tag1246.xml><?xml version="1.0" encoding="utf-8"?>
<p:tagLst xmlns:p="http://schemas.openxmlformats.org/presentationml/2006/main">
  <p:tag name="KSO_WM_BEAUTIFY_FLAG" val=""/>
</p:tagLst>
</file>

<file path=ppt/tags/tag1247.xml><?xml version="1.0" encoding="utf-8"?>
<p:tagLst xmlns:p="http://schemas.openxmlformats.org/presentationml/2006/main">
  <p:tag name="KSO_WM_BEAUTIFY_FLAG" val=""/>
</p:tagLst>
</file>

<file path=ppt/tags/tag1248.xml><?xml version="1.0" encoding="utf-8"?>
<p:tagLst xmlns:p="http://schemas.openxmlformats.org/presentationml/2006/main">
  <p:tag name="KSO_WM_BEAUTIFY_FLAG" val=""/>
</p:tagLst>
</file>

<file path=ppt/tags/tag1249.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50.xml><?xml version="1.0" encoding="utf-8"?>
<p:tagLst xmlns:p="http://schemas.openxmlformats.org/presentationml/2006/main">
  <p:tag name="KSO_WM_BEAUTIFY_FLAG" val=""/>
</p:tagLst>
</file>

<file path=ppt/tags/tag1251.xml><?xml version="1.0" encoding="utf-8"?>
<p:tagLst xmlns:p="http://schemas.openxmlformats.org/presentationml/2006/main">
  <p:tag name="KSO_WM_BEAUTIFY_FLAG" val=""/>
</p:tagLst>
</file>

<file path=ppt/tags/tag1252.xml><?xml version="1.0" encoding="utf-8"?>
<p:tagLst xmlns:p="http://schemas.openxmlformats.org/presentationml/2006/main">
  <p:tag name="KSO_WM_BEAUTIFY_FLAG" val=""/>
</p:tagLst>
</file>

<file path=ppt/tags/tag1253.xml><?xml version="1.0" encoding="utf-8"?>
<p:tagLst xmlns:p="http://schemas.openxmlformats.org/presentationml/2006/main">
  <p:tag name="KSO_WM_BEAUTIFY_FLAG" val=""/>
</p:tagLst>
</file>

<file path=ppt/tags/tag1254.xml><?xml version="1.0" encoding="utf-8"?>
<p:tagLst xmlns:p="http://schemas.openxmlformats.org/presentationml/2006/main">
  <p:tag name="KSO_WM_BEAUTIFY_FLAG" val=""/>
</p:tagLst>
</file>

<file path=ppt/tags/tag1255.xml><?xml version="1.0" encoding="utf-8"?>
<p:tagLst xmlns:p="http://schemas.openxmlformats.org/presentationml/2006/main">
  <p:tag name="KSO_WM_BEAUTIFY_FLAG" val=""/>
</p:tagLst>
</file>

<file path=ppt/tags/tag1256.xml><?xml version="1.0" encoding="utf-8"?>
<p:tagLst xmlns:p="http://schemas.openxmlformats.org/presentationml/2006/main">
  <p:tag name="KSO_WM_BEAUTIFY_FLAG" val=""/>
</p:tagLst>
</file>

<file path=ppt/tags/tag1257.xml><?xml version="1.0" encoding="utf-8"?>
<p:tagLst xmlns:p="http://schemas.openxmlformats.org/presentationml/2006/main">
  <p:tag name="KSO_WM_BEAUTIFY_FLAG" val=""/>
</p:tagLst>
</file>

<file path=ppt/tags/tag1258.xml><?xml version="1.0" encoding="utf-8"?>
<p:tagLst xmlns:p="http://schemas.openxmlformats.org/presentationml/2006/main">
  <p:tag name="KSO_WM_BEAUTIFY_FLAG" val=""/>
</p:tagLst>
</file>

<file path=ppt/tags/tag1259.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60.xml><?xml version="1.0" encoding="utf-8"?>
<p:tagLst xmlns:p="http://schemas.openxmlformats.org/presentationml/2006/main">
  <p:tag name="KSO_WM_BEAUTIFY_FLAG" val=""/>
</p:tagLst>
</file>

<file path=ppt/tags/tag1261.xml><?xml version="1.0" encoding="utf-8"?>
<p:tagLst xmlns:p="http://schemas.openxmlformats.org/presentationml/2006/main">
  <p:tag name="KSO_WM_BEAUTIFY_FLAG" val=""/>
</p:tagLst>
</file>

<file path=ppt/tags/tag1262.xml><?xml version="1.0" encoding="utf-8"?>
<p:tagLst xmlns:p="http://schemas.openxmlformats.org/presentationml/2006/main">
  <p:tag name="KSO_WM_BEAUTIFY_FLAG" val=""/>
</p:tagLst>
</file>

<file path=ppt/tags/tag1263.xml><?xml version="1.0" encoding="utf-8"?>
<p:tagLst xmlns:p="http://schemas.openxmlformats.org/presentationml/2006/main">
  <p:tag name="KSO_WM_BEAUTIFY_FLAG" val=""/>
</p:tagLst>
</file>

<file path=ppt/tags/tag1264.xml><?xml version="1.0" encoding="utf-8"?>
<p:tagLst xmlns:p="http://schemas.openxmlformats.org/presentationml/2006/main">
  <p:tag name="KSO_WM_BEAUTIFY_FLAG" val=""/>
</p:tagLst>
</file>

<file path=ppt/tags/tag1265.xml><?xml version="1.0" encoding="utf-8"?>
<p:tagLst xmlns:p="http://schemas.openxmlformats.org/presentationml/2006/main">
  <p:tag name="KSO_WM_BEAUTIFY_FLAG" val=""/>
</p:tagLst>
</file>

<file path=ppt/tags/tag1266.xml><?xml version="1.0" encoding="utf-8"?>
<p:tagLst xmlns:p="http://schemas.openxmlformats.org/presentationml/2006/main">
  <p:tag name="KSO_WM_BEAUTIFY_FLAG" val=""/>
</p:tagLst>
</file>

<file path=ppt/tags/tag1267.xml><?xml version="1.0" encoding="utf-8"?>
<p:tagLst xmlns:p="http://schemas.openxmlformats.org/presentationml/2006/main">
  <p:tag name="KSO_WM_BEAUTIFY_FLAG" val=""/>
</p:tagLst>
</file>

<file path=ppt/tags/tag1268.xml><?xml version="1.0" encoding="utf-8"?>
<p:tagLst xmlns:p="http://schemas.openxmlformats.org/presentationml/2006/main">
  <p:tag name="KSO_WM_BEAUTIFY_FLAG" val=""/>
</p:tagLst>
</file>

<file path=ppt/tags/tag1269.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70.xml><?xml version="1.0" encoding="utf-8"?>
<p:tagLst xmlns:p="http://schemas.openxmlformats.org/presentationml/2006/main">
  <p:tag name="KSO_WM_BEAUTIFY_FLAG" val=""/>
</p:tagLst>
</file>

<file path=ppt/tags/tag1271.xml><?xml version="1.0" encoding="utf-8"?>
<p:tagLst xmlns:p="http://schemas.openxmlformats.org/presentationml/2006/main">
  <p:tag name="KSO_WM_BEAUTIFY_FLAG" val=""/>
</p:tagLst>
</file>

<file path=ppt/tags/tag1272.xml><?xml version="1.0" encoding="utf-8"?>
<p:tagLst xmlns:p="http://schemas.openxmlformats.org/presentationml/2006/main">
  <p:tag name="KSO_WM_BEAUTIFY_FLAG" val=""/>
</p:tagLst>
</file>

<file path=ppt/tags/tag1273.xml><?xml version="1.0" encoding="utf-8"?>
<p:tagLst xmlns:p="http://schemas.openxmlformats.org/presentationml/2006/main">
  <p:tag name="KSO_WM_BEAUTIFY_FLAG" val=""/>
</p:tagLst>
</file>

<file path=ppt/tags/tag1274.xml><?xml version="1.0" encoding="utf-8"?>
<p:tagLst xmlns:p="http://schemas.openxmlformats.org/presentationml/2006/main">
  <p:tag name="KSO_WM_BEAUTIFY_FLAG" val=""/>
</p:tagLst>
</file>

<file path=ppt/tags/tag1275.xml><?xml version="1.0" encoding="utf-8"?>
<p:tagLst xmlns:p="http://schemas.openxmlformats.org/presentationml/2006/main">
  <p:tag name="KSO_WM_BEAUTIFY_FLAG" val=""/>
</p:tagLst>
</file>

<file path=ppt/tags/tag1276.xml><?xml version="1.0" encoding="utf-8"?>
<p:tagLst xmlns:p="http://schemas.openxmlformats.org/presentationml/2006/main">
  <p:tag name="KSO_WM_BEAUTIFY_FLAG" val=""/>
</p:tagLst>
</file>

<file path=ppt/tags/tag1277.xml><?xml version="1.0" encoding="utf-8"?>
<p:tagLst xmlns:p="http://schemas.openxmlformats.org/presentationml/2006/main">
  <p:tag name="KSO_WM_BEAUTIFY_FLAG" val=""/>
</p:tagLst>
</file>

<file path=ppt/tags/tag1278.xml><?xml version="1.0" encoding="utf-8"?>
<p:tagLst xmlns:p="http://schemas.openxmlformats.org/presentationml/2006/main">
  <p:tag name="KSO_WM_BEAUTIFY_FLAG" val=""/>
</p:tagLst>
</file>

<file path=ppt/tags/tag1279.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80.xml><?xml version="1.0" encoding="utf-8"?>
<p:tagLst xmlns:p="http://schemas.openxmlformats.org/presentationml/2006/main">
  <p:tag name="KSO_WM_BEAUTIFY_FLAG" val=""/>
</p:tagLst>
</file>

<file path=ppt/tags/tag1281.xml><?xml version="1.0" encoding="utf-8"?>
<p:tagLst xmlns:p="http://schemas.openxmlformats.org/presentationml/2006/main">
  <p:tag name="KSO_WM_BEAUTIFY_FLAG" val=""/>
</p:tagLst>
</file>

<file path=ppt/tags/tag1282.xml><?xml version="1.0" encoding="utf-8"?>
<p:tagLst xmlns:p="http://schemas.openxmlformats.org/presentationml/2006/main">
  <p:tag name="KSO_WM_BEAUTIFY_FLAG" val=""/>
</p:tagLst>
</file>

<file path=ppt/tags/tag1283.xml><?xml version="1.0" encoding="utf-8"?>
<p:tagLst xmlns:p="http://schemas.openxmlformats.org/presentationml/2006/main">
  <p:tag name="KSO_WM_BEAUTIFY_FLAG" val=""/>
</p:tagLst>
</file>

<file path=ppt/tags/tag1284.xml><?xml version="1.0" encoding="utf-8"?>
<p:tagLst xmlns:p="http://schemas.openxmlformats.org/presentationml/2006/main">
  <p:tag name="KSO_WM_BEAUTIFY_FLAG" val=""/>
</p:tagLst>
</file>

<file path=ppt/tags/tag1285.xml><?xml version="1.0" encoding="utf-8"?>
<p:tagLst xmlns:p="http://schemas.openxmlformats.org/presentationml/2006/main">
  <p:tag name="KSO_WM_BEAUTIFY_FLAG" val=""/>
</p:tagLst>
</file>

<file path=ppt/tags/tag1286.xml><?xml version="1.0" encoding="utf-8"?>
<p:tagLst xmlns:p="http://schemas.openxmlformats.org/presentationml/2006/main">
  <p:tag name="KSO_WM_FULL_TEXT_BEAUTIFY_COPY_ID" val="2"/>
  <p:tag name="KSO_WM_BEAUTIFY_FLAG" val=""/>
</p:tagLst>
</file>

<file path=ppt/tags/tag1287.xml><?xml version="1.0" encoding="utf-8"?>
<p:tagLst xmlns:p="http://schemas.openxmlformats.org/presentationml/2006/main">
  <p:tag name="KSO_WM_BEAUTIFY_FLAG" val=""/>
</p:tagLst>
</file>

<file path=ppt/tags/tag1288.xml><?xml version="1.0" encoding="utf-8"?>
<p:tagLst xmlns:p="http://schemas.openxmlformats.org/presentationml/2006/main">
  <p:tag name="KSO_WM_FULL_TEXT_BEAUTIFY_COPY_ID" val="2"/>
  <p:tag name="KSO_WM_BEAUTIFY_FLAG" val=""/>
</p:tagLst>
</file>

<file path=ppt/tags/tag1289.xml><?xml version="1.0" encoding="utf-8"?>
<p:tagLst xmlns:p="http://schemas.openxmlformats.org/presentationml/2006/main">
  <p:tag name="COMMONDATA" val="eyJoZGlkIjoiNTBhZWMwM2I3NWFlYTQyZWY3ZDIxMDA0YTRkNmQwNTcifQ=="/>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FULL_TEXT_BEAUTIFY_COPY_ID" val="2"/>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TABLE_ENDDRAG_ORIGIN_RECT" val="382*107"/>
  <p:tag name="TABLE_ENDDRAG_RECT" val="157*328*382*107"/>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TABLE_ENDDRAG_ORIGIN_RECT" val="493*208"/>
  <p:tag name="TABLE_ENDDRAG_RECT" val="21*596*493*208"/>
  <p:tag name="KSO_WM_BEAUTIFY_FLAG" val=""/>
</p:tagLst>
</file>

<file path=ppt/tags/tag486.xml><?xml version="1.0" encoding="utf-8"?>
<p:tagLst xmlns:p="http://schemas.openxmlformats.org/presentationml/2006/main">
  <p:tag name="TABLE_ENDDRAG_ORIGIN_RECT" val="493*208"/>
  <p:tag name="TABLE_ENDDRAG_RECT" val="21*596*493*208"/>
  <p:tag name="KSO_WM_BEAUTIFY_FLAG" val=""/>
</p:tagLst>
</file>

<file path=ppt/tags/tag487.xml><?xml version="1.0" encoding="utf-8"?>
<p:tagLst xmlns:p="http://schemas.openxmlformats.org/presentationml/2006/main">
  <p:tag name="TABLE_ENDDRAG_ORIGIN_RECT" val="493*208"/>
  <p:tag name="TABLE_ENDDRAG_RECT" val="21*596*493*208"/>
  <p:tag name="KSO_WM_BEAUTIFY_FLAG" val=""/>
</p:tagLst>
</file>

<file path=ppt/tags/tag488.xml><?xml version="1.0" encoding="utf-8"?>
<p:tagLst xmlns:p="http://schemas.openxmlformats.org/presentationml/2006/main">
  <p:tag name="TABLE_ENDDRAG_ORIGIN_RECT" val="493*208"/>
  <p:tag name="TABLE_ENDDRAG_RECT" val="21*596*493*208"/>
  <p:tag name="KSO_WM_BEAUTIFY_FLAG" val=""/>
</p:tagLst>
</file>

<file path=ppt/tags/tag489.xml><?xml version="1.0" encoding="utf-8"?>
<p:tagLst xmlns:p="http://schemas.openxmlformats.org/presentationml/2006/main">
  <p:tag name="TABLE_ENDDRAG_ORIGIN_RECT" val="493*208"/>
  <p:tag name="TABLE_ENDDRAG_RECT" val="21*596*493*208"/>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TABLE_ENDDRAG_ORIGIN_RECT" val="493*208"/>
  <p:tag name="TABLE_ENDDRAG_RECT" val="21*596*493*208"/>
  <p:tag name="KSO_WM_BEAUTIFY_FLAG" val=""/>
</p:tagLst>
</file>

<file path=ppt/tags/tag491.xml><?xml version="1.0" encoding="utf-8"?>
<p:tagLst xmlns:p="http://schemas.openxmlformats.org/presentationml/2006/main">
  <p:tag name="TABLE_ENDDRAG_ORIGIN_RECT" val="493*208"/>
  <p:tag name="TABLE_ENDDRAG_RECT" val="21*596*493*208"/>
  <p:tag name="KSO_WM_BEAUTIFY_FLAG" val=""/>
</p:tagLst>
</file>

<file path=ppt/tags/tag492.xml><?xml version="1.0" encoding="utf-8"?>
<p:tagLst xmlns:p="http://schemas.openxmlformats.org/presentationml/2006/main">
  <p:tag name="TABLE_ENDDRAG_ORIGIN_RECT" val="493*208"/>
  <p:tag name="TABLE_ENDDRAG_RECT" val="21*596*493*208"/>
  <p:tag name="KSO_WM_BEAUTIFY_FLAG" val=""/>
</p:tagLst>
</file>

<file path=ppt/tags/tag493.xml><?xml version="1.0" encoding="utf-8"?>
<p:tagLst xmlns:p="http://schemas.openxmlformats.org/presentationml/2006/main">
  <p:tag name="TABLE_ENDDRAG_ORIGIN_RECT" val="493*208"/>
  <p:tag name="TABLE_ENDDRAG_RECT" val="21*596*493*208"/>
  <p:tag name="KSO_WM_BEAUTIFY_FLAG" val=""/>
</p:tagLst>
</file>

<file path=ppt/tags/tag494.xml><?xml version="1.0" encoding="utf-8"?>
<p:tagLst xmlns:p="http://schemas.openxmlformats.org/presentationml/2006/main">
  <p:tag name="TABLE_ENDDRAG_ORIGIN_RECT" val="493*208"/>
  <p:tag name="TABLE_ENDDRAG_RECT" val="21*596*493*208"/>
  <p:tag name="KSO_WM_BEAUTIFY_FLAG" val=""/>
</p:tagLst>
</file>

<file path=ppt/tags/tag495.xml><?xml version="1.0" encoding="utf-8"?>
<p:tagLst xmlns:p="http://schemas.openxmlformats.org/presentationml/2006/main">
  <p:tag name="TABLE_ENDDRAG_ORIGIN_RECT" val="619*215"/>
  <p:tag name="TABLE_ENDDRAG_RECT" val="4*296*619*215"/>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TABLE_ENDDRAG_ORIGIN_RECT" val="493*208"/>
  <p:tag name="TABLE_ENDDRAG_RECT" val="21*596*493*208"/>
  <p:tag name="KSO_WM_BEAUTIFY_FLAG" val=""/>
</p:tagLst>
</file>

<file path=ppt/tags/tag515.xml><?xml version="1.0" encoding="utf-8"?>
<p:tagLst xmlns:p="http://schemas.openxmlformats.org/presentationml/2006/main">
  <p:tag name="TABLE_ENDDRAG_ORIGIN_RECT" val="493*208"/>
  <p:tag name="TABLE_ENDDRAG_RECT" val="21*596*493*208"/>
  <p:tag name="KSO_WM_BEAUTIFY_FLAG" val=""/>
</p:tagLst>
</file>

<file path=ppt/tags/tag516.xml><?xml version="1.0" encoding="utf-8"?>
<p:tagLst xmlns:p="http://schemas.openxmlformats.org/presentationml/2006/main">
  <p:tag name="TABLE_ENDDRAG_ORIGIN_RECT" val="493*208"/>
  <p:tag name="TABLE_ENDDRAG_RECT" val="21*596*493*208"/>
  <p:tag name="KSO_WM_BEAUTIFY_FLAG" val=""/>
</p:tagLst>
</file>

<file path=ppt/tags/tag517.xml><?xml version="1.0" encoding="utf-8"?>
<p:tagLst xmlns:p="http://schemas.openxmlformats.org/presentationml/2006/main">
  <p:tag name="TABLE_ENDDRAG_ORIGIN_RECT" val="493*208"/>
  <p:tag name="TABLE_ENDDRAG_RECT" val="21*596*493*208"/>
  <p:tag name="KSO_WM_BEAUTIFY_FLAG" val=""/>
</p:tagLst>
</file>

<file path=ppt/tags/tag518.xml><?xml version="1.0" encoding="utf-8"?>
<p:tagLst xmlns:p="http://schemas.openxmlformats.org/presentationml/2006/main">
  <p:tag name="TABLE_ENDDRAG_ORIGIN_RECT" val="493*208"/>
  <p:tag name="TABLE_ENDDRAG_RECT" val="21*596*493*208"/>
  <p:tag name="KSO_WM_BEAUTIFY_FLAG" val=""/>
</p:tagLst>
</file>

<file path=ppt/tags/tag519.xml><?xml version="1.0" encoding="utf-8"?>
<p:tagLst xmlns:p="http://schemas.openxmlformats.org/presentationml/2006/main">
  <p:tag name="TABLE_ENDDRAG_ORIGIN_RECT" val="493*208"/>
  <p:tag name="TABLE_ENDDRAG_RECT" val="21*596*493*208"/>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TABLE_ENDDRAG_ORIGIN_RECT" val="493*208"/>
  <p:tag name="TABLE_ENDDRAG_RECT" val="21*596*493*208"/>
  <p:tag name="KSO_WM_BEAUTIFY_FLAG" val=""/>
</p:tagLst>
</file>

<file path=ppt/tags/tag521.xml><?xml version="1.0" encoding="utf-8"?>
<p:tagLst xmlns:p="http://schemas.openxmlformats.org/presentationml/2006/main">
  <p:tag name="TABLE_ENDDRAG_ORIGIN_RECT" val="493*208"/>
  <p:tag name="TABLE_ENDDRAG_RECT" val="21*596*493*208"/>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BEAUTIFY_FLAG" val=""/>
</p:tagLst>
</file>

<file path=ppt/tags/tag598.xml><?xml version="1.0" encoding="utf-8"?>
<p:tagLst xmlns:p="http://schemas.openxmlformats.org/presentationml/2006/main">
  <p:tag name="KSO_WM_BEAUTIFY_FLAG" val=""/>
</p:tagLst>
</file>

<file path=ppt/tags/tag59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BEAUTIFY_FLAG" val=""/>
</p:tagLst>
</file>

<file path=ppt/tags/tag601.xml><?xml version="1.0" encoding="utf-8"?>
<p:tagLst xmlns:p="http://schemas.openxmlformats.org/presentationml/2006/main">
  <p:tag name="KSO_WM_BEAUTIFY_FLAG" val=""/>
</p:tagLst>
</file>

<file path=ppt/tags/tag602.xml><?xml version="1.0" encoding="utf-8"?>
<p:tagLst xmlns:p="http://schemas.openxmlformats.org/presentationml/2006/main">
  <p:tag name="KSO_WM_BEAUTIFY_FLAG" val=""/>
</p:tagLst>
</file>

<file path=ppt/tags/tag603.xml><?xml version="1.0" encoding="utf-8"?>
<p:tagLst xmlns:p="http://schemas.openxmlformats.org/presentationml/2006/main">
  <p:tag name="KSO_WM_BEAUTIFY_FLAG" val=""/>
</p:tagLst>
</file>

<file path=ppt/tags/tag604.xml><?xml version="1.0" encoding="utf-8"?>
<p:tagLst xmlns:p="http://schemas.openxmlformats.org/presentationml/2006/main">
  <p:tag name="KSO_WM_BEAUTIFY_FLAG" val=""/>
</p:tagLst>
</file>

<file path=ppt/tags/tag605.xml><?xml version="1.0" encoding="utf-8"?>
<p:tagLst xmlns:p="http://schemas.openxmlformats.org/presentationml/2006/main">
  <p:tag name="KSO_WM_BEAUTIFY_FLAG" val=""/>
</p:tagLst>
</file>

<file path=ppt/tags/tag606.xml><?xml version="1.0" encoding="utf-8"?>
<p:tagLst xmlns:p="http://schemas.openxmlformats.org/presentationml/2006/main">
  <p:tag name="KSO_WM_BEAUTIFY_FLAG" val=""/>
</p:tagLst>
</file>

<file path=ppt/tags/tag607.xml><?xml version="1.0" encoding="utf-8"?>
<p:tagLst xmlns:p="http://schemas.openxmlformats.org/presentationml/2006/main">
  <p:tag name="KSO_WM_BEAUTIFY_FLAG" val=""/>
</p:tagLst>
</file>

<file path=ppt/tags/tag608.xml><?xml version="1.0" encoding="utf-8"?>
<p:tagLst xmlns:p="http://schemas.openxmlformats.org/presentationml/2006/main">
  <p:tag name="KSO_WM_BEAUTIFY_FLAG" val=""/>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BEAUTIFY_FLAG" val=""/>
</p:tagLst>
</file>

<file path=ppt/tags/tag612.xml><?xml version="1.0" encoding="utf-8"?>
<p:tagLst xmlns:p="http://schemas.openxmlformats.org/presentationml/2006/main">
  <p:tag name="KSO_WM_BEAUTIFY_FLAG" val=""/>
</p:tagLst>
</file>

<file path=ppt/tags/tag613.xml><?xml version="1.0" encoding="utf-8"?>
<p:tagLst xmlns:p="http://schemas.openxmlformats.org/presentationml/2006/main">
  <p:tag name="KSO_WM_BEAUTIFY_FLAG" val=""/>
</p:tagLst>
</file>

<file path=ppt/tags/tag614.xml><?xml version="1.0" encoding="utf-8"?>
<p:tagLst xmlns:p="http://schemas.openxmlformats.org/presentationml/2006/main">
  <p:tag name="KSO_WM_BEAUTIFY_FLAG" val=""/>
</p:tagLst>
</file>

<file path=ppt/tags/tag615.xml><?xml version="1.0" encoding="utf-8"?>
<p:tagLst xmlns:p="http://schemas.openxmlformats.org/presentationml/2006/main">
  <p:tag name="KSO_WM_BEAUTIFY_FLAG" val=""/>
</p:tagLst>
</file>

<file path=ppt/tags/tag616.xml><?xml version="1.0" encoding="utf-8"?>
<p:tagLst xmlns:p="http://schemas.openxmlformats.org/presentationml/2006/main">
  <p:tag name="KSO_WM_BEAUTIFY_FLAG" val=""/>
</p:tagLst>
</file>

<file path=ppt/tags/tag617.xml><?xml version="1.0" encoding="utf-8"?>
<p:tagLst xmlns:p="http://schemas.openxmlformats.org/presentationml/2006/main">
  <p:tag name="KSO_WM_BEAUTIFY_FLAG" val=""/>
</p:tagLst>
</file>

<file path=ppt/tags/tag618.xml><?xml version="1.0" encoding="utf-8"?>
<p:tagLst xmlns:p="http://schemas.openxmlformats.org/presentationml/2006/main">
  <p:tag name="KSO_WM_BEAUTIFY_FLAG" val=""/>
</p:tagLst>
</file>

<file path=ppt/tags/tag619.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BEAUTIFY_FLAG" val=""/>
</p:tagLst>
</file>

<file path=ppt/tags/tag621.xml><?xml version="1.0" encoding="utf-8"?>
<p:tagLst xmlns:p="http://schemas.openxmlformats.org/presentationml/2006/main">
  <p:tag name="KSO_WM_BEAUTIFY_FLAG" val=""/>
</p:tagLst>
</file>

<file path=ppt/tags/tag622.xml><?xml version="1.0" encoding="utf-8"?>
<p:tagLst xmlns:p="http://schemas.openxmlformats.org/presentationml/2006/main">
  <p:tag name="KSO_WM_BEAUTIFY_FLAG" val=""/>
</p:tagLst>
</file>

<file path=ppt/tags/tag623.xml><?xml version="1.0" encoding="utf-8"?>
<p:tagLst xmlns:p="http://schemas.openxmlformats.org/presentationml/2006/main">
  <p:tag name="KSO_WM_BEAUTIFY_FLAG" val=""/>
</p:tagLst>
</file>

<file path=ppt/tags/tag624.xml><?xml version="1.0" encoding="utf-8"?>
<p:tagLst xmlns:p="http://schemas.openxmlformats.org/presentationml/2006/main">
  <p:tag name="KSO_WM_BEAUTIFY_FLAG" val=""/>
</p:tagLst>
</file>

<file path=ppt/tags/tag625.xml><?xml version="1.0" encoding="utf-8"?>
<p:tagLst xmlns:p="http://schemas.openxmlformats.org/presentationml/2006/main">
  <p:tag name="KSO_WM_BEAUTIFY_FLAG" val=""/>
</p:tagLst>
</file>

<file path=ppt/tags/tag626.xml><?xml version="1.0" encoding="utf-8"?>
<p:tagLst xmlns:p="http://schemas.openxmlformats.org/presentationml/2006/main">
  <p:tag name="KSO_WM_BEAUTIFY_FLAG" val=""/>
</p:tagLst>
</file>

<file path=ppt/tags/tag627.xml><?xml version="1.0" encoding="utf-8"?>
<p:tagLst xmlns:p="http://schemas.openxmlformats.org/presentationml/2006/main">
  <p:tag name="KSO_WM_BEAUTIFY_FLAG" val=""/>
</p:tagLst>
</file>

<file path=ppt/tags/tag628.xml><?xml version="1.0" encoding="utf-8"?>
<p:tagLst xmlns:p="http://schemas.openxmlformats.org/presentationml/2006/main">
  <p:tag name="KSO_WM_BEAUTIFY_FLAG" val=""/>
</p:tagLst>
</file>

<file path=ppt/tags/tag629.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BEAUTIFY_FLAG" val=""/>
</p:tagLst>
</file>

<file path=ppt/tags/tag631.xml><?xml version="1.0" encoding="utf-8"?>
<p:tagLst xmlns:p="http://schemas.openxmlformats.org/presentationml/2006/main">
  <p:tag name="KSO_WM_BEAUTIFY_FLAG" val=""/>
</p:tagLst>
</file>

<file path=ppt/tags/tag632.xml><?xml version="1.0" encoding="utf-8"?>
<p:tagLst xmlns:p="http://schemas.openxmlformats.org/presentationml/2006/main">
  <p:tag name="KSO_WM_BEAUTIFY_FLAG" val=""/>
</p:tagLst>
</file>

<file path=ppt/tags/tag633.xml><?xml version="1.0" encoding="utf-8"?>
<p:tagLst xmlns:p="http://schemas.openxmlformats.org/presentationml/2006/main">
  <p:tag name="KSO_WM_BEAUTIFY_FLAG" val=""/>
</p:tagLst>
</file>

<file path=ppt/tags/tag634.xml><?xml version="1.0" encoding="utf-8"?>
<p:tagLst xmlns:p="http://schemas.openxmlformats.org/presentationml/2006/main">
  <p:tag name="KSO_WM_BEAUTIFY_FLAG" val=""/>
</p:tagLst>
</file>

<file path=ppt/tags/tag635.xml><?xml version="1.0" encoding="utf-8"?>
<p:tagLst xmlns:p="http://schemas.openxmlformats.org/presentationml/2006/main">
  <p:tag name="KSO_WM_BEAUTIFY_FLAG" val=""/>
</p:tagLst>
</file>

<file path=ppt/tags/tag636.xml><?xml version="1.0" encoding="utf-8"?>
<p:tagLst xmlns:p="http://schemas.openxmlformats.org/presentationml/2006/main">
  <p:tag name="KSO_WM_BEAUTIFY_FLAG" val=""/>
</p:tagLst>
</file>

<file path=ppt/tags/tag637.xml><?xml version="1.0" encoding="utf-8"?>
<p:tagLst xmlns:p="http://schemas.openxmlformats.org/presentationml/2006/main">
  <p:tag name="KSO_WM_BEAUTIFY_FLAG" val=""/>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BEAUTIFY_FLAG" val=""/>
</p:tagLst>
</file>

<file path=ppt/tags/tag641.xml><?xml version="1.0" encoding="utf-8"?>
<p:tagLst xmlns:p="http://schemas.openxmlformats.org/presentationml/2006/main">
  <p:tag name="KSO_WM_BEAUTIFY_FLAG" val=""/>
</p:tagLst>
</file>

<file path=ppt/tags/tag642.xml><?xml version="1.0" encoding="utf-8"?>
<p:tagLst xmlns:p="http://schemas.openxmlformats.org/presentationml/2006/main">
  <p:tag name="KSO_WM_BEAUTIFY_FLAG" val=""/>
</p:tagLst>
</file>

<file path=ppt/tags/tag643.xml><?xml version="1.0" encoding="utf-8"?>
<p:tagLst xmlns:p="http://schemas.openxmlformats.org/presentationml/2006/main">
  <p:tag name="KSO_WM_BEAUTIFY_FLAG" val=""/>
</p:tagLst>
</file>

<file path=ppt/tags/tag644.xml><?xml version="1.0" encoding="utf-8"?>
<p:tagLst xmlns:p="http://schemas.openxmlformats.org/presentationml/2006/main">
  <p:tag name="KSO_WM_BEAUTIFY_FLAG" val=""/>
</p:tagLst>
</file>

<file path=ppt/tags/tag645.xml><?xml version="1.0" encoding="utf-8"?>
<p:tagLst xmlns:p="http://schemas.openxmlformats.org/presentationml/2006/main">
  <p:tag name="KSO_WM_BEAUTIFY_FLAG" val=""/>
</p:tagLst>
</file>

<file path=ppt/tags/tag646.xml><?xml version="1.0" encoding="utf-8"?>
<p:tagLst xmlns:p="http://schemas.openxmlformats.org/presentationml/2006/main">
  <p:tag name="KSO_WM_BEAUTIFY_FLAG" val=""/>
</p:tagLst>
</file>

<file path=ppt/tags/tag647.xml><?xml version="1.0" encoding="utf-8"?>
<p:tagLst xmlns:p="http://schemas.openxmlformats.org/presentationml/2006/main">
  <p:tag name="KSO_WM_BEAUTIFY_FLAG" val=""/>
</p:tagLst>
</file>

<file path=ppt/tags/tag648.xml><?xml version="1.0" encoding="utf-8"?>
<p:tagLst xmlns:p="http://schemas.openxmlformats.org/presentationml/2006/main">
  <p:tag name="KSO_WM_BEAUTIFY_FLAG" val=""/>
</p:tagLst>
</file>

<file path=ppt/tags/tag649.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BEAUTIFY_FLAG" val=""/>
</p:tagLst>
</file>

<file path=ppt/tags/tag651.xml><?xml version="1.0" encoding="utf-8"?>
<p:tagLst xmlns:p="http://schemas.openxmlformats.org/presentationml/2006/main">
  <p:tag name="KSO_WM_BEAUTIFY_FLAG" val=""/>
</p:tagLst>
</file>

<file path=ppt/tags/tag652.xml><?xml version="1.0" encoding="utf-8"?>
<p:tagLst xmlns:p="http://schemas.openxmlformats.org/presentationml/2006/main">
  <p:tag name="KSO_WM_BEAUTIFY_FLAG" val=""/>
</p:tagLst>
</file>

<file path=ppt/tags/tag653.xml><?xml version="1.0" encoding="utf-8"?>
<p:tagLst xmlns:p="http://schemas.openxmlformats.org/presentationml/2006/main">
  <p:tag name="KSO_WM_BEAUTIFY_FLAG" val=""/>
</p:tagLst>
</file>

<file path=ppt/tags/tag654.xml><?xml version="1.0" encoding="utf-8"?>
<p:tagLst xmlns:p="http://schemas.openxmlformats.org/presentationml/2006/main">
  <p:tag name="KSO_WM_BEAUTIFY_FLAG" val=""/>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BEAUTIFY_FLAG" val=""/>
</p:tagLst>
</file>

<file path=ppt/tags/tag657.xml><?xml version="1.0" encoding="utf-8"?>
<p:tagLst xmlns:p="http://schemas.openxmlformats.org/presentationml/2006/main">
  <p:tag name="KSO_WM_BEAUTIFY_FLAG" val=""/>
</p:tagLst>
</file>

<file path=ppt/tags/tag658.xml><?xml version="1.0" encoding="utf-8"?>
<p:tagLst xmlns:p="http://schemas.openxmlformats.org/presentationml/2006/main">
  <p:tag name="KSO_WM_BEAUTIFY_FLAG" val=""/>
</p:tagLst>
</file>

<file path=ppt/tags/tag659.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BEAUTIFY_FLAG" val=""/>
</p:tagLst>
</file>

<file path=ppt/tags/tag661.xml><?xml version="1.0" encoding="utf-8"?>
<p:tagLst xmlns:p="http://schemas.openxmlformats.org/presentationml/2006/main">
  <p:tag name="KSO_WM_BEAUTIFY_FLAG" val=""/>
</p:tagLst>
</file>

<file path=ppt/tags/tag662.xml><?xml version="1.0" encoding="utf-8"?>
<p:tagLst xmlns:p="http://schemas.openxmlformats.org/presentationml/2006/main">
  <p:tag name="KSO_WM_BEAUTIFY_FLAG" val=""/>
</p:tagLst>
</file>

<file path=ppt/tags/tag663.xml><?xml version="1.0" encoding="utf-8"?>
<p:tagLst xmlns:p="http://schemas.openxmlformats.org/presentationml/2006/main">
  <p:tag name="KSO_WM_BEAUTIFY_FLAG" val=""/>
</p:tagLst>
</file>

<file path=ppt/tags/tag664.xml><?xml version="1.0" encoding="utf-8"?>
<p:tagLst xmlns:p="http://schemas.openxmlformats.org/presentationml/2006/main">
  <p:tag name="KSO_WM_BEAUTIFY_FLAG" val=""/>
</p:tagLst>
</file>

<file path=ppt/tags/tag665.xml><?xml version="1.0" encoding="utf-8"?>
<p:tagLst xmlns:p="http://schemas.openxmlformats.org/presentationml/2006/main">
  <p:tag name="KSO_WM_BEAUTIFY_FLAG" val=""/>
</p:tagLst>
</file>

<file path=ppt/tags/tag666.xml><?xml version="1.0" encoding="utf-8"?>
<p:tagLst xmlns:p="http://schemas.openxmlformats.org/presentationml/2006/main">
  <p:tag name="KSO_WM_BEAUTIFY_FLAG" val=""/>
</p:tagLst>
</file>

<file path=ppt/tags/tag667.xml><?xml version="1.0" encoding="utf-8"?>
<p:tagLst xmlns:p="http://schemas.openxmlformats.org/presentationml/2006/main">
  <p:tag name="KSO_WM_BEAUTIFY_FLAG" val=""/>
</p:tagLst>
</file>

<file path=ppt/tags/tag668.xml><?xml version="1.0" encoding="utf-8"?>
<p:tagLst xmlns:p="http://schemas.openxmlformats.org/presentationml/2006/main">
  <p:tag name="KSO_WM_BEAUTIFY_FLAG" val=""/>
</p:tagLst>
</file>

<file path=ppt/tags/tag669.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BEAUTIFY_FLAG" val=""/>
</p:tagLst>
</file>

<file path=ppt/tags/tag671.xml><?xml version="1.0" encoding="utf-8"?>
<p:tagLst xmlns:p="http://schemas.openxmlformats.org/presentationml/2006/main">
  <p:tag name="KSO_WM_BEAUTIFY_FLAG" val=""/>
</p:tagLst>
</file>

<file path=ppt/tags/tag672.xml><?xml version="1.0" encoding="utf-8"?>
<p:tagLst xmlns:p="http://schemas.openxmlformats.org/presentationml/2006/main">
  <p:tag name="KSO_WM_BEAUTIFY_FLAG" val=""/>
</p:tagLst>
</file>

<file path=ppt/tags/tag673.xml><?xml version="1.0" encoding="utf-8"?>
<p:tagLst xmlns:p="http://schemas.openxmlformats.org/presentationml/2006/main">
  <p:tag name="KSO_WM_BEAUTIFY_FLAG" val=""/>
</p:tagLst>
</file>

<file path=ppt/tags/tag674.xml><?xml version="1.0" encoding="utf-8"?>
<p:tagLst xmlns:p="http://schemas.openxmlformats.org/presentationml/2006/main">
  <p:tag name="KSO_WM_BEAUTIFY_FLAG" val=""/>
</p:tagLst>
</file>

<file path=ppt/tags/tag675.xml><?xml version="1.0" encoding="utf-8"?>
<p:tagLst xmlns:p="http://schemas.openxmlformats.org/presentationml/2006/main">
  <p:tag name="KSO_WM_BEAUTIFY_FLAG" val=""/>
</p:tagLst>
</file>

<file path=ppt/tags/tag676.xml><?xml version="1.0" encoding="utf-8"?>
<p:tagLst xmlns:p="http://schemas.openxmlformats.org/presentationml/2006/main">
  <p:tag name="KSO_WM_BEAUTIFY_FLAG" val=""/>
</p:tagLst>
</file>

<file path=ppt/tags/tag677.xml><?xml version="1.0" encoding="utf-8"?>
<p:tagLst xmlns:p="http://schemas.openxmlformats.org/presentationml/2006/main">
  <p:tag name="KSO_WM_BEAUTIFY_FLAG" val=""/>
</p:tagLst>
</file>

<file path=ppt/tags/tag678.xml><?xml version="1.0" encoding="utf-8"?>
<p:tagLst xmlns:p="http://schemas.openxmlformats.org/presentationml/2006/main">
  <p:tag name="KSO_WM_BEAUTIFY_FLAG" val=""/>
</p:tagLst>
</file>

<file path=ppt/tags/tag679.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BEAUTIFY_FLAG" val=""/>
</p:tagLst>
</file>

<file path=ppt/tags/tag681.xml><?xml version="1.0" encoding="utf-8"?>
<p:tagLst xmlns:p="http://schemas.openxmlformats.org/presentationml/2006/main">
  <p:tag name="KSO_WM_BEAUTIFY_FLAG" val=""/>
</p:tagLst>
</file>

<file path=ppt/tags/tag682.xml><?xml version="1.0" encoding="utf-8"?>
<p:tagLst xmlns:p="http://schemas.openxmlformats.org/presentationml/2006/main">
  <p:tag name="KSO_WM_BEAUTIFY_FLAG" val=""/>
</p:tagLst>
</file>

<file path=ppt/tags/tag683.xml><?xml version="1.0" encoding="utf-8"?>
<p:tagLst xmlns:p="http://schemas.openxmlformats.org/presentationml/2006/main">
  <p:tag name="KSO_WM_BEAUTIFY_FLAG" val=""/>
</p:tagLst>
</file>

<file path=ppt/tags/tag684.xml><?xml version="1.0" encoding="utf-8"?>
<p:tagLst xmlns:p="http://schemas.openxmlformats.org/presentationml/2006/main">
  <p:tag name="KSO_WM_BEAUTIFY_FLAG" val=""/>
</p:tagLst>
</file>

<file path=ppt/tags/tag685.xml><?xml version="1.0" encoding="utf-8"?>
<p:tagLst xmlns:p="http://schemas.openxmlformats.org/presentationml/2006/main">
  <p:tag name="KSO_WM_BEAUTIFY_FLAG" val=""/>
</p:tagLst>
</file>

<file path=ppt/tags/tag686.xml><?xml version="1.0" encoding="utf-8"?>
<p:tagLst xmlns:p="http://schemas.openxmlformats.org/presentationml/2006/main">
  <p:tag name="KSO_WM_BEAUTIFY_FLAG" val=""/>
</p:tagLst>
</file>

<file path=ppt/tags/tag687.xml><?xml version="1.0" encoding="utf-8"?>
<p:tagLst xmlns:p="http://schemas.openxmlformats.org/presentationml/2006/main">
  <p:tag name="KSO_WM_BEAUTIFY_FLAG" val=""/>
</p:tagLst>
</file>

<file path=ppt/tags/tag688.xml><?xml version="1.0" encoding="utf-8"?>
<p:tagLst xmlns:p="http://schemas.openxmlformats.org/presentationml/2006/main">
  <p:tag name="KSO_WM_BEAUTIFY_FLAG" val=""/>
</p:tagLst>
</file>

<file path=ppt/tags/tag689.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BEAUTIFY_FLAG" val=""/>
</p:tagLst>
</file>

<file path=ppt/tags/tag691.xml><?xml version="1.0" encoding="utf-8"?>
<p:tagLst xmlns:p="http://schemas.openxmlformats.org/presentationml/2006/main">
  <p:tag name="KSO_WM_BEAUTIFY_FLAG" val=""/>
</p:tagLst>
</file>

<file path=ppt/tags/tag692.xml><?xml version="1.0" encoding="utf-8"?>
<p:tagLst xmlns:p="http://schemas.openxmlformats.org/presentationml/2006/main">
  <p:tag name="KSO_WM_BEAUTIFY_FLAG" val=""/>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BEAUTIFY_FLAG" val=""/>
</p:tagLst>
</file>

<file path=ppt/tags/tag695.xml><?xml version="1.0" encoding="utf-8"?>
<p:tagLst xmlns:p="http://schemas.openxmlformats.org/presentationml/2006/main">
  <p:tag name="KSO_WM_BEAUTIFY_FLAG" val=""/>
</p:tagLst>
</file>

<file path=ppt/tags/tag696.xml><?xml version="1.0" encoding="utf-8"?>
<p:tagLst xmlns:p="http://schemas.openxmlformats.org/presentationml/2006/main">
  <p:tag name="KSO_WM_BEAUTIFY_FLAG" val=""/>
</p:tagLst>
</file>

<file path=ppt/tags/tag697.xml><?xml version="1.0" encoding="utf-8"?>
<p:tagLst xmlns:p="http://schemas.openxmlformats.org/presentationml/2006/main">
  <p:tag name="KSO_WM_BEAUTIFY_FLAG" val=""/>
</p:tagLst>
</file>

<file path=ppt/tags/tag698.xml><?xml version="1.0" encoding="utf-8"?>
<p:tagLst xmlns:p="http://schemas.openxmlformats.org/presentationml/2006/main">
  <p:tag name="KSO_WM_BEAUTIFY_FLAG" val=""/>
</p:tagLst>
</file>

<file path=ppt/tags/tag69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BEAUTIFY_FLAG" val=""/>
</p:tagLst>
</file>

<file path=ppt/tags/tag701.xml><?xml version="1.0" encoding="utf-8"?>
<p:tagLst xmlns:p="http://schemas.openxmlformats.org/presentationml/2006/main">
  <p:tag name="KSO_WM_BEAUTIFY_FLAG" val=""/>
</p:tagLst>
</file>

<file path=ppt/tags/tag702.xml><?xml version="1.0" encoding="utf-8"?>
<p:tagLst xmlns:p="http://schemas.openxmlformats.org/presentationml/2006/main">
  <p:tag name="KSO_WM_BEAUTIFY_FLAG" val=""/>
</p:tagLst>
</file>

<file path=ppt/tags/tag703.xml><?xml version="1.0" encoding="utf-8"?>
<p:tagLst xmlns:p="http://schemas.openxmlformats.org/presentationml/2006/main">
  <p:tag name="KSO_WM_BEAUTIFY_FLAG" val=""/>
</p:tagLst>
</file>

<file path=ppt/tags/tag704.xml><?xml version="1.0" encoding="utf-8"?>
<p:tagLst xmlns:p="http://schemas.openxmlformats.org/presentationml/2006/main">
  <p:tag name="KSO_WM_BEAUTIFY_FLAG" val=""/>
</p:tagLst>
</file>

<file path=ppt/tags/tag705.xml><?xml version="1.0" encoding="utf-8"?>
<p:tagLst xmlns:p="http://schemas.openxmlformats.org/presentationml/2006/main">
  <p:tag name="KSO_WM_BEAUTIFY_FLAG" val=""/>
</p:tagLst>
</file>

<file path=ppt/tags/tag706.xml><?xml version="1.0" encoding="utf-8"?>
<p:tagLst xmlns:p="http://schemas.openxmlformats.org/presentationml/2006/main">
  <p:tag name="KSO_WM_BEAUTIFY_FLAG" val=""/>
</p:tagLst>
</file>

<file path=ppt/tags/tag707.xml><?xml version="1.0" encoding="utf-8"?>
<p:tagLst xmlns:p="http://schemas.openxmlformats.org/presentationml/2006/main">
  <p:tag name="KSO_WM_BEAUTIFY_FLAG" val=""/>
</p:tagLst>
</file>

<file path=ppt/tags/tag708.xml><?xml version="1.0" encoding="utf-8"?>
<p:tagLst xmlns:p="http://schemas.openxmlformats.org/presentationml/2006/main">
  <p:tag name="KSO_WM_BEAUTIFY_FLAG" val=""/>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BEAUTIFY_FLAG" val=""/>
</p:tagLst>
</file>

<file path=ppt/tags/tag711.xml><?xml version="1.0" encoding="utf-8"?>
<p:tagLst xmlns:p="http://schemas.openxmlformats.org/presentationml/2006/main">
  <p:tag name="KSO_WM_BEAUTIFY_FLAG" val=""/>
</p:tagLst>
</file>

<file path=ppt/tags/tag712.xml><?xml version="1.0" encoding="utf-8"?>
<p:tagLst xmlns:p="http://schemas.openxmlformats.org/presentationml/2006/main">
  <p:tag name="KSO_WM_BEAUTIFY_FLAG" val=""/>
</p:tagLst>
</file>

<file path=ppt/tags/tag713.xml><?xml version="1.0" encoding="utf-8"?>
<p:tagLst xmlns:p="http://schemas.openxmlformats.org/presentationml/2006/main">
  <p:tag name="KSO_WM_BEAUTIFY_FLAG" val=""/>
</p:tagLst>
</file>

<file path=ppt/tags/tag714.xml><?xml version="1.0" encoding="utf-8"?>
<p:tagLst xmlns:p="http://schemas.openxmlformats.org/presentationml/2006/main">
  <p:tag name="KSO_WM_BEAUTIFY_FLAG" val=""/>
</p:tagLst>
</file>

<file path=ppt/tags/tag715.xml><?xml version="1.0" encoding="utf-8"?>
<p:tagLst xmlns:p="http://schemas.openxmlformats.org/presentationml/2006/main">
  <p:tag name="KSO_WM_BEAUTIFY_FLAG" val=""/>
</p:tagLst>
</file>

<file path=ppt/tags/tag716.xml><?xml version="1.0" encoding="utf-8"?>
<p:tagLst xmlns:p="http://schemas.openxmlformats.org/presentationml/2006/main">
  <p:tag name="KSO_WM_BEAUTIFY_FLAG" val=""/>
</p:tagLst>
</file>

<file path=ppt/tags/tag717.xml><?xml version="1.0" encoding="utf-8"?>
<p:tagLst xmlns:p="http://schemas.openxmlformats.org/presentationml/2006/main">
  <p:tag name="KSO_WM_BEAUTIFY_FLAG" val=""/>
</p:tagLst>
</file>

<file path=ppt/tags/tag718.xml><?xml version="1.0" encoding="utf-8"?>
<p:tagLst xmlns:p="http://schemas.openxmlformats.org/presentationml/2006/main">
  <p:tag name="KSO_WM_BEAUTIFY_FLAG" val=""/>
</p:tagLst>
</file>

<file path=ppt/tags/tag719.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BEAUTIFY_FLAG" val=""/>
</p:tagLst>
</file>

<file path=ppt/tags/tag721.xml><?xml version="1.0" encoding="utf-8"?>
<p:tagLst xmlns:p="http://schemas.openxmlformats.org/presentationml/2006/main">
  <p:tag name="KSO_WM_BEAUTIFY_FLAG" val=""/>
</p:tagLst>
</file>

<file path=ppt/tags/tag722.xml><?xml version="1.0" encoding="utf-8"?>
<p:tagLst xmlns:p="http://schemas.openxmlformats.org/presentationml/2006/main">
  <p:tag name="KSO_WM_BEAUTIFY_FLAG" val=""/>
</p:tagLst>
</file>

<file path=ppt/tags/tag723.xml><?xml version="1.0" encoding="utf-8"?>
<p:tagLst xmlns:p="http://schemas.openxmlformats.org/presentationml/2006/main">
  <p:tag name="KSO_WM_BEAUTIFY_FLAG" val=""/>
</p:tagLst>
</file>

<file path=ppt/tags/tag724.xml><?xml version="1.0" encoding="utf-8"?>
<p:tagLst xmlns:p="http://schemas.openxmlformats.org/presentationml/2006/main">
  <p:tag name="KSO_WM_BEAUTIFY_FLAG" val=""/>
</p:tagLst>
</file>

<file path=ppt/tags/tag725.xml><?xml version="1.0" encoding="utf-8"?>
<p:tagLst xmlns:p="http://schemas.openxmlformats.org/presentationml/2006/main">
  <p:tag name="KSO_WM_BEAUTIFY_FLAG" val=""/>
</p:tagLst>
</file>

<file path=ppt/tags/tag726.xml><?xml version="1.0" encoding="utf-8"?>
<p:tagLst xmlns:p="http://schemas.openxmlformats.org/presentationml/2006/main">
  <p:tag name="KSO_WM_BEAUTIFY_FLAG" val=""/>
</p:tagLst>
</file>

<file path=ppt/tags/tag727.xml><?xml version="1.0" encoding="utf-8"?>
<p:tagLst xmlns:p="http://schemas.openxmlformats.org/presentationml/2006/main">
  <p:tag name="KSO_WM_BEAUTIFY_FLAG" val=""/>
</p:tagLst>
</file>

<file path=ppt/tags/tag728.xml><?xml version="1.0" encoding="utf-8"?>
<p:tagLst xmlns:p="http://schemas.openxmlformats.org/presentationml/2006/main">
  <p:tag name="KSO_WM_BEAUTIFY_FLAG" val=""/>
</p:tagLst>
</file>

<file path=ppt/tags/tag729.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30.xml><?xml version="1.0" encoding="utf-8"?>
<p:tagLst xmlns:p="http://schemas.openxmlformats.org/presentationml/2006/main">
  <p:tag name="KSO_WM_BEAUTIFY_FLAG" val=""/>
</p:tagLst>
</file>

<file path=ppt/tags/tag731.xml><?xml version="1.0" encoding="utf-8"?>
<p:tagLst xmlns:p="http://schemas.openxmlformats.org/presentationml/2006/main">
  <p:tag name="KSO_WM_BEAUTIFY_FLAG" val=""/>
</p:tagLst>
</file>

<file path=ppt/tags/tag732.xml><?xml version="1.0" encoding="utf-8"?>
<p:tagLst xmlns:p="http://schemas.openxmlformats.org/presentationml/2006/main">
  <p:tag name="KSO_WM_BEAUTIFY_FLAG" val=""/>
</p:tagLst>
</file>

<file path=ppt/tags/tag733.xml><?xml version="1.0" encoding="utf-8"?>
<p:tagLst xmlns:p="http://schemas.openxmlformats.org/presentationml/2006/main">
  <p:tag name="KSO_WM_BEAUTIFY_FLAG" val=""/>
</p:tagLst>
</file>

<file path=ppt/tags/tag734.xml><?xml version="1.0" encoding="utf-8"?>
<p:tagLst xmlns:p="http://schemas.openxmlformats.org/presentationml/2006/main">
  <p:tag name="KSO_WM_BEAUTIFY_FLAG" val=""/>
</p:tagLst>
</file>

<file path=ppt/tags/tag735.xml><?xml version="1.0" encoding="utf-8"?>
<p:tagLst xmlns:p="http://schemas.openxmlformats.org/presentationml/2006/main">
  <p:tag name="KSO_WM_BEAUTIFY_FLAG" val=""/>
</p:tagLst>
</file>

<file path=ppt/tags/tag736.xml><?xml version="1.0" encoding="utf-8"?>
<p:tagLst xmlns:p="http://schemas.openxmlformats.org/presentationml/2006/main">
  <p:tag name="KSO_WM_BEAUTIFY_FLAG" val=""/>
</p:tagLst>
</file>

<file path=ppt/tags/tag737.xml><?xml version="1.0" encoding="utf-8"?>
<p:tagLst xmlns:p="http://schemas.openxmlformats.org/presentationml/2006/main">
  <p:tag name="KSO_WM_BEAUTIFY_FLAG" val=""/>
</p:tagLst>
</file>

<file path=ppt/tags/tag738.xml><?xml version="1.0" encoding="utf-8"?>
<p:tagLst xmlns:p="http://schemas.openxmlformats.org/presentationml/2006/main">
  <p:tag name="KSO_WM_BEAUTIFY_FLAG" val=""/>
</p:tagLst>
</file>

<file path=ppt/tags/tag739.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40.xml><?xml version="1.0" encoding="utf-8"?>
<p:tagLst xmlns:p="http://schemas.openxmlformats.org/presentationml/2006/main">
  <p:tag name="KSO_WM_BEAUTIFY_FLAG" val=""/>
</p:tagLst>
</file>

<file path=ppt/tags/tag741.xml><?xml version="1.0" encoding="utf-8"?>
<p:tagLst xmlns:p="http://schemas.openxmlformats.org/presentationml/2006/main">
  <p:tag name="KSO_WM_BEAUTIFY_FLAG" val=""/>
</p:tagLst>
</file>

<file path=ppt/tags/tag742.xml><?xml version="1.0" encoding="utf-8"?>
<p:tagLst xmlns:p="http://schemas.openxmlformats.org/presentationml/2006/main">
  <p:tag name="KSO_WM_BEAUTIFY_FLAG" val=""/>
</p:tagLst>
</file>

<file path=ppt/tags/tag743.xml><?xml version="1.0" encoding="utf-8"?>
<p:tagLst xmlns:p="http://schemas.openxmlformats.org/presentationml/2006/main">
  <p:tag name="KSO_WM_BEAUTIFY_FLAG" val=""/>
</p:tagLst>
</file>

<file path=ppt/tags/tag744.xml><?xml version="1.0" encoding="utf-8"?>
<p:tagLst xmlns:p="http://schemas.openxmlformats.org/presentationml/2006/main">
  <p:tag name="KSO_WM_BEAUTIFY_FLAG" val=""/>
</p:tagLst>
</file>

<file path=ppt/tags/tag745.xml><?xml version="1.0" encoding="utf-8"?>
<p:tagLst xmlns:p="http://schemas.openxmlformats.org/presentationml/2006/main">
  <p:tag name="KSO_WM_BEAUTIFY_FLAG" val=""/>
</p:tagLst>
</file>

<file path=ppt/tags/tag746.xml><?xml version="1.0" encoding="utf-8"?>
<p:tagLst xmlns:p="http://schemas.openxmlformats.org/presentationml/2006/main">
  <p:tag name="KSO_WM_BEAUTIFY_FLAG" val=""/>
</p:tagLst>
</file>

<file path=ppt/tags/tag747.xml><?xml version="1.0" encoding="utf-8"?>
<p:tagLst xmlns:p="http://schemas.openxmlformats.org/presentationml/2006/main">
  <p:tag name="KSO_WM_BEAUTIFY_FLAG" val=""/>
</p:tagLst>
</file>

<file path=ppt/tags/tag748.xml><?xml version="1.0" encoding="utf-8"?>
<p:tagLst xmlns:p="http://schemas.openxmlformats.org/presentationml/2006/main">
  <p:tag name="KSO_WM_BEAUTIFY_FLAG" val=""/>
</p:tagLst>
</file>

<file path=ppt/tags/tag749.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50.xml><?xml version="1.0" encoding="utf-8"?>
<p:tagLst xmlns:p="http://schemas.openxmlformats.org/presentationml/2006/main">
  <p:tag name="KSO_WM_BEAUTIFY_FLAG" val=""/>
</p:tagLst>
</file>

<file path=ppt/tags/tag751.xml><?xml version="1.0" encoding="utf-8"?>
<p:tagLst xmlns:p="http://schemas.openxmlformats.org/presentationml/2006/main">
  <p:tag name="KSO_WM_BEAUTIFY_FLAG" val=""/>
</p:tagLst>
</file>

<file path=ppt/tags/tag752.xml><?xml version="1.0" encoding="utf-8"?>
<p:tagLst xmlns:p="http://schemas.openxmlformats.org/presentationml/2006/main">
  <p:tag name="KSO_WM_BEAUTIFY_FLAG" val=""/>
</p:tagLst>
</file>

<file path=ppt/tags/tag753.xml><?xml version="1.0" encoding="utf-8"?>
<p:tagLst xmlns:p="http://schemas.openxmlformats.org/presentationml/2006/main">
  <p:tag name="KSO_WM_BEAUTIFY_FLAG" val=""/>
</p:tagLst>
</file>

<file path=ppt/tags/tag754.xml><?xml version="1.0" encoding="utf-8"?>
<p:tagLst xmlns:p="http://schemas.openxmlformats.org/presentationml/2006/main">
  <p:tag name="KSO_WM_BEAUTIFY_FLAG" val=""/>
</p:tagLst>
</file>

<file path=ppt/tags/tag755.xml><?xml version="1.0" encoding="utf-8"?>
<p:tagLst xmlns:p="http://schemas.openxmlformats.org/presentationml/2006/main">
  <p:tag name="KSO_WM_BEAUTIFY_FLAG" val=""/>
</p:tagLst>
</file>

<file path=ppt/tags/tag756.xml><?xml version="1.0" encoding="utf-8"?>
<p:tagLst xmlns:p="http://schemas.openxmlformats.org/presentationml/2006/main">
  <p:tag name="KSO_WM_BEAUTIFY_FLAG" val=""/>
</p:tagLst>
</file>

<file path=ppt/tags/tag757.xml><?xml version="1.0" encoding="utf-8"?>
<p:tagLst xmlns:p="http://schemas.openxmlformats.org/presentationml/2006/main">
  <p:tag name="KSO_WM_BEAUTIFY_FLAG" val=""/>
</p:tagLst>
</file>

<file path=ppt/tags/tag758.xml><?xml version="1.0" encoding="utf-8"?>
<p:tagLst xmlns:p="http://schemas.openxmlformats.org/presentationml/2006/main">
  <p:tag name="KSO_WM_BEAUTIFY_FLAG" val=""/>
</p:tagLst>
</file>

<file path=ppt/tags/tag759.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60.xml><?xml version="1.0" encoding="utf-8"?>
<p:tagLst xmlns:p="http://schemas.openxmlformats.org/presentationml/2006/main">
  <p:tag name="KSO_WM_BEAUTIFY_FLAG" val=""/>
</p:tagLst>
</file>

<file path=ppt/tags/tag761.xml><?xml version="1.0" encoding="utf-8"?>
<p:tagLst xmlns:p="http://schemas.openxmlformats.org/presentationml/2006/main">
  <p:tag name="KSO_WM_BEAUTIFY_FLAG" val=""/>
</p:tagLst>
</file>

<file path=ppt/tags/tag762.xml><?xml version="1.0" encoding="utf-8"?>
<p:tagLst xmlns:p="http://schemas.openxmlformats.org/presentationml/2006/main">
  <p:tag name="KSO_WM_BEAUTIFY_FLAG" val=""/>
</p:tagLst>
</file>

<file path=ppt/tags/tag763.xml><?xml version="1.0" encoding="utf-8"?>
<p:tagLst xmlns:p="http://schemas.openxmlformats.org/presentationml/2006/main">
  <p:tag name="KSO_WM_BEAUTIFY_FLAG" val=""/>
</p:tagLst>
</file>

<file path=ppt/tags/tag764.xml><?xml version="1.0" encoding="utf-8"?>
<p:tagLst xmlns:p="http://schemas.openxmlformats.org/presentationml/2006/main">
  <p:tag name="KSO_WM_BEAUTIFY_FLAG" val=""/>
</p:tagLst>
</file>

<file path=ppt/tags/tag765.xml><?xml version="1.0" encoding="utf-8"?>
<p:tagLst xmlns:p="http://schemas.openxmlformats.org/presentationml/2006/main">
  <p:tag name="KSO_WM_BEAUTIFY_FLAG" val=""/>
</p:tagLst>
</file>

<file path=ppt/tags/tag766.xml><?xml version="1.0" encoding="utf-8"?>
<p:tagLst xmlns:p="http://schemas.openxmlformats.org/presentationml/2006/main">
  <p:tag name="KSO_WM_BEAUTIFY_FLAG" val=""/>
</p:tagLst>
</file>

<file path=ppt/tags/tag767.xml><?xml version="1.0" encoding="utf-8"?>
<p:tagLst xmlns:p="http://schemas.openxmlformats.org/presentationml/2006/main">
  <p:tag name="KSO_WM_BEAUTIFY_FLAG" val=""/>
</p:tagLst>
</file>

<file path=ppt/tags/tag768.xml><?xml version="1.0" encoding="utf-8"?>
<p:tagLst xmlns:p="http://schemas.openxmlformats.org/presentationml/2006/main">
  <p:tag name="KSO_WM_BEAUTIFY_FLAG" val=""/>
</p:tagLst>
</file>

<file path=ppt/tags/tag769.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70.xml><?xml version="1.0" encoding="utf-8"?>
<p:tagLst xmlns:p="http://schemas.openxmlformats.org/presentationml/2006/main">
  <p:tag name="KSO_WM_BEAUTIFY_FLAG" val=""/>
</p:tagLst>
</file>

<file path=ppt/tags/tag771.xml><?xml version="1.0" encoding="utf-8"?>
<p:tagLst xmlns:p="http://schemas.openxmlformats.org/presentationml/2006/main">
  <p:tag name="KSO_WM_BEAUTIFY_FLAG" val=""/>
</p:tagLst>
</file>

<file path=ppt/tags/tag772.xml><?xml version="1.0" encoding="utf-8"?>
<p:tagLst xmlns:p="http://schemas.openxmlformats.org/presentationml/2006/main">
  <p:tag name="KSO_WM_BEAUTIFY_FLAG" val=""/>
</p:tagLst>
</file>

<file path=ppt/tags/tag773.xml><?xml version="1.0" encoding="utf-8"?>
<p:tagLst xmlns:p="http://schemas.openxmlformats.org/presentationml/2006/main">
  <p:tag name="KSO_WM_BEAUTIFY_FLAG" val=""/>
</p:tagLst>
</file>

<file path=ppt/tags/tag774.xml><?xml version="1.0" encoding="utf-8"?>
<p:tagLst xmlns:p="http://schemas.openxmlformats.org/presentationml/2006/main">
  <p:tag name="KSO_WM_BEAUTIFY_FLAG" val=""/>
</p:tagLst>
</file>

<file path=ppt/tags/tag775.xml><?xml version="1.0" encoding="utf-8"?>
<p:tagLst xmlns:p="http://schemas.openxmlformats.org/presentationml/2006/main">
  <p:tag name="KSO_WM_BEAUTIFY_FLAG" val=""/>
</p:tagLst>
</file>

<file path=ppt/tags/tag776.xml><?xml version="1.0" encoding="utf-8"?>
<p:tagLst xmlns:p="http://schemas.openxmlformats.org/presentationml/2006/main">
  <p:tag name="KSO_WM_BEAUTIFY_FLAG" val=""/>
</p:tagLst>
</file>

<file path=ppt/tags/tag777.xml><?xml version="1.0" encoding="utf-8"?>
<p:tagLst xmlns:p="http://schemas.openxmlformats.org/presentationml/2006/main">
  <p:tag name="KSO_WM_BEAUTIFY_FLAG" val=""/>
</p:tagLst>
</file>

<file path=ppt/tags/tag778.xml><?xml version="1.0" encoding="utf-8"?>
<p:tagLst xmlns:p="http://schemas.openxmlformats.org/presentationml/2006/main">
  <p:tag name="KSO_WM_BEAUTIFY_FLAG" val=""/>
</p:tagLst>
</file>

<file path=ppt/tags/tag779.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80.xml><?xml version="1.0" encoding="utf-8"?>
<p:tagLst xmlns:p="http://schemas.openxmlformats.org/presentationml/2006/main">
  <p:tag name="KSO_WM_BEAUTIFY_FLAG" val=""/>
</p:tagLst>
</file>

<file path=ppt/tags/tag781.xml><?xml version="1.0" encoding="utf-8"?>
<p:tagLst xmlns:p="http://schemas.openxmlformats.org/presentationml/2006/main">
  <p:tag name="KSO_WM_BEAUTIFY_FLAG" val=""/>
</p:tagLst>
</file>

<file path=ppt/tags/tag782.xml><?xml version="1.0" encoding="utf-8"?>
<p:tagLst xmlns:p="http://schemas.openxmlformats.org/presentationml/2006/main">
  <p:tag name="KSO_WM_BEAUTIFY_FLAG" val=""/>
</p:tagLst>
</file>

<file path=ppt/tags/tag783.xml><?xml version="1.0" encoding="utf-8"?>
<p:tagLst xmlns:p="http://schemas.openxmlformats.org/presentationml/2006/main">
  <p:tag name="KSO_WM_BEAUTIFY_FLAG" val=""/>
</p:tagLst>
</file>

<file path=ppt/tags/tag784.xml><?xml version="1.0" encoding="utf-8"?>
<p:tagLst xmlns:p="http://schemas.openxmlformats.org/presentationml/2006/main">
  <p:tag name="KSO_WM_BEAUTIFY_FLAG" val=""/>
</p:tagLst>
</file>

<file path=ppt/tags/tag785.xml><?xml version="1.0" encoding="utf-8"?>
<p:tagLst xmlns:p="http://schemas.openxmlformats.org/presentationml/2006/main">
  <p:tag name="KSO_WM_BEAUTIFY_FLAG" val=""/>
</p:tagLst>
</file>

<file path=ppt/tags/tag786.xml><?xml version="1.0" encoding="utf-8"?>
<p:tagLst xmlns:p="http://schemas.openxmlformats.org/presentationml/2006/main">
  <p:tag name="KSO_WM_BEAUTIFY_FLAG" val=""/>
</p:tagLst>
</file>

<file path=ppt/tags/tag787.xml><?xml version="1.0" encoding="utf-8"?>
<p:tagLst xmlns:p="http://schemas.openxmlformats.org/presentationml/2006/main">
  <p:tag name="KSO_WM_BEAUTIFY_FLAG" val=""/>
</p:tagLst>
</file>

<file path=ppt/tags/tag788.xml><?xml version="1.0" encoding="utf-8"?>
<p:tagLst xmlns:p="http://schemas.openxmlformats.org/presentationml/2006/main">
  <p:tag name="KSO_WM_BEAUTIFY_FLAG" val=""/>
</p:tagLst>
</file>

<file path=ppt/tags/tag789.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790.xml><?xml version="1.0" encoding="utf-8"?>
<p:tagLst xmlns:p="http://schemas.openxmlformats.org/presentationml/2006/main">
  <p:tag name="KSO_WM_BEAUTIFY_FLAG" val=""/>
</p:tagLst>
</file>

<file path=ppt/tags/tag791.xml><?xml version="1.0" encoding="utf-8"?>
<p:tagLst xmlns:p="http://schemas.openxmlformats.org/presentationml/2006/main">
  <p:tag name="KSO_WM_BEAUTIFY_FLAG" val=""/>
</p:tagLst>
</file>

<file path=ppt/tags/tag792.xml><?xml version="1.0" encoding="utf-8"?>
<p:tagLst xmlns:p="http://schemas.openxmlformats.org/presentationml/2006/main">
  <p:tag name="KSO_WM_BEAUTIFY_FLAG" val=""/>
</p:tagLst>
</file>

<file path=ppt/tags/tag793.xml><?xml version="1.0" encoding="utf-8"?>
<p:tagLst xmlns:p="http://schemas.openxmlformats.org/presentationml/2006/main">
  <p:tag name="KSO_WM_BEAUTIFY_FLAG" val=""/>
</p:tagLst>
</file>

<file path=ppt/tags/tag794.xml><?xml version="1.0" encoding="utf-8"?>
<p:tagLst xmlns:p="http://schemas.openxmlformats.org/presentationml/2006/main">
  <p:tag name="KSO_WM_BEAUTIFY_FLAG" val=""/>
</p:tagLst>
</file>

<file path=ppt/tags/tag795.xml><?xml version="1.0" encoding="utf-8"?>
<p:tagLst xmlns:p="http://schemas.openxmlformats.org/presentationml/2006/main">
  <p:tag name="KSO_WM_BEAUTIFY_FLAG" val=""/>
</p:tagLst>
</file>

<file path=ppt/tags/tag796.xml><?xml version="1.0" encoding="utf-8"?>
<p:tagLst xmlns:p="http://schemas.openxmlformats.org/presentationml/2006/main">
  <p:tag name="KSO_WM_BEAUTIFY_FLAG" val=""/>
</p:tagLst>
</file>

<file path=ppt/tags/tag797.xml><?xml version="1.0" encoding="utf-8"?>
<p:tagLst xmlns:p="http://schemas.openxmlformats.org/presentationml/2006/main">
  <p:tag name="KSO_WM_BEAUTIFY_FLAG" val=""/>
</p:tagLst>
</file>

<file path=ppt/tags/tag798.xml><?xml version="1.0" encoding="utf-8"?>
<p:tagLst xmlns:p="http://schemas.openxmlformats.org/presentationml/2006/main">
  <p:tag name="KSO_WM_BEAUTIFY_FLAG" val=""/>
</p:tagLst>
</file>

<file path=ppt/tags/tag79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00.xml><?xml version="1.0" encoding="utf-8"?>
<p:tagLst xmlns:p="http://schemas.openxmlformats.org/presentationml/2006/main">
  <p:tag name="KSO_WM_BEAUTIFY_FLAG" val=""/>
</p:tagLst>
</file>

<file path=ppt/tags/tag801.xml><?xml version="1.0" encoding="utf-8"?>
<p:tagLst xmlns:p="http://schemas.openxmlformats.org/presentationml/2006/main">
  <p:tag name="KSO_WM_BEAUTIFY_FLAG" val=""/>
</p:tagLst>
</file>

<file path=ppt/tags/tag802.xml><?xml version="1.0" encoding="utf-8"?>
<p:tagLst xmlns:p="http://schemas.openxmlformats.org/presentationml/2006/main">
  <p:tag name="KSO_WM_BEAUTIFY_FLAG" val=""/>
</p:tagLst>
</file>

<file path=ppt/tags/tag803.xml><?xml version="1.0" encoding="utf-8"?>
<p:tagLst xmlns:p="http://schemas.openxmlformats.org/presentationml/2006/main">
  <p:tag name="KSO_WM_BEAUTIFY_FLAG" val=""/>
</p:tagLst>
</file>

<file path=ppt/tags/tag804.xml><?xml version="1.0" encoding="utf-8"?>
<p:tagLst xmlns:p="http://schemas.openxmlformats.org/presentationml/2006/main">
  <p:tag name="KSO_WM_BEAUTIFY_FLAG" val=""/>
</p:tagLst>
</file>

<file path=ppt/tags/tag805.xml><?xml version="1.0" encoding="utf-8"?>
<p:tagLst xmlns:p="http://schemas.openxmlformats.org/presentationml/2006/main">
  <p:tag name="KSO_WM_BEAUTIFY_FLAG" val=""/>
</p:tagLst>
</file>

<file path=ppt/tags/tag806.xml><?xml version="1.0" encoding="utf-8"?>
<p:tagLst xmlns:p="http://schemas.openxmlformats.org/presentationml/2006/main">
  <p:tag name="KSO_WM_BEAUTIFY_FLAG" val=""/>
</p:tagLst>
</file>

<file path=ppt/tags/tag807.xml><?xml version="1.0" encoding="utf-8"?>
<p:tagLst xmlns:p="http://schemas.openxmlformats.org/presentationml/2006/main">
  <p:tag name="KSO_WM_BEAUTIFY_FLAG" val=""/>
</p:tagLst>
</file>

<file path=ppt/tags/tag808.xml><?xml version="1.0" encoding="utf-8"?>
<p:tagLst xmlns:p="http://schemas.openxmlformats.org/presentationml/2006/main">
  <p:tag name="KSO_WM_BEAUTIFY_FLAG" val=""/>
</p:tagLst>
</file>

<file path=ppt/tags/tag809.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10.xml><?xml version="1.0" encoding="utf-8"?>
<p:tagLst xmlns:p="http://schemas.openxmlformats.org/presentationml/2006/main">
  <p:tag name="KSO_WM_BEAUTIFY_FLAG" val=""/>
</p:tagLst>
</file>

<file path=ppt/tags/tag811.xml><?xml version="1.0" encoding="utf-8"?>
<p:tagLst xmlns:p="http://schemas.openxmlformats.org/presentationml/2006/main">
  <p:tag name="KSO_WM_BEAUTIFY_FLAG" val=""/>
</p:tagLst>
</file>

<file path=ppt/tags/tag812.xml><?xml version="1.0" encoding="utf-8"?>
<p:tagLst xmlns:p="http://schemas.openxmlformats.org/presentationml/2006/main">
  <p:tag name="KSO_WM_BEAUTIFY_FLAG" val=""/>
</p:tagLst>
</file>

<file path=ppt/tags/tag813.xml><?xml version="1.0" encoding="utf-8"?>
<p:tagLst xmlns:p="http://schemas.openxmlformats.org/presentationml/2006/main">
  <p:tag name="KSO_WM_BEAUTIFY_FLAG" val=""/>
</p:tagLst>
</file>

<file path=ppt/tags/tag814.xml><?xml version="1.0" encoding="utf-8"?>
<p:tagLst xmlns:p="http://schemas.openxmlformats.org/presentationml/2006/main">
  <p:tag name="KSO_WM_BEAUTIFY_FLAG" val=""/>
</p:tagLst>
</file>

<file path=ppt/tags/tag815.xml><?xml version="1.0" encoding="utf-8"?>
<p:tagLst xmlns:p="http://schemas.openxmlformats.org/presentationml/2006/main">
  <p:tag name="KSO_WM_BEAUTIFY_FLAG" val=""/>
</p:tagLst>
</file>

<file path=ppt/tags/tag816.xml><?xml version="1.0" encoding="utf-8"?>
<p:tagLst xmlns:p="http://schemas.openxmlformats.org/presentationml/2006/main">
  <p:tag name="KSO_WM_BEAUTIFY_FLAG" val=""/>
</p:tagLst>
</file>

<file path=ppt/tags/tag817.xml><?xml version="1.0" encoding="utf-8"?>
<p:tagLst xmlns:p="http://schemas.openxmlformats.org/presentationml/2006/main">
  <p:tag name="KSO_WM_BEAUTIFY_FLAG" val=""/>
</p:tagLst>
</file>

<file path=ppt/tags/tag818.xml><?xml version="1.0" encoding="utf-8"?>
<p:tagLst xmlns:p="http://schemas.openxmlformats.org/presentationml/2006/main">
  <p:tag name="KSO_WM_BEAUTIFY_FLAG" val=""/>
</p:tagLst>
</file>

<file path=ppt/tags/tag819.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20.xml><?xml version="1.0" encoding="utf-8"?>
<p:tagLst xmlns:p="http://schemas.openxmlformats.org/presentationml/2006/main">
  <p:tag name="KSO_WM_BEAUTIFY_FLAG" val=""/>
</p:tagLst>
</file>

<file path=ppt/tags/tag821.xml><?xml version="1.0" encoding="utf-8"?>
<p:tagLst xmlns:p="http://schemas.openxmlformats.org/presentationml/2006/main">
  <p:tag name="KSO_WM_BEAUTIFY_FLAG" val=""/>
</p:tagLst>
</file>

<file path=ppt/tags/tag822.xml><?xml version="1.0" encoding="utf-8"?>
<p:tagLst xmlns:p="http://schemas.openxmlformats.org/presentationml/2006/main">
  <p:tag name="KSO_WM_BEAUTIFY_FLAG" val=""/>
</p:tagLst>
</file>

<file path=ppt/tags/tag823.xml><?xml version="1.0" encoding="utf-8"?>
<p:tagLst xmlns:p="http://schemas.openxmlformats.org/presentationml/2006/main">
  <p:tag name="KSO_WM_BEAUTIFY_FLAG" val=""/>
</p:tagLst>
</file>

<file path=ppt/tags/tag824.xml><?xml version="1.0" encoding="utf-8"?>
<p:tagLst xmlns:p="http://schemas.openxmlformats.org/presentationml/2006/main">
  <p:tag name="KSO_WM_BEAUTIFY_FLAG" val=""/>
</p:tagLst>
</file>

<file path=ppt/tags/tag825.xml><?xml version="1.0" encoding="utf-8"?>
<p:tagLst xmlns:p="http://schemas.openxmlformats.org/presentationml/2006/main">
  <p:tag name="KSO_WM_BEAUTIFY_FLAG" val=""/>
</p:tagLst>
</file>

<file path=ppt/tags/tag826.xml><?xml version="1.0" encoding="utf-8"?>
<p:tagLst xmlns:p="http://schemas.openxmlformats.org/presentationml/2006/main">
  <p:tag name="KSO_WM_BEAUTIFY_FLAG" val=""/>
</p:tagLst>
</file>

<file path=ppt/tags/tag827.xml><?xml version="1.0" encoding="utf-8"?>
<p:tagLst xmlns:p="http://schemas.openxmlformats.org/presentationml/2006/main">
  <p:tag name="KSO_WM_BEAUTIFY_FLAG" val=""/>
</p:tagLst>
</file>

<file path=ppt/tags/tag828.xml><?xml version="1.0" encoding="utf-8"?>
<p:tagLst xmlns:p="http://schemas.openxmlformats.org/presentationml/2006/main">
  <p:tag name="KSO_WM_BEAUTIFY_FLAG" val=""/>
</p:tagLst>
</file>

<file path=ppt/tags/tag829.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30.xml><?xml version="1.0" encoding="utf-8"?>
<p:tagLst xmlns:p="http://schemas.openxmlformats.org/presentationml/2006/main">
  <p:tag name="KSO_WM_BEAUTIFY_FLAG" val=""/>
</p:tagLst>
</file>

<file path=ppt/tags/tag831.xml><?xml version="1.0" encoding="utf-8"?>
<p:tagLst xmlns:p="http://schemas.openxmlformats.org/presentationml/2006/main">
  <p:tag name="KSO_WM_BEAUTIFY_FLAG" val=""/>
</p:tagLst>
</file>

<file path=ppt/tags/tag832.xml><?xml version="1.0" encoding="utf-8"?>
<p:tagLst xmlns:p="http://schemas.openxmlformats.org/presentationml/2006/main">
  <p:tag name="KSO_WM_BEAUTIFY_FLAG" val=""/>
</p:tagLst>
</file>

<file path=ppt/tags/tag833.xml><?xml version="1.0" encoding="utf-8"?>
<p:tagLst xmlns:p="http://schemas.openxmlformats.org/presentationml/2006/main">
  <p:tag name="KSO_WM_BEAUTIFY_FLAG" val=""/>
</p:tagLst>
</file>

<file path=ppt/tags/tag834.xml><?xml version="1.0" encoding="utf-8"?>
<p:tagLst xmlns:p="http://schemas.openxmlformats.org/presentationml/2006/main">
  <p:tag name="KSO_WM_BEAUTIFY_FLAG" val=""/>
</p:tagLst>
</file>

<file path=ppt/tags/tag835.xml><?xml version="1.0" encoding="utf-8"?>
<p:tagLst xmlns:p="http://schemas.openxmlformats.org/presentationml/2006/main">
  <p:tag name="KSO_WM_BEAUTIFY_FLAG" val=""/>
</p:tagLst>
</file>

<file path=ppt/tags/tag836.xml><?xml version="1.0" encoding="utf-8"?>
<p:tagLst xmlns:p="http://schemas.openxmlformats.org/presentationml/2006/main">
  <p:tag name="KSO_WM_BEAUTIFY_FLAG" val=""/>
</p:tagLst>
</file>

<file path=ppt/tags/tag837.xml><?xml version="1.0" encoding="utf-8"?>
<p:tagLst xmlns:p="http://schemas.openxmlformats.org/presentationml/2006/main">
  <p:tag name="KSO_WM_BEAUTIFY_FLAG" val=""/>
</p:tagLst>
</file>

<file path=ppt/tags/tag838.xml><?xml version="1.0" encoding="utf-8"?>
<p:tagLst xmlns:p="http://schemas.openxmlformats.org/presentationml/2006/main">
  <p:tag name="KSO_WM_BEAUTIFY_FLAG" val=""/>
</p:tagLst>
</file>

<file path=ppt/tags/tag839.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40.xml><?xml version="1.0" encoding="utf-8"?>
<p:tagLst xmlns:p="http://schemas.openxmlformats.org/presentationml/2006/main">
  <p:tag name="KSO_WM_BEAUTIFY_FLAG" val=""/>
</p:tagLst>
</file>

<file path=ppt/tags/tag841.xml><?xml version="1.0" encoding="utf-8"?>
<p:tagLst xmlns:p="http://schemas.openxmlformats.org/presentationml/2006/main">
  <p:tag name="KSO_WM_BEAUTIFY_FLAG" val=""/>
</p:tagLst>
</file>

<file path=ppt/tags/tag842.xml><?xml version="1.0" encoding="utf-8"?>
<p:tagLst xmlns:p="http://schemas.openxmlformats.org/presentationml/2006/main">
  <p:tag name="KSO_WM_BEAUTIFY_FLAG" val=""/>
</p:tagLst>
</file>

<file path=ppt/tags/tag843.xml><?xml version="1.0" encoding="utf-8"?>
<p:tagLst xmlns:p="http://schemas.openxmlformats.org/presentationml/2006/main">
  <p:tag name="KSO_WM_BEAUTIFY_FLAG" val=""/>
</p:tagLst>
</file>

<file path=ppt/tags/tag844.xml><?xml version="1.0" encoding="utf-8"?>
<p:tagLst xmlns:p="http://schemas.openxmlformats.org/presentationml/2006/main">
  <p:tag name="KSO_WM_BEAUTIFY_FLAG" val=""/>
</p:tagLst>
</file>

<file path=ppt/tags/tag845.xml><?xml version="1.0" encoding="utf-8"?>
<p:tagLst xmlns:p="http://schemas.openxmlformats.org/presentationml/2006/main">
  <p:tag name="KSO_WM_BEAUTIFY_FLAG" val=""/>
</p:tagLst>
</file>

<file path=ppt/tags/tag846.xml><?xml version="1.0" encoding="utf-8"?>
<p:tagLst xmlns:p="http://schemas.openxmlformats.org/presentationml/2006/main">
  <p:tag name="KSO_WM_BEAUTIFY_FLAG" val=""/>
</p:tagLst>
</file>

<file path=ppt/tags/tag847.xml><?xml version="1.0" encoding="utf-8"?>
<p:tagLst xmlns:p="http://schemas.openxmlformats.org/presentationml/2006/main">
  <p:tag name="KSO_WM_BEAUTIFY_FLAG" val=""/>
</p:tagLst>
</file>

<file path=ppt/tags/tag848.xml><?xml version="1.0" encoding="utf-8"?>
<p:tagLst xmlns:p="http://schemas.openxmlformats.org/presentationml/2006/main">
  <p:tag name="KSO_WM_BEAUTIFY_FLAG" val=""/>
</p:tagLst>
</file>

<file path=ppt/tags/tag849.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50.xml><?xml version="1.0" encoding="utf-8"?>
<p:tagLst xmlns:p="http://schemas.openxmlformats.org/presentationml/2006/main">
  <p:tag name="KSO_WM_BEAUTIFY_FLAG" val=""/>
</p:tagLst>
</file>

<file path=ppt/tags/tag851.xml><?xml version="1.0" encoding="utf-8"?>
<p:tagLst xmlns:p="http://schemas.openxmlformats.org/presentationml/2006/main">
  <p:tag name="KSO_WM_BEAUTIFY_FLAG" val=""/>
</p:tagLst>
</file>

<file path=ppt/tags/tag852.xml><?xml version="1.0" encoding="utf-8"?>
<p:tagLst xmlns:p="http://schemas.openxmlformats.org/presentationml/2006/main">
  <p:tag name="KSO_WM_BEAUTIFY_FLAG" val=""/>
</p:tagLst>
</file>

<file path=ppt/tags/tag853.xml><?xml version="1.0" encoding="utf-8"?>
<p:tagLst xmlns:p="http://schemas.openxmlformats.org/presentationml/2006/main">
  <p:tag name="KSO_WM_BEAUTIFY_FLAG" val=""/>
</p:tagLst>
</file>

<file path=ppt/tags/tag854.xml><?xml version="1.0" encoding="utf-8"?>
<p:tagLst xmlns:p="http://schemas.openxmlformats.org/presentationml/2006/main">
  <p:tag name="KSO_WM_BEAUTIFY_FLAG" val=""/>
</p:tagLst>
</file>

<file path=ppt/tags/tag855.xml><?xml version="1.0" encoding="utf-8"?>
<p:tagLst xmlns:p="http://schemas.openxmlformats.org/presentationml/2006/main">
  <p:tag name="KSO_WM_BEAUTIFY_FLAG" val=""/>
</p:tagLst>
</file>

<file path=ppt/tags/tag856.xml><?xml version="1.0" encoding="utf-8"?>
<p:tagLst xmlns:p="http://schemas.openxmlformats.org/presentationml/2006/main">
  <p:tag name="KSO_WM_BEAUTIFY_FLAG" val=""/>
</p:tagLst>
</file>

<file path=ppt/tags/tag857.xml><?xml version="1.0" encoding="utf-8"?>
<p:tagLst xmlns:p="http://schemas.openxmlformats.org/presentationml/2006/main">
  <p:tag name="KSO_WM_BEAUTIFY_FLAG" val=""/>
</p:tagLst>
</file>

<file path=ppt/tags/tag858.xml><?xml version="1.0" encoding="utf-8"?>
<p:tagLst xmlns:p="http://schemas.openxmlformats.org/presentationml/2006/main">
  <p:tag name="KSO_WM_BEAUTIFY_FLAG" val=""/>
</p:tagLst>
</file>

<file path=ppt/tags/tag859.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60.xml><?xml version="1.0" encoding="utf-8"?>
<p:tagLst xmlns:p="http://schemas.openxmlformats.org/presentationml/2006/main">
  <p:tag name="KSO_WM_BEAUTIFY_FLAG" val=""/>
</p:tagLst>
</file>

<file path=ppt/tags/tag861.xml><?xml version="1.0" encoding="utf-8"?>
<p:tagLst xmlns:p="http://schemas.openxmlformats.org/presentationml/2006/main">
  <p:tag name="KSO_WM_BEAUTIFY_FLAG" val=""/>
</p:tagLst>
</file>

<file path=ppt/tags/tag862.xml><?xml version="1.0" encoding="utf-8"?>
<p:tagLst xmlns:p="http://schemas.openxmlformats.org/presentationml/2006/main">
  <p:tag name="KSO_WM_BEAUTIFY_FLAG" val=""/>
</p:tagLst>
</file>

<file path=ppt/tags/tag863.xml><?xml version="1.0" encoding="utf-8"?>
<p:tagLst xmlns:p="http://schemas.openxmlformats.org/presentationml/2006/main">
  <p:tag name="KSO_WM_BEAUTIFY_FLAG" val=""/>
</p:tagLst>
</file>

<file path=ppt/tags/tag864.xml><?xml version="1.0" encoding="utf-8"?>
<p:tagLst xmlns:p="http://schemas.openxmlformats.org/presentationml/2006/main">
  <p:tag name="KSO_WM_BEAUTIFY_FLAG" val=""/>
</p:tagLst>
</file>

<file path=ppt/tags/tag865.xml><?xml version="1.0" encoding="utf-8"?>
<p:tagLst xmlns:p="http://schemas.openxmlformats.org/presentationml/2006/main">
  <p:tag name="KSO_WM_BEAUTIFY_FLAG" val=""/>
</p:tagLst>
</file>

<file path=ppt/tags/tag866.xml><?xml version="1.0" encoding="utf-8"?>
<p:tagLst xmlns:p="http://schemas.openxmlformats.org/presentationml/2006/main">
  <p:tag name="KSO_WM_BEAUTIFY_FLAG" val=""/>
</p:tagLst>
</file>

<file path=ppt/tags/tag867.xml><?xml version="1.0" encoding="utf-8"?>
<p:tagLst xmlns:p="http://schemas.openxmlformats.org/presentationml/2006/main">
  <p:tag name="KSO_WM_BEAUTIFY_FLAG" val=""/>
</p:tagLst>
</file>

<file path=ppt/tags/tag868.xml><?xml version="1.0" encoding="utf-8"?>
<p:tagLst xmlns:p="http://schemas.openxmlformats.org/presentationml/2006/main">
  <p:tag name="KSO_WM_BEAUTIFY_FLAG" val=""/>
</p:tagLst>
</file>

<file path=ppt/tags/tag869.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70.xml><?xml version="1.0" encoding="utf-8"?>
<p:tagLst xmlns:p="http://schemas.openxmlformats.org/presentationml/2006/main">
  <p:tag name="KSO_WM_BEAUTIFY_FLAG" val=""/>
</p:tagLst>
</file>

<file path=ppt/tags/tag871.xml><?xml version="1.0" encoding="utf-8"?>
<p:tagLst xmlns:p="http://schemas.openxmlformats.org/presentationml/2006/main">
  <p:tag name="KSO_WM_BEAUTIFY_FLAG" val=""/>
</p:tagLst>
</file>

<file path=ppt/tags/tag872.xml><?xml version="1.0" encoding="utf-8"?>
<p:tagLst xmlns:p="http://schemas.openxmlformats.org/presentationml/2006/main">
  <p:tag name="KSO_WM_BEAUTIFY_FLAG" val=""/>
</p:tagLst>
</file>

<file path=ppt/tags/tag873.xml><?xml version="1.0" encoding="utf-8"?>
<p:tagLst xmlns:p="http://schemas.openxmlformats.org/presentationml/2006/main">
  <p:tag name="KSO_WM_BEAUTIFY_FLAG" val=""/>
</p:tagLst>
</file>

<file path=ppt/tags/tag874.xml><?xml version="1.0" encoding="utf-8"?>
<p:tagLst xmlns:p="http://schemas.openxmlformats.org/presentationml/2006/main">
  <p:tag name="KSO_WM_BEAUTIFY_FLAG" val=""/>
</p:tagLst>
</file>

<file path=ppt/tags/tag875.xml><?xml version="1.0" encoding="utf-8"?>
<p:tagLst xmlns:p="http://schemas.openxmlformats.org/presentationml/2006/main">
  <p:tag name="KSO_WM_BEAUTIFY_FLAG" val=""/>
</p:tagLst>
</file>

<file path=ppt/tags/tag876.xml><?xml version="1.0" encoding="utf-8"?>
<p:tagLst xmlns:p="http://schemas.openxmlformats.org/presentationml/2006/main">
  <p:tag name="KSO_WM_BEAUTIFY_FLAG" val=""/>
</p:tagLst>
</file>

<file path=ppt/tags/tag877.xml><?xml version="1.0" encoding="utf-8"?>
<p:tagLst xmlns:p="http://schemas.openxmlformats.org/presentationml/2006/main">
  <p:tag name="KSO_WM_BEAUTIFY_FLAG" val=""/>
</p:tagLst>
</file>

<file path=ppt/tags/tag878.xml><?xml version="1.0" encoding="utf-8"?>
<p:tagLst xmlns:p="http://schemas.openxmlformats.org/presentationml/2006/main">
  <p:tag name="KSO_WM_BEAUTIFY_FLAG" val=""/>
</p:tagLst>
</file>

<file path=ppt/tags/tag879.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80.xml><?xml version="1.0" encoding="utf-8"?>
<p:tagLst xmlns:p="http://schemas.openxmlformats.org/presentationml/2006/main">
  <p:tag name="KSO_WM_BEAUTIFY_FLAG" val=""/>
</p:tagLst>
</file>

<file path=ppt/tags/tag881.xml><?xml version="1.0" encoding="utf-8"?>
<p:tagLst xmlns:p="http://schemas.openxmlformats.org/presentationml/2006/main">
  <p:tag name="KSO_WM_BEAUTIFY_FLAG" val=""/>
</p:tagLst>
</file>

<file path=ppt/tags/tag882.xml><?xml version="1.0" encoding="utf-8"?>
<p:tagLst xmlns:p="http://schemas.openxmlformats.org/presentationml/2006/main">
  <p:tag name="KSO_WM_BEAUTIFY_FLAG" val=""/>
</p:tagLst>
</file>

<file path=ppt/tags/tag883.xml><?xml version="1.0" encoding="utf-8"?>
<p:tagLst xmlns:p="http://schemas.openxmlformats.org/presentationml/2006/main">
  <p:tag name="KSO_WM_BEAUTIFY_FLAG" val=""/>
</p:tagLst>
</file>

<file path=ppt/tags/tag884.xml><?xml version="1.0" encoding="utf-8"?>
<p:tagLst xmlns:p="http://schemas.openxmlformats.org/presentationml/2006/main">
  <p:tag name="KSO_WM_BEAUTIFY_FLAG" val=""/>
</p:tagLst>
</file>

<file path=ppt/tags/tag885.xml><?xml version="1.0" encoding="utf-8"?>
<p:tagLst xmlns:p="http://schemas.openxmlformats.org/presentationml/2006/main">
  <p:tag name="KSO_WM_BEAUTIFY_FLAG" val=""/>
</p:tagLst>
</file>

<file path=ppt/tags/tag886.xml><?xml version="1.0" encoding="utf-8"?>
<p:tagLst xmlns:p="http://schemas.openxmlformats.org/presentationml/2006/main">
  <p:tag name="KSO_WM_BEAUTIFY_FLAG" val=""/>
</p:tagLst>
</file>

<file path=ppt/tags/tag887.xml><?xml version="1.0" encoding="utf-8"?>
<p:tagLst xmlns:p="http://schemas.openxmlformats.org/presentationml/2006/main">
  <p:tag name="KSO_WM_BEAUTIFY_FLAG" val=""/>
</p:tagLst>
</file>

<file path=ppt/tags/tag888.xml><?xml version="1.0" encoding="utf-8"?>
<p:tagLst xmlns:p="http://schemas.openxmlformats.org/presentationml/2006/main">
  <p:tag name="KSO_WM_BEAUTIFY_FLAG" val=""/>
</p:tagLst>
</file>

<file path=ppt/tags/tag889.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890.xml><?xml version="1.0" encoding="utf-8"?>
<p:tagLst xmlns:p="http://schemas.openxmlformats.org/presentationml/2006/main">
  <p:tag name="KSO_WM_BEAUTIFY_FLAG" val=""/>
</p:tagLst>
</file>

<file path=ppt/tags/tag891.xml><?xml version="1.0" encoding="utf-8"?>
<p:tagLst xmlns:p="http://schemas.openxmlformats.org/presentationml/2006/main">
  <p:tag name="KSO_WM_BEAUTIFY_FLAG" val=""/>
</p:tagLst>
</file>

<file path=ppt/tags/tag892.xml><?xml version="1.0" encoding="utf-8"?>
<p:tagLst xmlns:p="http://schemas.openxmlformats.org/presentationml/2006/main">
  <p:tag name="KSO_WM_BEAUTIFY_FLAG" val=""/>
</p:tagLst>
</file>

<file path=ppt/tags/tag893.xml><?xml version="1.0" encoding="utf-8"?>
<p:tagLst xmlns:p="http://schemas.openxmlformats.org/presentationml/2006/main">
  <p:tag name="KSO_WM_BEAUTIFY_FLAG" val=""/>
</p:tagLst>
</file>

<file path=ppt/tags/tag894.xml><?xml version="1.0" encoding="utf-8"?>
<p:tagLst xmlns:p="http://schemas.openxmlformats.org/presentationml/2006/main">
  <p:tag name="KSO_WM_BEAUTIFY_FLAG" val=""/>
</p:tagLst>
</file>

<file path=ppt/tags/tag895.xml><?xml version="1.0" encoding="utf-8"?>
<p:tagLst xmlns:p="http://schemas.openxmlformats.org/presentationml/2006/main">
  <p:tag name="KSO_WM_BEAUTIFY_FLAG" val=""/>
</p:tagLst>
</file>

<file path=ppt/tags/tag896.xml><?xml version="1.0" encoding="utf-8"?>
<p:tagLst xmlns:p="http://schemas.openxmlformats.org/presentationml/2006/main">
  <p:tag name="KSO_WM_BEAUTIFY_FLAG" val=""/>
</p:tagLst>
</file>

<file path=ppt/tags/tag897.xml><?xml version="1.0" encoding="utf-8"?>
<p:tagLst xmlns:p="http://schemas.openxmlformats.org/presentationml/2006/main">
  <p:tag name="KSO_WM_BEAUTIFY_FLAG" val=""/>
</p:tagLst>
</file>

<file path=ppt/tags/tag898.xml><?xml version="1.0" encoding="utf-8"?>
<p:tagLst xmlns:p="http://schemas.openxmlformats.org/presentationml/2006/main">
  <p:tag name="KSO_WM_BEAUTIFY_FLAG" val=""/>
</p:tagLst>
</file>

<file path=ppt/tags/tag89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00.xml><?xml version="1.0" encoding="utf-8"?>
<p:tagLst xmlns:p="http://schemas.openxmlformats.org/presentationml/2006/main">
  <p:tag name="KSO_WM_BEAUTIFY_FLAG" val=""/>
</p:tagLst>
</file>

<file path=ppt/tags/tag901.xml><?xml version="1.0" encoding="utf-8"?>
<p:tagLst xmlns:p="http://schemas.openxmlformats.org/presentationml/2006/main">
  <p:tag name="KSO_WM_BEAUTIFY_FLAG" val=""/>
</p:tagLst>
</file>

<file path=ppt/tags/tag902.xml><?xml version="1.0" encoding="utf-8"?>
<p:tagLst xmlns:p="http://schemas.openxmlformats.org/presentationml/2006/main">
  <p:tag name="KSO_WM_BEAUTIFY_FLAG" val=""/>
</p:tagLst>
</file>

<file path=ppt/tags/tag903.xml><?xml version="1.0" encoding="utf-8"?>
<p:tagLst xmlns:p="http://schemas.openxmlformats.org/presentationml/2006/main">
  <p:tag name="KSO_WM_BEAUTIFY_FLAG" val=""/>
</p:tagLst>
</file>

<file path=ppt/tags/tag904.xml><?xml version="1.0" encoding="utf-8"?>
<p:tagLst xmlns:p="http://schemas.openxmlformats.org/presentationml/2006/main">
  <p:tag name="KSO_WM_BEAUTIFY_FLAG" val=""/>
</p:tagLst>
</file>

<file path=ppt/tags/tag905.xml><?xml version="1.0" encoding="utf-8"?>
<p:tagLst xmlns:p="http://schemas.openxmlformats.org/presentationml/2006/main">
  <p:tag name="KSO_WM_BEAUTIFY_FLAG" val=""/>
</p:tagLst>
</file>

<file path=ppt/tags/tag906.xml><?xml version="1.0" encoding="utf-8"?>
<p:tagLst xmlns:p="http://schemas.openxmlformats.org/presentationml/2006/main">
  <p:tag name="KSO_WM_BEAUTIFY_FLAG" val=""/>
</p:tagLst>
</file>

<file path=ppt/tags/tag907.xml><?xml version="1.0" encoding="utf-8"?>
<p:tagLst xmlns:p="http://schemas.openxmlformats.org/presentationml/2006/main">
  <p:tag name="KSO_WM_BEAUTIFY_FLAG" val=""/>
</p:tagLst>
</file>

<file path=ppt/tags/tag908.xml><?xml version="1.0" encoding="utf-8"?>
<p:tagLst xmlns:p="http://schemas.openxmlformats.org/presentationml/2006/main">
  <p:tag name="KSO_WM_BEAUTIFY_FLAG" val=""/>
</p:tagLst>
</file>

<file path=ppt/tags/tag909.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10.xml><?xml version="1.0" encoding="utf-8"?>
<p:tagLst xmlns:p="http://schemas.openxmlformats.org/presentationml/2006/main">
  <p:tag name="KSO_WM_BEAUTIFY_FLAG" val=""/>
</p:tagLst>
</file>

<file path=ppt/tags/tag911.xml><?xml version="1.0" encoding="utf-8"?>
<p:tagLst xmlns:p="http://schemas.openxmlformats.org/presentationml/2006/main">
  <p:tag name="KSO_WM_BEAUTIFY_FLAG" val=""/>
</p:tagLst>
</file>

<file path=ppt/tags/tag912.xml><?xml version="1.0" encoding="utf-8"?>
<p:tagLst xmlns:p="http://schemas.openxmlformats.org/presentationml/2006/main">
  <p:tag name="KSO_WM_BEAUTIFY_FLAG" val=""/>
</p:tagLst>
</file>

<file path=ppt/tags/tag913.xml><?xml version="1.0" encoding="utf-8"?>
<p:tagLst xmlns:p="http://schemas.openxmlformats.org/presentationml/2006/main">
  <p:tag name="KSO_WM_BEAUTIFY_FLAG" val=""/>
</p:tagLst>
</file>

<file path=ppt/tags/tag914.xml><?xml version="1.0" encoding="utf-8"?>
<p:tagLst xmlns:p="http://schemas.openxmlformats.org/presentationml/2006/main">
  <p:tag name="KSO_WM_BEAUTIFY_FLAG" val=""/>
</p:tagLst>
</file>

<file path=ppt/tags/tag915.xml><?xml version="1.0" encoding="utf-8"?>
<p:tagLst xmlns:p="http://schemas.openxmlformats.org/presentationml/2006/main">
  <p:tag name="KSO_WM_BEAUTIFY_FLAG" val=""/>
</p:tagLst>
</file>

<file path=ppt/tags/tag916.xml><?xml version="1.0" encoding="utf-8"?>
<p:tagLst xmlns:p="http://schemas.openxmlformats.org/presentationml/2006/main">
  <p:tag name="KSO_WM_BEAUTIFY_FLAG" val=""/>
</p:tagLst>
</file>

<file path=ppt/tags/tag917.xml><?xml version="1.0" encoding="utf-8"?>
<p:tagLst xmlns:p="http://schemas.openxmlformats.org/presentationml/2006/main">
  <p:tag name="KSO_WM_BEAUTIFY_FLAG" val=""/>
</p:tagLst>
</file>

<file path=ppt/tags/tag918.xml><?xml version="1.0" encoding="utf-8"?>
<p:tagLst xmlns:p="http://schemas.openxmlformats.org/presentationml/2006/main">
  <p:tag name="KSO_WM_BEAUTIFY_FLAG" val=""/>
</p:tagLst>
</file>

<file path=ppt/tags/tag919.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20.xml><?xml version="1.0" encoding="utf-8"?>
<p:tagLst xmlns:p="http://schemas.openxmlformats.org/presentationml/2006/main">
  <p:tag name="KSO_WM_BEAUTIFY_FLAG" val=""/>
</p:tagLst>
</file>

<file path=ppt/tags/tag921.xml><?xml version="1.0" encoding="utf-8"?>
<p:tagLst xmlns:p="http://schemas.openxmlformats.org/presentationml/2006/main">
  <p:tag name="KSO_WM_BEAUTIFY_FLAG" val=""/>
</p:tagLst>
</file>

<file path=ppt/tags/tag922.xml><?xml version="1.0" encoding="utf-8"?>
<p:tagLst xmlns:p="http://schemas.openxmlformats.org/presentationml/2006/main">
  <p:tag name="KSO_WM_BEAUTIFY_FLAG" val=""/>
</p:tagLst>
</file>

<file path=ppt/tags/tag923.xml><?xml version="1.0" encoding="utf-8"?>
<p:tagLst xmlns:p="http://schemas.openxmlformats.org/presentationml/2006/main">
  <p:tag name="KSO_WM_BEAUTIFY_FLAG" val=""/>
</p:tagLst>
</file>

<file path=ppt/tags/tag924.xml><?xml version="1.0" encoding="utf-8"?>
<p:tagLst xmlns:p="http://schemas.openxmlformats.org/presentationml/2006/main">
  <p:tag name="KSO_WM_BEAUTIFY_FLAG" val=""/>
</p:tagLst>
</file>

<file path=ppt/tags/tag925.xml><?xml version="1.0" encoding="utf-8"?>
<p:tagLst xmlns:p="http://schemas.openxmlformats.org/presentationml/2006/main">
  <p:tag name="KSO_WM_BEAUTIFY_FLAG" val=""/>
</p:tagLst>
</file>

<file path=ppt/tags/tag926.xml><?xml version="1.0" encoding="utf-8"?>
<p:tagLst xmlns:p="http://schemas.openxmlformats.org/presentationml/2006/main">
  <p:tag name="KSO_WM_BEAUTIFY_FLAG" val=""/>
</p:tagLst>
</file>

<file path=ppt/tags/tag927.xml><?xml version="1.0" encoding="utf-8"?>
<p:tagLst xmlns:p="http://schemas.openxmlformats.org/presentationml/2006/main">
  <p:tag name="KSO_WM_BEAUTIFY_FLAG" val=""/>
</p:tagLst>
</file>

<file path=ppt/tags/tag928.xml><?xml version="1.0" encoding="utf-8"?>
<p:tagLst xmlns:p="http://schemas.openxmlformats.org/presentationml/2006/main">
  <p:tag name="KSO_WM_BEAUTIFY_FLAG" val=""/>
</p:tagLst>
</file>

<file path=ppt/tags/tag929.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30.xml><?xml version="1.0" encoding="utf-8"?>
<p:tagLst xmlns:p="http://schemas.openxmlformats.org/presentationml/2006/main">
  <p:tag name="KSO_WM_BEAUTIFY_FLAG" val=""/>
</p:tagLst>
</file>

<file path=ppt/tags/tag931.xml><?xml version="1.0" encoding="utf-8"?>
<p:tagLst xmlns:p="http://schemas.openxmlformats.org/presentationml/2006/main">
  <p:tag name="KSO_WM_BEAUTIFY_FLAG" val=""/>
</p:tagLst>
</file>

<file path=ppt/tags/tag932.xml><?xml version="1.0" encoding="utf-8"?>
<p:tagLst xmlns:p="http://schemas.openxmlformats.org/presentationml/2006/main">
  <p:tag name="KSO_WM_BEAUTIFY_FLAG" val=""/>
</p:tagLst>
</file>

<file path=ppt/tags/tag933.xml><?xml version="1.0" encoding="utf-8"?>
<p:tagLst xmlns:p="http://schemas.openxmlformats.org/presentationml/2006/main">
  <p:tag name="KSO_WM_BEAUTIFY_FLAG" val=""/>
</p:tagLst>
</file>

<file path=ppt/tags/tag934.xml><?xml version="1.0" encoding="utf-8"?>
<p:tagLst xmlns:p="http://schemas.openxmlformats.org/presentationml/2006/main">
  <p:tag name="KSO_WM_BEAUTIFY_FLAG" val=""/>
</p:tagLst>
</file>

<file path=ppt/tags/tag935.xml><?xml version="1.0" encoding="utf-8"?>
<p:tagLst xmlns:p="http://schemas.openxmlformats.org/presentationml/2006/main">
  <p:tag name="KSO_WM_BEAUTIFY_FLAG" val=""/>
</p:tagLst>
</file>

<file path=ppt/tags/tag936.xml><?xml version="1.0" encoding="utf-8"?>
<p:tagLst xmlns:p="http://schemas.openxmlformats.org/presentationml/2006/main">
  <p:tag name="KSO_WM_BEAUTIFY_FLAG" val=""/>
</p:tagLst>
</file>

<file path=ppt/tags/tag937.xml><?xml version="1.0" encoding="utf-8"?>
<p:tagLst xmlns:p="http://schemas.openxmlformats.org/presentationml/2006/main">
  <p:tag name="KSO_WM_BEAUTIFY_FLAG" val=""/>
</p:tagLst>
</file>

<file path=ppt/tags/tag938.xml><?xml version="1.0" encoding="utf-8"?>
<p:tagLst xmlns:p="http://schemas.openxmlformats.org/presentationml/2006/main">
  <p:tag name="KSO_WM_BEAUTIFY_FLAG" val=""/>
</p:tagLst>
</file>

<file path=ppt/tags/tag939.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40.xml><?xml version="1.0" encoding="utf-8"?>
<p:tagLst xmlns:p="http://schemas.openxmlformats.org/presentationml/2006/main">
  <p:tag name="KSO_WM_BEAUTIFY_FLAG" val=""/>
</p:tagLst>
</file>

<file path=ppt/tags/tag941.xml><?xml version="1.0" encoding="utf-8"?>
<p:tagLst xmlns:p="http://schemas.openxmlformats.org/presentationml/2006/main">
  <p:tag name="KSO_WM_BEAUTIFY_FLAG" val=""/>
</p:tagLst>
</file>

<file path=ppt/tags/tag942.xml><?xml version="1.0" encoding="utf-8"?>
<p:tagLst xmlns:p="http://schemas.openxmlformats.org/presentationml/2006/main">
  <p:tag name="KSO_WM_BEAUTIFY_FLAG" val=""/>
</p:tagLst>
</file>

<file path=ppt/tags/tag943.xml><?xml version="1.0" encoding="utf-8"?>
<p:tagLst xmlns:p="http://schemas.openxmlformats.org/presentationml/2006/main">
  <p:tag name="KSO_WM_BEAUTIFY_FLAG" val=""/>
</p:tagLst>
</file>

<file path=ppt/tags/tag944.xml><?xml version="1.0" encoding="utf-8"?>
<p:tagLst xmlns:p="http://schemas.openxmlformats.org/presentationml/2006/main">
  <p:tag name="KSO_WM_BEAUTIFY_FLAG" val=""/>
</p:tagLst>
</file>

<file path=ppt/tags/tag945.xml><?xml version="1.0" encoding="utf-8"?>
<p:tagLst xmlns:p="http://schemas.openxmlformats.org/presentationml/2006/main">
  <p:tag name="KSO_WM_BEAUTIFY_FLAG" val=""/>
</p:tagLst>
</file>

<file path=ppt/tags/tag946.xml><?xml version="1.0" encoding="utf-8"?>
<p:tagLst xmlns:p="http://schemas.openxmlformats.org/presentationml/2006/main">
  <p:tag name="KSO_WM_BEAUTIFY_FLAG" val=""/>
</p:tagLst>
</file>

<file path=ppt/tags/tag947.xml><?xml version="1.0" encoding="utf-8"?>
<p:tagLst xmlns:p="http://schemas.openxmlformats.org/presentationml/2006/main">
  <p:tag name="KSO_WM_BEAUTIFY_FLAG" val=""/>
</p:tagLst>
</file>

<file path=ppt/tags/tag948.xml><?xml version="1.0" encoding="utf-8"?>
<p:tagLst xmlns:p="http://schemas.openxmlformats.org/presentationml/2006/main">
  <p:tag name="KSO_WM_BEAUTIFY_FLAG" val=""/>
</p:tagLst>
</file>

<file path=ppt/tags/tag949.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50.xml><?xml version="1.0" encoding="utf-8"?>
<p:tagLst xmlns:p="http://schemas.openxmlformats.org/presentationml/2006/main">
  <p:tag name="KSO_WM_BEAUTIFY_FLAG" val=""/>
</p:tagLst>
</file>

<file path=ppt/tags/tag951.xml><?xml version="1.0" encoding="utf-8"?>
<p:tagLst xmlns:p="http://schemas.openxmlformats.org/presentationml/2006/main">
  <p:tag name="KSO_WM_BEAUTIFY_FLAG" val=""/>
</p:tagLst>
</file>

<file path=ppt/tags/tag952.xml><?xml version="1.0" encoding="utf-8"?>
<p:tagLst xmlns:p="http://schemas.openxmlformats.org/presentationml/2006/main">
  <p:tag name="KSO_WM_BEAUTIFY_FLAG" val=""/>
</p:tagLst>
</file>

<file path=ppt/tags/tag953.xml><?xml version="1.0" encoding="utf-8"?>
<p:tagLst xmlns:p="http://schemas.openxmlformats.org/presentationml/2006/main">
  <p:tag name="KSO_WM_BEAUTIFY_FLAG" val=""/>
</p:tagLst>
</file>

<file path=ppt/tags/tag954.xml><?xml version="1.0" encoding="utf-8"?>
<p:tagLst xmlns:p="http://schemas.openxmlformats.org/presentationml/2006/main">
  <p:tag name="KSO_WM_BEAUTIFY_FLAG" val=""/>
</p:tagLst>
</file>

<file path=ppt/tags/tag955.xml><?xml version="1.0" encoding="utf-8"?>
<p:tagLst xmlns:p="http://schemas.openxmlformats.org/presentationml/2006/main">
  <p:tag name="KSO_WM_BEAUTIFY_FLAG" val=""/>
</p:tagLst>
</file>

<file path=ppt/tags/tag956.xml><?xml version="1.0" encoding="utf-8"?>
<p:tagLst xmlns:p="http://schemas.openxmlformats.org/presentationml/2006/main">
  <p:tag name="KSO_WM_BEAUTIFY_FLAG" val=""/>
</p:tagLst>
</file>

<file path=ppt/tags/tag957.xml><?xml version="1.0" encoding="utf-8"?>
<p:tagLst xmlns:p="http://schemas.openxmlformats.org/presentationml/2006/main">
  <p:tag name="KSO_WM_BEAUTIFY_FLAG" val=""/>
</p:tagLst>
</file>

<file path=ppt/tags/tag958.xml><?xml version="1.0" encoding="utf-8"?>
<p:tagLst xmlns:p="http://schemas.openxmlformats.org/presentationml/2006/main">
  <p:tag name="KSO_WM_BEAUTIFY_FLAG" val=""/>
</p:tagLst>
</file>

<file path=ppt/tags/tag959.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60.xml><?xml version="1.0" encoding="utf-8"?>
<p:tagLst xmlns:p="http://schemas.openxmlformats.org/presentationml/2006/main">
  <p:tag name="KSO_WM_BEAUTIFY_FLAG" val=""/>
</p:tagLst>
</file>

<file path=ppt/tags/tag961.xml><?xml version="1.0" encoding="utf-8"?>
<p:tagLst xmlns:p="http://schemas.openxmlformats.org/presentationml/2006/main">
  <p:tag name="KSO_WM_BEAUTIFY_FLAG" val=""/>
</p:tagLst>
</file>

<file path=ppt/tags/tag962.xml><?xml version="1.0" encoding="utf-8"?>
<p:tagLst xmlns:p="http://schemas.openxmlformats.org/presentationml/2006/main">
  <p:tag name="KSO_WM_BEAUTIFY_FLAG" val=""/>
</p:tagLst>
</file>

<file path=ppt/tags/tag963.xml><?xml version="1.0" encoding="utf-8"?>
<p:tagLst xmlns:p="http://schemas.openxmlformats.org/presentationml/2006/main">
  <p:tag name="KSO_WM_BEAUTIFY_FLAG" val=""/>
</p:tagLst>
</file>

<file path=ppt/tags/tag964.xml><?xml version="1.0" encoding="utf-8"?>
<p:tagLst xmlns:p="http://schemas.openxmlformats.org/presentationml/2006/main">
  <p:tag name="KSO_WM_BEAUTIFY_FLAG" val=""/>
</p:tagLst>
</file>

<file path=ppt/tags/tag965.xml><?xml version="1.0" encoding="utf-8"?>
<p:tagLst xmlns:p="http://schemas.openxmlformats.org/presentationml/2006/main">
  <p:tag name="KSO_WM_BEAUTIFY_FLAG" val=""/>
</p:tagLst>
</file>

<file path=ppt/tags/tag966.xml><?xml version="1.0" encoding="utf-8"?>
<p:tagLst xmlns:p="http://schemas.openxmlformats.org/presentationml/2006/main">
  <p:tag name="KSO_WM_BEAUTIFY_FLAG" val=""/>
</p:tagLst>
</file>

<file path=ppt/tags/tag967.xml><?xml version="1.0" encoding="utf-8"?>
<p:tagLst xmlns:p="http://schemas.openxmlformats.org/presentationml/2006/main">
  <p:tag name="KSO_WM_BEAUTIFY_FLAG" val=""/>
</p:tagLst>
</file>

<file path=ppt/tags/tag968.xml><?xml version="1.0" encoding="utf-8"?>
<p:tagLst xmlns:p="http://schemas.openxmlformats.org/presentationml/2006/main">
  <p:tag name="KSO_WM_BEAUTIFY_FLAG" val=""/>
</p:tagLst>
</file>

<file path=ppt/tags/tag969.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70.xml><?xml version="1.0" encoding="utf-8"?>
<p:tagLst xmlns:p="http://schemas.openxmlformats.org/presentationml/2006/main">
  <p:tag name="KSO_WM_BEAUTIFY_FLAG" val=""/>
</p:tagLst>
</file>

<file path=ppt/tags/tag971.xml><?xml version="1.0" encoding="utf-8"?>
<p:tagLst xmlns:p="http://schemas.openxmlformats.org/presentationml/2006/main">
  <p:tag name="KSO_WM_BEAUTIFY_FLAG" val=""/>
</p:tagLst>
</file>

<file path=ppt/tags/tag972.xml><?xml version="1.0" encoding="utf-8"?>
<p:tagLst xmlns:p="http://schemas.openxmlformats.org/presentationml/2006/main">
  <p:tag name="KSO_WM_BEAUTIFY_FLAG" val=""/>
</p:tagLst>
</file>

<file path=ppt/tags/tag973.xml><?xml version="1.0" encoding="utf-8"?>
<p:tagLst xmlns:p="http://schemas.openxmlformats.org/presentationml/2006/main">
  <p:tag name="KSO_WM_BEAUTIFY_FLAG" val=""/>
</p:tagLst>
</file>

<file path=ppt/tags/tag974.xml><?xml version="1.0" encoding="utf-8"?>
<p:tagLst xmlns:p="http://schemas.openxmlformats.org/presentationml/2006/main">
  <p:tag name="KSO_WM_BEAUTIFY_FLAG" val=""/>
</p:tagLst>
</file>

<file path=ppt/tags/tag975.xml><?xml version="1.0" encoding="utf-8"?>
<p:tagLst xmlns:p="http://schemas.openxmlformats.org/presentationml/2006/main">
  <p:tag name="KSO_WM_BEAUTIFY_FLAG" val=""/>
</p:tagLst>
</file>

<file path=ppt/tags/tag976.xml><?xml version="1.0" encoding="utf-8"?>
<p:tagLst xmlns:p="http://schemas.openxmlformats.org/presentationml/2006/main">
  <p:tag name="KSO_WM_BEAUTIFY_FLAG" val=""/>
</p:tagLst>
</file>

<file path=ppt/tags/tag977.xml><?xml version="1.0" encoding="utf-8"?>
<p:tagLst xmlns:p="http://schemas.openxmlformats.org/presentationml/2006/main">
  <p:tag name="KSO_WM_BEAUTIFY_FLAG" val=""/>
</p:tagLst>
</file>

<file path=ppt/tags/tag978.xml><?xml version="1.0" encoding="utf-8"?>
<p:tagLst xmlns:p="http://schemas.openxmlformats.org/presentationml/2006/main">
  <p:tag name="KSO_WM_BEAUTIFY_FLAG" val=""/>
</p:tagLst>
</file>

<file path=ppt/tags/tag979.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80.xml><?xml version="1.0" encoding="utf-8"?>
<p:tagLst xmlns:p="http://schemas.openxmlformats.org/presentationml/2006/main">
  <p:tag name="KSO_WM_BEAUTIFY_FLAG" val=""/>
</p:tagLst>
</file>

<file path=ppt/tags/tag981.xml><?xml version="1.0" encoding="utf-8"?>
<p:tagLst xmlns:p="http://schemas.openxmlformats.org/presentationml/2006/main">
  <p:tag name="KSO_WM_BEAUTIFY_FLAG" val=""/>
</p:tagLst>
</file>

<file path=ppt/tags/tag982.xml><?xml version="1.0" encoding="utf-8"?>
<p:tagLst xmlns:p="http://schemas.openxmlformats.org/presentationml/2006/main">
  <p:tag name="KSO_WM_BEAUTIFY_FLAG" val=""/>
</p:tagLst>
</file>

<file path=ppt/tags/tag983.xml><?xml version="1.0" encoding="utf-8"?>
<p:tagLst xmlns:p="http://schemas.openxmlformats.org/presentationml/2006/main">
  <p:tag name="KSO_WM_BEAUTIFY_FLAG" val=""/>
</p:tagLst>
</file>

<file path=ppt/tags/tag984.xml><?xml version="1.0" encoding="utf-8"?>
<p:tagLst xmlns:p="http://schemas.openxmlformats.org/presentationml/2006/main">
  <p:tag name="KSO_WM_BEAUTIFY_FLAG" val=""/>
</p:tagLst>
</file>

<file path=ppt/tags/tag985.xml><?xml version="1.0" encoding="utf-8"?>
<p:tagLst xmlns:p="http://schemas.openxmlformats.org/presentationml/2006/main">
  <p:tag name="KSO_WM_BEAUTIFY_FLAG" val=""/>
</p:tagLst>
</file>

<file path=ppt/tags/tag986.xml><?xml version="1.0" encoding="utf-8"?>
<p:tagLst xmlns:p="http://schemas.openxmlformats.org/presentationml/2006/main">
  <p:tag name="KSO_WM_BEAUTIFY_FLAG" val=""/>
</p:tagLst>
</file>

<file path=ppt/tags/tag987.xml><?xml version="1.0" encoding="utf-8"?>
<p:tagLst xmlns:p="http://schemas.openxmlformats.org/presentationml/2006/main">
  <p:tag name="KSO_WM_BEAUTIFY_FLAG" val=""/>
</p:tagLst>
</file>

<file path=ppt/tags/tag988.xml><?xml version="1.0" encoding="utf-8"?>
<p:tagLst xmlns:p="http://schemas.openxmlformats.org/presentationml/2006/main">
  <p:tag name="KSO_WM_BEAUTIFY_FLAG" val=""/>
</p:tagLst>
</file>

<file path=ppt/tags/tag989.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ags/tag990.xml><?xml version="1.0" encoding="utf-8"?>
<p:tagLst xmlns:p="http://schemas.openxmlformats.org/presentationml/2006/main">
  <p:tag name="KSO_WM_BEAUTIFY_FLAG" val=""/>
</p:tagLst>
</file>

<file path=ppt/tags/tag991.xml><?xml version="1.0" encoding="utf-8"?>
<p:tagLst xmlns:p="http://schemas.openxmlformats.org/presentationml/2006/main">
  <p:tag name="KSO_WM_BEAUTIFY_FLAG" val=""/>
</p:tagLst>
</file>

<file path=ppt/tags/tag992.xml><?xml version="1.0" encoding="utf-8"?>
<p:tagLst xmlns:p="http://schemas.openxmlformats.org/presentationml/2006/main">
  <p:tag name="KSO_WM_BEAUTIFY_FLAG" val=""/>
</p:tagLst>
</file>

<file path=ppt/tags/tag993.xml><?xml version="1.0" encoding="utf-8"?>
<p:tagLst xmlns:p="http://schemas.openxmlformats.org/presentationml/2006/main">
  <p:tag name="KSO_WM_BEAUTIFY_FLAG" val=""/>
</p:tagLst>
</file>

<file path=ppt/tags/tag994.xml><?xml version="1.0" encoding="utf-8"?>
<p:tagLst xmlns:p="http://schemas.openxmlformats.org/presentationml/2006/main">
  <p:tag name="KSO_WM_BEAUTIFY_FLAG" val=""/>
</p:tagLst>
</file>

<file path=ppt/tags/tag995.xml><?xml version="1.0" encoding="utf-8"?>
<p:tagLst xmlns:p="http://schemas.openxmlformats.org/presentationml/2006/main">
  <p:tag name="KSO_WM_BEAUTIFY_FLAG" val=""/>
</p:tagLst>
</file>

<file path=ppt/tags/tag996.xml><?xml version="1.0" encoding="utf-8"?>
<p:tagLst xmlns:p="http://schemas.openxmlformats.org/presentationml/2006/main">
  <p:tag name="KSO_WM_BEAUTIFY_FLAG" val=""/>
</p:tagLst>
</file>

<file path=ppt/tags/tag997.xml><?xml version="1.0" encoding="utf-8"?>
<p:tagLst xmlns:p="http://schemas.openxmlformats.org/presentationml/2006/main">
  <p:tag name="KSO_WM_BEAUTIFY_FLAG" val=""/>
</p:tagLst>
</file>

<file path=ppt/tags/tag998.xml><?xml version="1.0" encoding="utf-8"?>
<p:tagLst xmlns:p="http://schemas.openxmlformats.org/presentationml/2006/main">
  <p:tag name="KSO_WM_BEAUTIFY_FLAG" val=""/>
</p:tagLst>
</file>

<file path=ppt/tags/tag9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27200</Words>
  <Application>WPS 演示</Application>
  <PresentationFormat>宽屏</PresentationFormat>
  <Paragraphs>3190</Paragraphs>
  <Slides>39</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宋体</vt:lpstr>
      <vt:lpstr>Wingdings</vt:lpstr>
      <vt:lpstr>思源黑体 CN Bold</vt:lpstr>
      <vt:lpstr>微软雅黑</vt:lpstr>
      <vt:lpstr>Calibri</vt:lpstr>
      <vt:lpstr>Times New Roman</vt:lpstr>
      <vt:lpstr>黑体</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87</cp:revision>
  <dcterms:created xsi:type="dcterms:W3CDTF">2023-08-18T11:52:00Z</dcterms:created>
  <dcterms:modified xsi:type="dcterms:W3CDTF">2023-12-12T06:47:05Z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B7A91BEFF1E240E3B0659BC91E26FFE0_13</vt:lpwstr>
  </property>
  <property fmtid="{D5CDD505-2E9C-101B-9397-08002B2CF9AE}" pid="3" name="KSOProductBuildVer">
    <vt:lpwstr>2052-12.1.0.15404</vt:lpwstr>
  </property>
</Properties>
</file>